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60" r:id="rId3"/>
    <p:sldId id="290" r:id="rId4"/>
    <p:sldId id="265" r:id="rId5"/>
    <p:sldId id="291" r:id="rId6"/>
    <p:sldId id="292" r:id="rId7"/>
    <p:sldId id="266" r:id="rId8"/>
    <p:sldId id="267" r:id="rId9"/>
    <p:sldId id="269" r:id="rId10"/>
    <p:sldId id="294" r:id="rId11"/>
    <p:sldId id="270" r:id="rId12"/>
    <p:sldId id="293" r:id="rId13"/>
    <p:sldId id="271" r:id="rId14"/>
    <p:sldId id="272" r:id="rId15"/>
    <p:sldId id="295" r:id="rId16"/>
    <p:sldId id="273" r:id="rId17"/>
    <p:sldId id="274" r:id="rId18"/>
    <p:sldId id="297" r:id="rId19"/>
    <p:sldId id="301" r:id="rId20"/>
    <p:sldId id="298" r:id="rId21"/>
    <p:sldId id="299" r:id="rId22"/>
    <p:sldId id="278" r:id="rId23"/>
    <p:sldId id="279" r:id="rId24"/>
    <p:sldId id="300" r:id="rId25"/>
    <p:sldId id="275" r:id="rId26"/>
    <p:sldId id="302" r:id="rId27"/>
    <p:sldId id="276" r:id="rId28"/>
    <p:sldId id="277" r:id="rId29"/>
    <p:sldId id="280" r:id="rId30"/>
    <p:sldId id="281" r:id="rId31"/>
    <p:sldId id="303" r:id="rId32"/>
    <p:sldId id="304" r:id="rId33"/>
    <p:sldId id="282" r:id="rId34"/>
    <p:sldId id="283" r:id="rId35"/>
    <p:sldId id="284" r:id="rId36"/>
    <p:sldId id="305" r:id="rId37"/>
    <p:sldId id="285" r:id="rId38"/>
    <p:sldId id="286" r:id="rId39"/>
    <p:sldId id="287" r:id="rId40"/>
    <p:sldId id="288" r:id="rId41"/>
    <p:sldId id="306" r:id="rId42"/>
    <p:sldId id="296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00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65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61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91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00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58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12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85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51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A5AE1-378A-4B2C-A1E3-616973DD59DB}" type="datetimeFigureOut">
              <a:rPr lang="pt-BR" smtClean="0"/>
              <a:t>18/10/2016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DBE8-B752-41E6-8E21-01E4F765F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32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teraturabrasileira.ufsc.br/_documents/0006-00717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ebartigos.com/artigos/o-romantismo-transormacoes-na-filosofia-moderna/4674/#ixzz4NTE6hM3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xWqMcCgPzg" TargetMode="External"/><Relationship Id="rId2" Type="http://schemas.openxmlformats.org/officeDocument/2006/relationships/hyperlink" Target="https://www.youtube.com/watch?v=xdiHJEvDSSQ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IO3uVnXr3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ROMANTISMO XIX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463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Romantismo em Portugal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57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Gerações Românticas: </a:t>
            </a:r>
          </a:p>
          <a:p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1ª Geração (1825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1840)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Nacionalismo, defesa do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liberalismo e pela libertação das amarras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neoclássicas (Almeida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Garrett e Alexandre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Herculano); </a:t>
            </a:r>
          </a:p>
          <a:p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ª Geração  (1840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1860):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Ultra-romântica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Passionalismo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abordagem dos sentimentos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(Camilo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Castelo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Branco);</a:t>
            </a:r>
          </a:p>
          <a:p>
            <a:endPara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3ª Geração (1860):  Fase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transição para o </a:t>
            </a: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Realismo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Volta-se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a questão do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nacionalismo Júlio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Dinis (1869-1871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1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205979"/>
            <a:ext cx="6162675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Almeida Garret </a:t>
            </a:r>
            <a:r>
              <a:rPr lang="pt-B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(1799 - 1854):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-1" y="1268760"/>
            <a:ext cx="9144001" cy="55892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Viagens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Minha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 (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1846).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Inovações: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Diálogos com o leitor,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digressões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metalinguagem;</a:t>
            </a:r>
          </a:p>
          <a:p>
            <a:pPr marL="457200" lvl="1" indent="0" algn="just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Primeira parte: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viagem </a:t>
            </a:r>
            <a:r>
              <a:rPr lang="pt-B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(Lisboa a Santarém);</a:t>
            </a:r>
          </a:p>
          <a:p>
            <a:pPr marL="57150" indent="0" algn="just">
              <a:buNone/>
            </a:pPr>
            <a:r>
              <a:rPr lang="pt-BR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(...) Rodeamos o largo e fomos entrar em Marvila pelo lado do norte. Estamos dentro dos muros da antiga Santarém. Tão magnífica é a entrada, tão mesquinho é agora tudo cá dentro, a maior parte destas casas velhas sem serem antigas, destas ruas mourescas sem nada de árabe. sem o menor vestígio de sua origem mais que a estreiteza e pouco asseio. As igrejas quase todas, porém, as muralhas e os bastões, algumas das portas, e poucas habitações particulares, conservam bastante da fisionomia antiga e fazem esquecer a vulgaridade do resto.</a:t>
            </a:r>
            <a:endParaRPr lang="pt-BR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Segunda parte: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história </a:t>
            </a:r>
            <a:r>
              <a:rPr lang="pt-B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(Romance).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Carta de Carlos a Joaninha. Évora - Monte... de maio de 1834 É a ti que escrevo, Joana, minha irmã, minha prima, a ti só. (...) bem sei que estou perdido. Perdido para todos, e para ti também. (...) Não me entendes decerto; e é difícil. És mulher, e as mulheres não entendem os homens. (...) A mulher não pode nem deve compreender o homem. Triste da que chega a sabê-lo!... E daí... quando se tem de morrer, antes saber a morte de que se morre, do que expirar na ignorância do mal que nos matou. Tu és jovem e inexperiente, a tua alma está cheia de ilusões doces; vou dissipar enquanto se não condensam, que te ofusquem a razão e te deixem para sempre escrava cega do maior inimigo que temos, o coração.</a:t>
            </a:r>
            <a:endParaRPr lang="pt-B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73" y="188640"/>
            <a:ext cx="2796812" cy="285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83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7720"/>
            <a:ext cx="9144000" cy="4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563275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/>
              <a:t>Baixo Alentejo, Lisboa, Santarém e Algarve, em Portugal, os muçulmanos estiveram neste território de 712 - 1249</a:t>
            </a:r>
          </a:p>
        </p:txBody>
      </p:sp>
    </p:spTree>
    <p:extLst>
      <p:ext uri="{BB962C8B-B14F-4D97-AF65-F5344CB8AC3E}">
        <p14:creationId xmlns:p14="http://schemas.microsoft.com/office/powerpoint/2010/main" val="4122079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Alexandre Herculano (1810 - 1877):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200150"/>
            <a:ext cx="6444208" cy="5657850"/>
          </a:xfrm>
        </p:spPr>
        <p:txBody>
          <a:bodyPr>
            <a:normAutofit fontScale="70000" lnSpcReduction="2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Eurico, o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prebítero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(1844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1ª fase Nacionalista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história medievalista com amor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impossível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(VIII),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Eurico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Hermengarda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Cavaleiro Negro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“Procurando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asserenar a violência dos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afectos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a agitavam,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Hermengarda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respondeu com uma voz fraca e trémula: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Bendita a mão do Senhor, que te salvou, Eurico, leal e nobre entre os mais nobres e leais filhos dos Godos! Graças à piedade do céu, que por meio de tantas desventuras e perigos nos uniu nos paços que restam ao filho do duque de Cantábria! No devanear do terror revelei-te, sem querer, o segredo do meu coração: a sua história, ouviste-a. Perdoa à memória de meu pai, e, se de mim depende a tua felicidade, as palavras que me saíram involuntariamente da boca te asseguram que serás feliz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 (pg.165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do de imagem para alexandre hercu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7" y="2555888"/>
            <a:ext cx="2553072" cy="347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41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Camilo Castelo Branco (1825- 1890):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5325193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Novelas passionais: narrativas de amores impossíveis.</a:t>
            </a: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 de Perdição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(1862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2ª fase Ultra Romântica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conflito semelhante ao Romeu e Julieta.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 impossível entre Teresa e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(famílias rivais).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3056"/>
            <a:ext cx="2769096" cy="27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90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Júlio Dinis (1839 - 1871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980728"/>
            <a:ext cx="8686800" cy="5877272"/>
          </a:xfrm>
        </p:spPr>
        <p:txBody>
          <a:bodyPr>
            <a:norm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3ª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Geração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Hugoniana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condoreira ou social,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marcada pela liberdade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influência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escritor francês Victor Hugo (1802-1885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Diluição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características românticas. Fase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-realista.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pupilas do senhor reitor (1867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 entre Margarida e Daniel.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Resultado de imagem para Júlio Dinis portug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28" y="3573016"/>
            <a:ext cx="2627987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98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endParaRPr lang="pt-BR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6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Romantismo </a:t>
            </a:r>
            <a:r>
              <a:rPr lang="pt-B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Brasil</a:t>
            </a:r>
          </a:p>
        </p:txBody>
      </p:sp>
    </p:spTree>
    <p:extLst>
      <p:ext uri="{BB962C8B-B14F-4D97-AF65-F5344CB8AC3E}">
        <p14:creationId xmlns:p14="http://schemas.microsoft.com/office/powerpoint/2010/main" val="2702187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histórico: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5657850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1808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Vinda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família real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portuguesa.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Fundação da Imprensa Nacional, Escola de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Belas-Artes;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1821: volta da família portuguesa para Portugal. Modernização do país, primeiras escolas de nível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Independência do Brasil (1822) acelerou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modernização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país;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1836: Período Regencial.</a:t>
            </a: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Início do Romantismo no Brasil: 1836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Suspiros poéticos e saudades,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Gonçalves de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Magalhães: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(http</a:t>
            </a: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://www.literaturabrasileira.ufsc.br/_</a:t>
            </a:r>
            <a:r>
              <a:rPr lang="pt-BR" sz="1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documents/0006-00717.html</a:t>
            </a:r>
            <a:r>
              <a:rPr lang="pt-B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Independência cultural.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13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Romantismo nas Artes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Musíca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Carlos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Gomes, Ernesto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Nazareth,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Chiquinha Gonzaga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Villa-Lobos;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Arquitetura: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Neoclássica e eclética (1822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até o final do séc. XIX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Ramos de Azevedo;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Artes Plásticas: Almeida Junior, Pedro Américo, Victor Meirelles.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7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teatro municipal são paulo x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53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46794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Teatro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– Ramos de Azevedo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(1911)</a:t>
            </a:r>
          </a:p>
        </p:txBody>
      </p:sp>
    </p:spTree>
    <p:extLst>
      <p:ext uri="{BB962C8B-B14F-4D97-AF65-F5344CB8AC3E}">
        <p14:creationId xmlns:p14="http://schemas.microsoft.com/office/powerpoint/2010/main" val="1620246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ROMANTISMO</a:t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HISTÓRICO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 fontScale="55000" lnSpcReduction="2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Revolução Francesa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(1789 -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1799). Burguesia assume comando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político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Declaração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dos direitos do homem e do cidadão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(1789);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Declaração dos direitos da mulher e da cidadã.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Olympe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Gouges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Terra, matrimônio, etc.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(1791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Fim da Idade Moderna e início da Idade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Contemporânea</a:t>
            </a:r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Mudança na estrutura social europeia: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Burguesia.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Aristocracia: perdia seus privilégios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Surgimento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Estados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Nacionais;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Liberalismo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econômico; economia deixava de ser comandada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pelos reis.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Industrialização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(1789 - 1799):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crescimento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urbanos;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Arquitetura Moderna: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Ecletismo (Moderna: ferro e aço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gótico: Igrejas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neoclássico: Castelos, igrejas e a identidade nacional.);</a:t>
            </a:r>
          </a:p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Música: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densidade emotiva, denuncia da alma. A música e os compositores não estão mais vinculados com a igreja ou monarcas: Mozart (1756-1791), Beethoven (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1770-1827), Chopin (1810 – 1849), Tchaikovsky (1840 -1893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http://www.webartigos.com/artigos/o-romantismo-transormacoes-na-filosofia-moderna/4674/#ixzz4NTE6hM3z</a:t>
            </a:r>
          </a:p>
          <a:p>
            <a:pPr marL="0" indent="0">
              <a:buNone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Artes plásticas: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francês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Eugène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Delacroix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espanhol Francisco Goya, dentre outros;    </a:t>
            </a:r>
          </a:p>
        </p:txBody>
      </p:sp>
    </p:spTree>
    <p:extLst>
      <p:ext uri="{BB962C8B-B14F-4D97-AF65-F5344CB8AC3E}">
        <p14:creationId xmlns:p14="http://schemas.microsoft.com/office/powerpoint/2010/main" val="2121925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Batalha do Avaí de Pedro Amér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7" y="836712"/>
            <a:ext cx="92202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 Guarani (Carlos  Gome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A Batalha de Guararapes de Victor Meirel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144000" cy="54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84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52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74822" y="5897443"/>
            <a:ext cx="76576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primeira Missa no Brasil, Victor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Meirelles, 1861 |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 Nacional de Belas Artes</a:t>
            </a:r>
          </a:p>
        </p:txBody>
      </p:sp>
    </p:spTree>
    <p:extLst>
      <p:ext uri="{BB962C8B-B14F-4D97-AF65-F5344CB8AC3E}">
        <p14:creationId xmlns:p14="http://schemas.microsoft.com/office/powerpoint/2010/main" val="424087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3" y="1267018"/>
            <a:ext cx="8550312" cy="439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23528" y="5641503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último Tamoio,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1883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Rodolfo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Amoedo | Museu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Nacional de Belas Artes</a:t>
            </a:r>
          </a:p>
        </p:txBody>
      </p:sp>
    </p:spTree>
    <p:extLst>
      <p:ext uri="{BB962C8B-B14F-4D97-AF65-F5344CB8AC3E}">
        <p14:creationId xmlns:p14="http://schemas.microsoft.com/office/powerpoint/2010/main" val="4488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43608" y="6165304"/>
            <a:ext cx="7405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Almeida Júnior: O violeiro, 1899. Pinacoteca do Estado de São Paulo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upload.wikimedia.org/wikipedia/commons/thumb/c/ce/O_violeiro%2C_1899.jpg/1280px-O_violeiro%2C_1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40573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Gerações Românticas (Poesia)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5181177"/>
          </a:xfrm>
        </p:spPr>
        <p:txBody>
          <a:bodyPr>
            <a:normAutofit lnSpcReduction="10000"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Três gerações:</a:t>
            </a:r>
          </a:p>
          <a:p>
            <a:pPr lvl="1"/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1ª: Indianista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idealização do índio e valorização da natureza.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Primeiros cantos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Gonçalves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Dias;</a:t>
            </a:r>
          </a:p>
          <a:p>
            <a:pPr lvl="1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2ª: Ultrarromântica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(Byroniana): motivada pela melancolia, tédio e a morte.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Lira dos vinte anos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Álvares de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Azevedo;</a:t>
            </a:r>
          </a:p>
          <a:p>
            <a:pPr lvl="1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3ª: Condoreira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poesia nacional. Inspirada nos anseios pela Republica e pela Abolição da escravatura.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Espumas flutuantes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Castro Alves.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9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Individualismo/Subjetividade,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Sentimentalismo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evasão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(Sonho/fantasia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Culto à natureza,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passado,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Liberdade artística/expressão,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Nacionalismo/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Territorialismo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/Cultura,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Medievalismo (Indianismo – Grande Herói).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7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Indianista ou </a:t>
            </a:r>
            <a:r>
              <a:rPr lang="pt-B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Nacionalista</a:t>
            </a:r>
            <a:endParaRPr lang="pt-B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5657850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1ª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Geração Romântica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 índio, Saudade da Pátria, A natureza, A religiosidade, O amor impossível;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Interesse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pelos índios para recuperar nossas origens históricas (medievalismo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Gonçalves dias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(1823 – 1864): “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Canção do exílio”; “Canção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Tamoio”, Os Timbiras, “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I-Juca-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Pirama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46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t">
            <a:normAutofit fontScale="90000"/>
          </a:bodyPr>
          <a:lstStyle/>
          <a:p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I-Juca-</a:t>
            </a:r>
            <a:r>
              <a:rPr lang="pt-B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Pirama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Gonçalves dias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1534"/>
            <a:ext cx="4572000" cy="5376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velho Timbira, coberto de glória,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Guardou a memória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moço guerreiro, do velho Tupi!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à noite, nas tabas, se alguém duvidava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que ele contava,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Dizia prudente: - "Meninos, eu vi!</a:t>
            </a:r>
          </a:p>
          <a:p>
            <a:pPr marL="0" indent="0">
              <a:buNone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vi o brioso no largo terreiro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Cantar prisioneiro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 canto de morte, que nunca esqueci: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Valente, como era, chorou sem ter pejo;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Parece que o vejo,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o tenho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nest’hora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diante de mi.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0" y="1481534"/>
            <a:ext cx="4680520" cy="5376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"Eu disse comigo: Que infâmia d’escravo!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 não, era um bravo;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Valente e brioso, como ele, não vi!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à fé que vos digo: parece-me encanto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quem chorou tanto,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Tivesse a coragem que tinha o Tupi!"</a:t>
            </a:r>
          </a:p>
          <a:p>
            <a:pPr marL="0" indent="0">
              <a:buNone/>
            </a:pP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Timbira, coberto de glória,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Guardava a memória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moço guerreiro, do velho Tupi.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à noite nas tabas, se alguém duvidava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que ele contava,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Tornava prudente: "Meninos, eu vi!".</a:t>
            </a:r>
          </a:p>
        </p:txBody>
      </p:sp>
    </p:spTree>
    <p:extLst>
      <p:ext uri="{BB962C8B-B14F-4D97-AF65-F5344CB8AC3E}">
        <p14:creationId xmlns:p14="http://schemas.microsoft.com/office/powerpoint/2010/main" val="1132202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Ultrarromântica: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2ª Geração </a:t>
            </a:r>
            <a:r>
              <a:rPr lang="pt-B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Mal do século (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Turbeculose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Ultra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Poesia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Byroniana (Influência </a:t>
            </a:r>
            <a:r>
              <a:rPr lang="pt-B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Byron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Individualismo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egocentrismo, melancolia,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Morbidez, satanismo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sentimentalismo, aproveitar o instante, medo da morte, medo de viver, dúvida, saudade da infância, memórias, sofrimento, orgia, noturno.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Álvares de Azevedo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Macário,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Lira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vinte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anos;</a:t>
            </a: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Casimiro de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Abreu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As Primaveras (Meus oito anos).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goya romant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18629"/>
            <a:ext cx="6588224" cy="49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36512" y="5157192"/>
            <a:ext cx="2697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fusilamientos del 3 de mayo de 1808 en la Montaña del Príncipe 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Pío.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Francisco de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Goya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(1814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Museo del Prado, Madrid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9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t">
            <a:normAutofit fontScale="90000"/>
          </a:bodyPr>
          <a:lstStyle/>
          <a:p>
            <a:r>
              <a:rPr lang="pt-BR" sz="2700" dirty="0"/>
              <a:t>Pálida à Luz da </a:t>
            </a:r>
            <a:r>
              <a:rPr lang="pt-BR" sz="2700" dirty="0" err="1"/>
              <a:t>Lampada</a:t>
            </a:r>
            <a:r>
              <a:rPr lang="pt-BR" sz="2700" dirty="0"/>
              <a:t> Sombria</a:t>
            </a: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2700" dirty="0" smtClean="0"/>
              <a:t>Álvares </a:t>
            </a:r>
            <a:r>
              <a:rPr lang="pt-BR" sz="2700" dirty="0"/>
              <a:t>de </a:t>
            </a:r>
            <a:r>
              <a:rPr lang="pt-BR" sz="2700" dirty="0" smtClean="0"/>
              <a:t>Azevedo – Lira dos vinte anos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200150"/>
            <a:ext cx="4499992" cy="5109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Pálida à luz da lâmpada sombria,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 o leito de flores reclinada,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a lua por noite embalsamada,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as nuvens do amor ela dormia! </a:t>
            </a:r>
          </a:p>
          <a:p>
            <a:pPr marL="0" indent="0">
              <a:buNone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 a virgem do mar, na escuma fria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Pela maré das águas embalada!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 um anjo entre nuvens d'alvorada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em sonhos se banhava e se esquecia!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788024" y="1200150"/>
            <a:ext cx="4355976" cy="510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 a mais bela! Seio palpitando...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Negros olhos as pálpebras abrindo...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Formas nuas no leito resvalando...</a:t>
            </a:r>
          </a:p>
          <a:p>
            <a:pPr marL="0" indent="0">
              <a:buNone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te rias de mim, meu anjo lindo!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ti - as noites eu velei chorando, </a:t>
            </a:r>
          </a:p>
          <a:p>
            <a:pPr marL="0" indent="0"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ti - nos sonhos morrerei sorrindo!</a:t>
            </a:r>
          </a:p>
        </p:txBody>
      </p:sp>
    </p:spTree>
    <p:extLst>
      <p:ext uri="{BB962C8B-B14F-4D97-AF65-F5344CB8AC3E}">
        <p14:creationId xmlns:p14="http://schemas.microsoft.com/office/powerpoint/2010/main" val="4123997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t">
            <a:noAutofit/>
          </a:bodyPr>
          <a:lstStyle/>
          <a:p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eu morresse amanhã!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Álvares 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Azevedo – Lira dos vinte anos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376264" y="1200150"/>
            <a:ext cx="4427984" cy="5657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 smtClean="0"/>
              <a:t>Se eu </a:t>
            </a:r>
            <a:r>
              <a:rPr lang="pt-BR" sz="1800" dirty="0"/>
              <a:t>morresse amanhã, viria ao menos </a:t>
            </a:r>
            <a:br>
              <a:rPr lang="pt-BR" sz="1800" dirty="0"/>
            </a:br>
            <a:r>
              <a:rPr lang="pt-BR" sz="1800" dirty="0"/>
              <a:t>Fechar meus olhos minha triste irmã; </a:t>
            </a:r>
            <a:br>
              <a:rPr lang="pt-BR" sz="1800" dirty="0"/>
            </a:br>
            <a:r>
              <a:rPr lang="pt-BR" sz="1800" dirty="0"/>
              <a:t>Minha mãe de saudades morreria </a:t>
            </a:r>
            <a:br>
              <a:rPr lang="pt-BR" sz="1800" dirty="0"/>
            </a:br>
            <a:r>
              <a:rPr lang="pt-BR" sz="1800" dirty="0"/>
              <a:t>Se eu morresse amanhã</a:t>
            </a:r>
            <a:r>
              <a:rPr lang="pt-BR" sz="1800" dirty="0" smtClean="0"/>
              <a:t>!</a:t>
            </a:r>
          </a:p>
          <a:p>
            <a:pPr marL="0" indent="0">
              <a:buNone/>
            </a:pP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>Quanta glória pressinto em meu futuro! </a:t>
            </a:r>
            <a:br>
              <a:rPr lang="pt-BR" sz="1800" dirty="0"/>
            </a:br>
            <a:r>
              <a:rPr lang="pt-BR" sz="1800" dirty="0"/>
              <a:t>Que aurora de porvir e que manhã! </a:t>
            </a:r>
            <a:br>
              <a:rPr lang="pt-BR" sz="1800" dirty="0"/>
            </a:br>
            <a:r>
              <a:rPr lang="pt-BR" sz="1800" dirty="0"/>
              <a:t>Eu perdera chorando essas coroas </a:t>
            </a:r>
            <a:br>
              <a:rPr lang="pt-BR" sz="1800" dirty="0"/>
            </a:br>
            <a:r>
              <a:rPr lang="pt-BR" sz="1800" dirty="0"/>
              <a:t>Se eu morresse amanhã</a:t>
            </a:r>
            <a:r>
              <a:rPr lang="pt-BR" sz="1800" dirty="0" smtClean="0"/>
              <a:t>!</a:t>
            </a:r>
          </a:p>
          <a:p>
            <a:pPr marL="0" indent="0">
              <a:buNone/>
            </a:pP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>Que sol! que céu azul! que </a:t>
            </a:r>
            <a:r>
              <a:rPr lang="pt-BR" sz="1800" dirty="0" err="1"/>
              <a:t>dove</a:t>
            </a:r>
            <a:r>
              <a:rPr lang="pt-BR" sz="1800" dirty="0"/>
              <a:t> n'alva </a:t>
            </a:r>
            <a:br>
              <a:rPr lang="pt-BR" sz="1800" dirty="0"/>
            </a:br>
            <a:r>
              <a:rPr lang="pt-BR" sz="1800" dirty="0"/>
              <a:t>Acorda a natureza mais </a:t>
            </a:r>
            <a:r>
              <a:rPr lang="pt-BR" sz="1800" dirty="0" err="1"/>
              <a:t>loucã</a:t>
            </a:r>
            <a:r>
              <a:rPr lang="pt-BR" sz="1800" dirty="0"/>
              <a:t>!</a:t>
            </a:r>
            <a:br>
              <a:rPr lang="pt-BR" sz="1800" dirty="0"/>
            </a:br>
            <a:r>
              <a:rPr lang="pt-BR" sz="1800" dirty="0"/>
              <a:t>Não me batera tanto amor no peito</a:t>
            </a:r>
            <a:br>
              <a:rPr lang="pt-BR" sz="1800" dirty="0"/>
            </a:br>
            <a:r>
              <a:rPr lang="pt-BR" sz="1800" dirty="0"/>
              <a:t>Se eu morresse amanhã</a:t>
            </a:r>
            <a:r>
              <a:rPr lang="pt-BR" sz="1800" dirty="0" smtClean="0"/>
              <a:t>!</a:t>
            </a:r>
          </a:p>
          <a:p>
            <a:pPr marL="0" indent="0">
              <a:buNone/>
            </a:pP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>Mas essa dor da vida que devora</a:t>
            </a:r>
            <a:br>
              <a:rPr lang="pt-BR" sz="1800" dirty="0"/>
            </a:br>
            <a:r>
              <a:rPr lang="pt-BR" sz="1800" dirty="0"/>
              <a:t>A ânsia de glória, o dolorido afã...</a:t>
            </a:r>
            <a:br>
              <a:rPr lang="pt-BR" sz="1800" dirty="0"/>
            </a:br>
            <a:r>
              <a:rPr lang="pt-BR" sz="1800" dirty="0"/>
              <a:t>A dor no peito emudecera ao menos </a:t>
            </a:r>
            <a:br>
              <a:rPr lang="pt-BR" sz="1800" dirty="0"/>
            </a:br>
            <a:r>
              <a:rPr lang="pt-BR" sz="1800" dirty="0"/>
              <a:t>Se eu morresse amanhã!</a:t>
            </a: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45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t">
            <a:noAutofit/>
          </a:bodyPr>
          <a:lstStyle/>
          <a:p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Meus oito anos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Casimiro de Abreu – As primaveras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376264" y="1200150"/>
            <a:ext cx="4427984" cy="5657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Oh! que saudades que eu tenho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aurora de minha vida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minha infância querida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os anos não trazem mais</a:t>
            </a: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amor, que sonho, que cores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Daquelas tardes fagueiras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sombra das bananeiras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Debaixo do laranjal</a:t>
            </a: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Oh! dia de minha infância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meu céu de primavera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Mesmo que a vida não era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Essas risonhas manhãs</a:t>
            </a: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vez das mágoa de agora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tinha imensas delícias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minha mãe as carícias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beijos de minha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irmã (...)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9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Condoreira (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Hugoana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5257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3ª Geração Romântica: Erotismo, Produção social,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críticas sociais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ideias liberais, amor real (contato):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Castro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Alves</a:t>
            </a:r>
          </a:p>
          <a:p>
            <a:pPr marL="0" indent="0"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Condor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Andes,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Americanismo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liberdade para a América,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poesia oratória : declamação,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Hipérbole,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rosopopeia (Atribuição humana aos inanimados),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numeração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Resultado de imagem para castro al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2896"/>
            <a:ext cx="2109157" cy="29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09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92" y="1196752"/>
            <a:ext cx="734775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43608" y="549843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Negros no porão de um navio negreiro,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Rugendas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1835</a:t>
            </a:r>
          </a:p>
        </p:txBody>
      </p:sp>
    </p:spTree>
    <p:extLst>
      <p:ext uri="{BB962C8B-B14F-4D97-AF65-F5344CB8AC3E}">
        <p14:creationId xmlns:p14="http://schemas.microsoft.com/office/powerpoint/2010/main" val="2367053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pPr marL="0" indent="0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Navio Negreiro </a:t>
            </a:r>
            <a:b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Tragédia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 -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Alves 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200150"/>
            <a:ext cx="4572000" cy="56578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pleno mar...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Doudo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espaço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Brinca o luar — dourada borboleta;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as vagas após ele correm... cansam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turba de infantes inquieta. 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pleno mar... Do firmamento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astros saltam como espumas de ouro...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mar em troca acende as ardentias,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Constelações do líquido tesouro...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644008" y="1052736"/>
            <a:ext cx="4499992" cy="5733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(...)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</a:p>
          <a:p>
            <a:pPr marL="0" indent="0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Era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sonho dantesco... o tombadilho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das luzernas avermelha o brilho.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sangue a se banhar.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Tinir de ferros... estalar de açoite...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Legiões de homens negros como a noite,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Horrendos a dançar... </a:t>
            </a: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Negras mulheres, suspendendo às tetas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Magras crianças, cujas bocas pretas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 o sangue das mães: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Outras moças, mas nuas e espantadas,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turbilhão de espectros arrastadas, </a:t>
            </a: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ânsia e mágoa vãs! 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53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pt-B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Boa-noite - </a:t>
            </a:r>
            <a:r>
              <a:rPr lang="pt-B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Castro </a:t>
            </a:r>
            <a:r>
              <a:rPr lang="pt-B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Alves </a:t>
            </a: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843808" y="980728"/>
            <a:ext cx="4572000" cy="58772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 noite, Maria! Eu vou-me embora.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lua nas janelas bate em cheio...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 noite, Maria! É tarde... é tarde...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me apertes assim contra teu seio.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 noite!... E tu dizes – Boa noite.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 não digas assim por entre beijos...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 não me digas descobrindo o peito,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Mar de amor onde vagam meus desejos.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Julieta do céu! Ouve.. a calhandra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 rumoreja o canto da matina.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dizes que eu menti?... pois foi mentira... 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...Quem cantou foi teu hálito, divina!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 estrela-d'alva os derradeiros raios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Derrama nos jardins do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Capuleto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direi, me esquecendo d'alvorada: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"É noite ainda em teu cabelo preto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...“</a:t>
            </a:r>
          </a:p>
          <a:p>
            <a:pPr marL="0" indent="0" algn="ctr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(...)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45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prosa romântica: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formato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Romance Romântico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surge nesta escola literária: conflito central (herói) e conflitos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auxiliares (personagens secundários);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Bem X Mal (Maniqueísmo);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Valores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culturais e ideológicos,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Exigências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público leitor,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Elevar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nação (Identidade nacional),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 como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redenção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Publicados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folhetins.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01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José de Alencar (1829 - 1877):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fontScale="77500" lnSpcReduction="2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Nasceu no Ceará,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Fez direito no Largo de S. Francisco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Primeira obra: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Cinco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minutos;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central do Romantismo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brasileiro</a:t>
            </a:r>
          </a:p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tipos: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   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Romances urbanos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enredo romântico idealista. Traçam um perfil da sociedade do Rio de Janeiro do Segundo Reinado.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Senhora (1875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Seixas e Aurélia;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   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Romance regionalista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valorização dos aspectos culturais de todo o país.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 (1872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(Berta, Til, menina bondosa);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   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Romance histórico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apresentam aventuras do passado colonial.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minas de prata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1862/1865)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aventureiro Robério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    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Romance indianista: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idealiza a figura do índio e mostra a colonização pelo europeu. O guarani (1857) e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Iracema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(1865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6146" name="Picture 2" descr="Resultado de imagem para josé de alenc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r="15868"/>
          <a:stretch/>
        </p:blipFill>
        <p:spPr bwMode="auto">
          <a:xfrm>
            <a:off x="5923266" y="1196752"/>
            <a:ext cx="3220734" cy="22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20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Iracema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(1865)</a:t>
            </a:r>
            <a:b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José de Alencar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Iracema!. . 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triste esposa e mãe soabriu os olhos, ouvindo a voz amada. Com esforço grande, pôde erguer o filho nos braços, e apresentá-lo ao pai, que o olhava extático em seu amor.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Recebe o filho de teu sangue. Era tempo; meus seios ingratos já não tinham alimento para dar-lhe!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Pousando a criança nos braços paternos, a desventurada mãe desfaleceu, como a jetica, se lhe arrancam o bulbo. O esposo viu então como a dor tinha consumido seu belo corpo; mas a formosura ainda morava nela, como o perfume na flor caída do manacá 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Iracema não se ergueu mais da rede onde a pousaram os aflitos braços de Martim. O terno esposo, em quem o amor renascera com o júbilo paterno, a cercou de carícias que encheram sua alma de alegria, mas não a puderam tornar à vida: o estame de sua flor se rompera.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Enterra o corpo de tua esposa ao pé do coqueiro que tu amavas. Quando o vento do mar soprar nas folhas, Iracema pensará que é tua voz que fala entre seus cabelos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(p. 152)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8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31362" y="5407827"/>
            <a:ext cx="2697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Liberdade Guiando o Povo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Eugène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Delacroix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(1830) | Louvre-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alisonwilliamswriting.files.wordpress.com/2015/11/the-liberty-leading-the-people-1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9"/>
            <a:ext cx="653770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1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MANUEL ANTÔNIO DE ALMEIDA (1831 – 1861).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Moreninha (1844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pt-B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Memórias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um sargento de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milícias (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1852);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Romance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costumes,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humor, </a:t>
            </a:r>
          </a:p>
          <a:p>
            <a:pPr marL="457200" lvl="1" indent="0">
              <a:buNone/>
            </a:pP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extratos sociais, folhetim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Correio Mercantil; </a:t>
            </a:r>
            <a:r>
              <a:rPr lang="pt-B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-Realista.</a:t>
            </a:r>
          </a:p>
          <a:p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3233936" cy="32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060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0" y="0"/>
            <a:ext cx="9140350" cy="1403648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Memórias de um sargento de milícias (1852);</a:t>
            </a:r>
            <a:b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Depois do minuete foi desaparecendo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cerimônia, e a brincadeira aferventou, como se dizia naquele tempo. Chegaram uns rapazes de viola e </a:t>
            </a:r>
            <a:r>
              <a:rPr lang="pt-B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machete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 Leonardo, instado pelas senhoras, decidiu-se a romper a parte lírica do divertimento. Sentou-se num tamborete, em um lugar isolado da sala, e tomou uma viola. Fazia um belo efeito cômico vê-lo, em trajes do ofício, de casaca, calção e espadim, acompanhando com um monótono zunzum nas cordas do instrumento o garganteado de uma modinha pátria. Foi nas saudades da terra natal que ele achou inspiração para o seu canto, e isto era natural a um bom português, que o era ele. A modinha era assim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t-B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estava em minha terra,</a:t>
            </a: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Acompanhado ou sozinho,</a:t>
            </a: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Cantava de noite e de dia</a:t>
            </a: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pé dum copo de vinho! </a:t>
            </a:r>
          </a:p>
        </p:txBody>
      </p:sp>
    </p:spTree>
    <p:extLst>
      <p:ext uri="{BB962C8B-B14F-4D97-AF65-F5344CB8AC3E}">
        <p14:creationId xmlns:p14="http://schemas.microsoft.com/office/powerpoint/2010/main" val="1634669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Musica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Baile de favela do Romantismo</a:t>
            </a:r>
          </a:p>
          <a:p>
            <a:pPr marL="0" indent="0">
              <a:buNone/>
            </a:pPr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www.youtube.com/watch?v=xdiHJEvDSSQ</a:t>
            </a:r>
            <a:endParaRPr lang="pt-BR" dirty="0" smtClean="0"/>
          </a:p>
          <a:p>
            <a:endParaRPr lang="pt-BR" dirty="0" smtClean="0">
              <a:hlinkClick r:id="rId3"/>
            </a:endParaRPr>
          </a:p>
          <a:p>
            <a:r>
              <a:rPr lang="pt-BR" dirty="0"/>
              <a:t>Levo o </a:t>
            </a:r>
            <a:r>
              <a:rPr lang="pt-BR" dirty="0" smtClean="0"/>
              <a:t>Romantismo </a:t>
            </a:r>
            <a:r>
              <a:rPr lang="pt-BR" dirty="0"/>
              <a:t>(</a:t>
            </a:r>
            <a:r>
              <a:rPr lang="pt-BR" dirty="0" err="1"/>
              <a:t>Restart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r>
              <a:rPr lang="pt-BR" dirty="0" smtClean="0">
                <a:hlinkClick r:id="rId3"/>
              </a:rPr>
              <a:t>https</a:t>
            </a:r>
            <a:r>
              <a:rPr lang="pt-BR" dirty="0">
                <a:hlinkClick r:id="rId3"/>
              </a:rPr>
              <a:t>://</a:t>
            </a:r>
            <a:r>
              <a:rPr lang="pt-BR" dirty="0" smtClean="0">
                <a:hlinkClick r:id="rId3"/>
              </a:rPr>
              <a:t>www.youtube.com/watch?v=axWqMcCgPzg</a:t>
            </a:r>
            <a:endParaRPr lang="pt-BR" dirty="0" smtClean="0"/>
          </a:p>
          <a:p>
            <a:pPr marL="0" indent="0">
              <a:buNone/>
            </a:pPr>
            <a:endParaRPr lang="pt-BR" dirty="0" smtClean="0">
              <a:hlinkClick r:id="rId4"/>
            </a:endParaRPr>
          </a:p>
          <a:p>
            <a:pPr marL="0" indent="0">
              <a:buNone/>
            </a:pPr>
            <a:endParaRPr lang="pt-BR" dirty="0">
              <a:hlinkClick r:id="rId4"/>
            </a:endParaRPr>
          </a:p>
          <a:p>
            <a:r>
              <a:rPr lang="pt-BR" dirty="0" smtClean="0"/>
              <a:t>Romantismo mulher de fases</a:t>
            </a:r>
          </a:p>
          <a:p>
            <a:pPr marL="0" indent="0">
              <a:buNone/>
            </a:pPr>
            <a:r>
              <a:rPr lang="pt-BR" dirty="0" smtClean="0">
                <a:hlinkClick r:id="rId4"/>
              </a:rPr>
              <a:t>https</a:t>
            </a:r>
            <a:r>
              <a:rPr lang="pt-BR" dirty="0">
                <a:hlinkClick r:id="rId4"/>
              </a:rPr>
              <a:t>://</a:t>
            </a:r>
            <a:r>
              <a:rPr lang="pt-BR" dirty="0" smtClean="0">
                <a:hlinkClick r:id="rId4"/>
              </a:rPr>
              <a:t>www.youtube.com/watch?v=kIO3uVnXr30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459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88224" y="5877272"/>
            <a:ext cx="2448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Torre </a:t>
            </a:r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Eiffel (1887-1889).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Arquitetura de ferro,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nouveau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França.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Resultado de imagem para torre eiffel 1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3" y="260648"/>
            <a:ext cx="6322061" cy="634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paris 1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784"/>
            <a:ext cx="8880921" cy="59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7504" y="6119336"/>
            <a:ext cx="8880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Arco do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triunfo (1836).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Arquitetura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clássica e eclética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 França - Paris.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5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46757"/>
          </a:xfrm>
        </p:spPr>
        <p:txBody>
          <a:bodyPr/>
          <a:lstStyle/>
          <a:p>
            <a:pPr algn="l"/>
            <a:r>
              <a:rPr lang="pt-BR" dirty="0" smtClean="0"/>
              <a:t>Literatura Romântica 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Origem na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Alemanha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(Mov. Nação e povo).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sec. XVIII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1ª Obra: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Sofrimentos do jovem </a:t>
            </a:r>
            <a:r>
              <a:rPr lang="pt-B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Werther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 Wolfgang von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Goethe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(1774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Inglaterra início do XIX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1ª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famosa: </a:t>
            </a:r>
            <a:r>
              <a:rPr lang="pt-B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Corsário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Byron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(1814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França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início do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XIX.</a:t>
            </a:r>
          </a:p>
          <a:p>
            <a:pPr lvl="1"/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1º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romance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reconhecido </a:t>
            </a:r>
            <a:r>
              <a:rPr lang="pt-B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Corcunda de </a:t>
            </a:r>
            <a:r>
              <a:rPr lang="pt-BR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Notre-Dame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Victor Hugo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(1831). 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Romantismo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 de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ROMANICUS,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escrever “ao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estilo de Roma”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histórias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de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cavalaria (já consideradas de pouco valor);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Anseios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libertários da burguesia se refletem na literatura: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reação aos padrões clássicos, valorização da emoção e da rebeldia diante das tradições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Busca pela originalidade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Influência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filósofos como: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Rousseau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Bom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selvagem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Locke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(nega Descartes em: “o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conhecimento se dá pelas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razão” e defende a compreensão pelos sentidos;</a:t>
            </a:r>
          </a:p>
        </p:txBody>
      </p:sp>
    </p:spTree>
    <p:extLst>
      <p:ext uri="{BB962C8B-B14F-4D97-AF65-F5344CB8AC3E}">
        <p14:creationId xmlns:p14="http://schemas.microsoft.com/office/powerpoint/2010/main" val="3483722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pilares da Literatura Romântica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5253185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Liberdade: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culto do sonho e da imaginação, busca da originalidade, fuga da realidade.</a:t>
            </a:r>
          </a:p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Nacionalismo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Vida natural, regionalismo,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retomada de heróis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medievais, indianismo.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Individualismo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valorização do "eu" (egocentrismo), expressão direta das emoções (sentimentalismo), maneira pessoal de ver o mundo (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subjetivismo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Romantismo em Portugal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5253185"/>
          </a:xfrm>
        </p:spPr>
        <p:txBody>
          <a:bodyPr>
            <a:normAutofit/>
          </a:bodyPr>
          <a:lstStyle/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Instabilidade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política; família real no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Brasil;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Duas tendências políticas: corrente 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progressista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(Liberal)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conservadora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(Ant. Regime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21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2773</Words>
  <Application>Microsoft Office PowerPoint</Application>
  <PresentationFormat>Apresentação na tela (4:3)</PresentationFormat>
  <Paragraphs>315</Paragraphs>
  <Slides>42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Tema do Office</vt:lpstr>
      <vt:lpstr>Apresentação do PowerPoint</vt:lpstr>
      <vt:lpstr>ROMANTISMO CONTEXTO HISTÓRICO</vt:lpstr>
      <vt:lpstr>Apresentação do PowerPoint</vt:lpstr>
      <vt:lpstr>Apresentação do PowerPoint</vt:lpstr>
      <vt:lpstr>Apresentação do PowerPoint</vt:lpstr>
      <vt:lpstr>Apresentação do PowerPoint</vt:lpstr>
      <vt:lpstr>Literatura Romântica </vt:lpstr>
      <vt:lpstr>Três pilares da Literatura Romântica </vt:lpstr>
      <vt:lpstr>Romantismo em Portugal</vt:lpstr>
      <vt:lpstr>Romantismo em Portugal</vt:lpstr>
      <vt:lpstr>Almeida Garret (1799 - 1854):</vt:lpstr>
      <vt:lpstr>Apresentação do PowerPoint</vt:lpstr>
      <vt:lpstr>Alexandre Herculano (1810 - 1877):</vt:lpstr>
      <vt:lpstr>Camilo Castelo Branco (1825- 1890):</vt:lpstr>
      <vt:lpstr>Júlio Dinis (1839 - 1871)</vt:lpstr>
      <vt:lpstr>Apresentação do PowerPoint</vt:lpstr>
      <vt:lpstr>Contexto histórico:</vt:lpstr>
      <vt:lpstr>Romantismo nas Artes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Gerações Românticas (Poesia)</vt:lpstr>
      <vt:lpstr>Características</vt:lpstr>
      <vt:lpstr>Indianista ou Nacionalista</vt:lpstr>
      <vt:lpstr>I-Juca-Pirama  Gonçalves dias</vt:lpstr>
      <vt:lpstr>Ultrarromântica:</vt:lpstr>
      <vt:lpstr>Pálida à Luz da Lampada Sombria Álvares de Azevedo – Lira dos vinte anos </vt:lpstr>
      <vt:lpstr>Se eu morresse amanhã! Álvares de Azevedo – Lira dos vinte anos </vt:lpstr>
      <vt:lpstr>Meus oito anos Casimiro de Abreu – As primaveras </vt:lpstr>
      <vt:lpstr>Condoreira (Hugoana)</vt:lpstr>
      <vt:lpstr>Apresentação do PowerPoint</vt:lpstr>
      <vt:lpstr>O Navio Negreiro  Tragédia no mar - Castro Alves </vt:lpstr>
      <vt:lpstr>Boa-noite - Castro Alves </vt:lpstr>
      <vt:lpstr>A prosa romântica:</vt:lpstr>
      <vt:lpstr>José de Alencar (1829 - 1877):</vt:lpstr>
      <vt:lpstr>Iracema (1865) José de Alencar</vt:lpstr>
      <vt:lpstr>MANUEL ANTÔNIO DE ALMEIDA (1831 – 1861).</vt:lpstr>
      <vt:lpstr>Memórias de um sargento de milícias (1852); </vt:lpstr>
      <vt:lpstr>Musica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Carolina</dc:creator>
  <cp:lastModifiedBy>Ana Carolina</cp:lastModifiedBy>
  <cp:revision>113</cp:revision>
  <dcterms:created xsi:type="dcterms:W3CDTF">2016-09-27T20:40:54Z</dcterms:created>
  <dcterms:modified xsi:type="dcterms:W3CDTF">2016-10-19T04:45:05Z</dcterms:modified>
</cp:coreProperties>
</file>