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3366"/>
    <a:srgbClr val="A50021"/>
    <a:srgbClr val="663300"/>
    <a:srgbClr val="660066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31/03/2016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31/03/2016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31/03/2016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E700DB3-DBF0-4086-B675-117E7A9610B8}" type="datetimeFigureOut">
              <a:rPr lang="pt-BR" smtClean="0"/>
              <a:pPr/>
              <a:t>31/03/2016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31/03/2016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31/03/2016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31/03/2016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E700DB3-DBF0-4086-B675-117E7A9610B8}" type="datetimeFigureOut">
              <a:rPr lang="pt-BR" smtClean="0"/>
              <a:pPr/>
              <a:t>31/03/2016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31/03/2016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E700DB3-DBF0-4086-B675-117E7A9610B8}" type="datetimeFigureOut">
              <a:rPr lang="pt-BR" smtClean="0"/>
              <a:pPr/>
              <a:t>31/03/2016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E700DB3-DBF0-4086-B675-117E7A9610B8}" type="datetimeFigureOut">
              <a:rPr lang="pt-BR" smtClean="0"/>
              <a:pPr/>
              <a:t>31/03/2016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E700DB3-DBF0-4086-B675-117E7A9610B8}" type="datetimeFigureOut">
              <a:rPr lang="pt-BR" smtClean="0"/>
              <a:pPr/>
              <a:t>31/03/2016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071670" y="285728"/>
            <a:ext cx="64294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rgbClr val="003300"/>
                </a:solidFill>
              </a:rPr>
              <a:t>Mesopotâmia e Egito</a:t>
            </a:r>
            <a:endParaRPr lang="pt-BR" sz="4400" b="1" dirty="0">
              <a:solidFill>
                <a:srgbClr val="003300"/>
              </a:solidFill>
            </a:endParaRPr>
          </a:p>
        </p:txBody>
      </p:sp>
      <p:pic>
        <p:nvPicPr>
          <p:cNvPr id="5" name="Imagem 4" descr="mesopotami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1214422"/>
            <a:ext cx="5643602" cy="5002753"/>
          </a:xfrm>
          <a:prstGeom prst="rect">
            <a:avLst/>
          </a:prstGeom>
        </p:spPr>
      </p:pic>
      <p:pic>
        <p:nvPicPr>
          <p:cNvPr id="6" name="Imagem 5" descr="historia-da-mesopotamia-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602" y="295585"/>
            <a:ext cx="1624638" cy="107157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Imagem 6" descr="olho-de-horus_s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4786322"/>
            <a:ext cx="1501446" cy="13753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7467600" cy="582594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solidFill>
                  <a:srgbClr val="002060"/>
                </a:solidFill>
              </a:rPr>
              <a:t>Sociedade</a:t>
            </a:r>
            <a:endParaRPr lang="pt-BR" sz="3200" b="1" dirty="0">
              <a:solidFill>
                <a:srgbClr val="00206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42844" y="785794"/>
            <a:ext cx="7929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pt-BR" sz="2400" dirty="0" smtClean="0"/>
              <a:t> Sociedade Estamental</a:t>
            </a:r>
          </a:p>
          <a:p>
            <a:pPr>
              <a:buFont typeface="Courier New" pitchFamily="49" charset="0"/>
              <a:buChar char="o"/>
            </a:pPr>
            <a:r>
              <a:rPr lang="pt-BR" sz="2400" dirty="0" smtClean="0"/>
              <a:t> Ocupação profissional</a:t>
            </a:r>
          </a:p>
          <a:p>
            <a:pPr>
              <a:buFont typeface="Courier New" pitchFamily="49" charset="0"/>
              <a:buChar char="o"/>
            </a:pPr>
            <a:r>
              <a:rPr lang="pt-BR" sz="2400" dirty="0" smtClean="0"/>
              <a:t> Camponeses e o trabalho</a:t>
            </a:r>
          </a:p>
          <a:p>
            <a:pPr>
              <a:buFont typeface="Courier New" pitchFamily="49" charset="0"/>
              <a:buChar char="o"/>
            </a:pPr>
            <a:r>
              <a:rPr lang="pt-BR" sz="2400" dirty="0" smtClean="0"/>
              <a:t> Escravos</a:t>
            </a:r>
            <a:endParaRPr lang="pt-BR" sz="2400" dirty="0"/>
          </a:p>
        </p:txBody>
      </p:sp>
      <p:pic>
        <p:nvPicPr>
          <p:cNvPr id="5" name="Imagem 4" descr="Egito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702064"/>
            <a:ext cx="4857784" cy="26319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Imagem 5" descr="produktbilde_lite_egyp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2285992"/>
            <a:ext cx="2908651" cy="278608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Imagem 6" descr="EY9Wevaw4koQeThbPrfLDLgu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785794"/>
            <a:ext cx="7906098" cy="45720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7467600" cy="654032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solidFill>
                  <a:srgbClr val="7030A0"/>
                </a:solidFill>
              </a:rPr>
              <a:t>A terra dos Deuses</a:t>
            </a:r>
            <a:endParaRPr lang="pt-BR" sz="3200" b="1" dirty="0">
              <a:solidFill>
                <a:srgbClr val="7030A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85720" y="857232"/>
            <a:ext cx="7358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sz="2400" dirty="0" smtClean="0"/>
              <a:t> Religião </a:t>
            </a:r>
            <a:r>
              <a:rPr lang="pt-BR" sz="2400" i="1" dirty="0" smtClean="0"/>
              <a:t>Politeísta</a:t>
            </a:r>
          </a:p>
          <a:p>
            <a:pPr>
              <a:buFont typeface="Wingdings" pitchFamily="2" charset="2"/>
              <a:buChar char="§"/>
            </a:pPr>
            <a:r>
              <a:rPr lang="pt-BR" sz="2400" dirty="0" smtClean="0"/>
              <a:t> </a:t>
            </a:r>
            <a:r>
              <a:rPr lang="pt-BR" sz="2400" i="1" dirty="0" err="1" smtClean="0"/>
              <a:t>Antropozoomórfica</a:t>
            </a:r>
            <a:endParaRPr lang="pt-BR" sz="2400" i="1" dirty="0" smtClean="0"/>
          </a:p>
          <a:p>
            <a:pPr>
              <a:buFont typeface="Wingdings" pitchFamily="2" charset="2"/>
              <a:buChar char="§"/>
            </a:pPr>
            <a:r>
              <a:rPr lang="pt-BR" sz="2400" dirty="0" smtClean="0"/>
              <a:t> Preocupação com a vida após a morte</a:t>
            </a:r>
            <a:endParaRPr lang="pt-BR" sz="2400" dirty="0"/>
          </a:p>
        </p:txBody>
      </p:sp>
      <p:pic>
        <p:nvPicPr>
          <p:cNvPr id="6" name="Imagem 5" descr="34088-an_bis-7336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428868"/>
            <a:ext cx="4857785" cy="35004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m 6" descr="03f8f10decf916877b8ecfcba37d585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2500306"/>
            <a:ext cx="3167991" cy="23959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err="1" smtClean="0">
                <a:solidFill>
                  <a:srgbClr val="003366"/>
                </a:solidFill>
              </a:rPr>
              <a:t>Aton</a:t>
            </a:r>
            <a:r>
              <a:rPr lang="pt-BR" sz="3200" b="1" dirty="0" smtClean="0">
                <a:solidFill>
                  <a:srgbClr val="003366"/>
                </a:solidFill>
              </a:rPr>
              <a:t>, o Deus único</a:t>
            </a:r>
            <a:endParaRPr lang="pt-BR" sz="3200" b="1" dirty="0">
              <a:solidFill>
                <a:srgbClr val="003366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42844" y="1000108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pt-BR" sz="2400" dirty="0" smtClean="0"/>
              <a:t> Faraó </a:t>
            </a:r>
            <a:r>
              <a:rPr lang="pt-BR" sz="2400" dirty="0" err="1" smtClean="0"/>
              <a:t>Amenófis</a:t>
            </a:r>
            <a:r>
              <a:rPr lang="pt-BR" sz="2400" dirty="0" smtClean="0"/>
              <a:t> IV</a:t>
            </a:r>
          </a:p>
          <a:p>
            <a:pPr>
              <a:buFont typeface="Wingdings" pitchFamily="2" charset="2"/>
              <a:buChar char="q"/>
            </a:pPr>
            <a:r>
              <a:rPr lang="pt-BR" sz="2400" dirty="0" smtClean="0"/>
              <a:t> experiência monoteísta (</a:t>
            </a:r>
            <a:r>
              <a:rPr lang="pt-BR" sz="2400" i="1" dirty="0" smtClean="0"/>
              <a:t>deus </a:t>
            </a:r>
            <a:r>
              <a:rPr lang="pt-BR" sz="2400" i="1" dirty="0" err="1" smtClean="0"/>
              <a:t>Aton</a:t>
            </a:r>
            <a:r>
              <a:rPr lang="pt-BR" sz="2400" i="1" dirty="0" smtClean="0"/>
              <a:t>, disco solar)</a:t>
            </a:r>
          </a:p>
          <a:p>
            <a:pPr>
              <a:buFont typeface="Wingdings" pitchFamily="2" charset="2"/>
              <a:buChar char="q"/>
            </a:pPr>
            <a:r>
              <a:rPr lang="pt-BR" sz="2400" i="1" dirty="0" smtClean="0"/>
              <a:t> </a:t>
            </a:r>
            <a:r>
              <a:rPr lang="pt-BR" sz="2400" dirty="0" smtClean="0"/>
              <a:t>Morte de </a:t>
            </a:r>
            <a:r>
              <a:rPr lang="pt-BR" sz="2400" dirty="0" err="1" smtClean="0"/>
              <a:t>Amenófis</a:t>
            </a:r>
            <a:r>
              <a:rPr lang="pt-BR" sz="2400" dirty="0" smtClean="0"/>
              <a:t> e declínio do monoteísmo</a:t>
            </a:r>
            <a:endParaRPr lang="pt-BR" sz="2400" dirty="0"/>
          </a:p>
        </p:txBody>
      </p:sp>
      <p:pic>
        <p:nvPicPr>
          <p:cNvPr id="5" name="Imagem 4" descr="Amenof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428868"/>
            <a:ext cx="2628900" cy="37814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m 5" descr="cruz-ansata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2643182"/>
            <a:ext cx="4000529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 smtClean="0">
                <a:solidFill>
                  <a:srgbClr val="000066"/>
                </a:solidFill>
              </a:rPr>
              <a:t>Escrita Egípcia</a:t>
            </a:r>
            <a:endParaRPr lang="pt-BR" sz="3200" b="1" dirty="0">
              <a:solidFill>
                <a:srgbClr val="000066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14282" y="857232"/>
            <a:ext cx="7572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400" dirty="0" smtClean="0"/>
              <a:t> Napoleão Bonaparte invade o </a:t>
            </a:r>
            <a:r>
              <a:rPr lang="pt-BR" sz="2400" dirty="0" err="1" smtClean="0"/>
              <a:t>Egíto</a:t>
            </a:r>
            <a:endParaRPr lang="pt-BR" sz="2400" dirty="0" smtClean="0"/>
          </a:p>
          <a:p>
            <a:pPr>
              <a:buFont typeface="Wingdings" pitchFamily="2" charset="2"/>
              <a:buChar char="v"/>
            </a:pPr>
            <a:r>
              <a:rPr lang="pt-BR" sz="2400" dirty="0" smtClean="0"/>
              <a:t> Escrita hieroglífica traduzida em 1802</a:t>
            </a:r>
            <a:endParaRPr lang="pt-BR" sz="2400" dirty="0"/>
          </a:p>
        </p:txBody>
      </p:sp>
      <p:pic>
        <p:nvPicPr>
          <p:cNvPr id="5" name="Imagem 4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785926"/>
            <a:ext cx="5745302" cy="47149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Imagem 5" descr="DSC007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50" y="2428868"/>
            <a:ext cx="2143140" cy="26051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00" y="642918"/>
            <a:ext cx="6781824" cy="654032"/>
          </a:xfrm>
        </p:spPr>
        <p:txBody>
          <a:bodyPr>
            <a:noAutofit/>
          </a:bodyPr>
          <a:lstStyle/>
          <a:p>
            <a:pPr algn="ctr"/>
            <a:r>
              <a:rPr lang="pt-BR" sz="3600" b="1" dirty="0" smtClean="0">
                <a:solidFill>
                  <a:srgbClr val="660066"/>
                </a:solidFill>
              </a:rPr>
              <a:t>Mesopotâmia: Terra entre Rios</a:t>
            </a:r>
            <a:endParaRPr lang="pt-BR" sz="3600" b="1" dirty="0">
              <a:solidFill>
                <a:srgbClr val="660066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85720" y="1357298"/>
            <a:ext cx="80010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 smtClean="0"/>
              <a:t> Sociedades </a:t>
            </a:r>
            <a:r>
              <a:rPr lang="pt-BR" sz="2400" i="1" dirty="0" smtClean="0"/>
              <a:t>hidráulicas</a:t>
            </a:r>
            <a:r>
              <a:rPr lang="pt-BR" sz="2400" dirty="0" smtClean="0"/>
              <a:t> e </a:t>
            </a:r>
            <a:r>
              <a:rPr lang="pt-BR" sz="2400" i="1" dirty="0" smtClean="0"/>
              <a:t>agrícolas</a:t>
            </a:r>
          </a:p>
          <a:p>
            <a:pPr>
              <a:buFont typeface="Arial" pitchFamily="34" charset="0"/>
              <a:buChar char="•"/>
            </a:pPr>
            <a:r>
              <a:rPr lang="pt-BR" sz="2400" i="1" dirty="0" smtClean="0"/>
              <a:t> </a:t>
            </a:r>
            <a:r>
              <a:rPr lang="pt-BR" sz="2400" dirty="0" smtClean="0"/>
              <a:t>Condições favoráveis à prática da agricultura</a:t>
            </a:r>
          </a:p>
          <a:p>
            <a:pPr>
              <a:buFont typeface="Arial" pitchFamily="34" charset="0"/>
              <a:buChar char="•"/>
            </a:pPr>
            <a:r>
              <a:rPr lang="pt-BR" sz="2400" i="1" dirty="0" smtClean="0"/>
              <a:t> </a:t>
            </a:r>
            <a:r>
              <a:rPr lang="pt-BR" sz="2400" dirty="0" smtClean="0"/>
              <a:t>Sumérios, Acádios, Amoritas, Assírios e Caldeus</a:t>
            </a:r>
          </a:p>
          <a:p>
            <a:pPr>
              <a:buFont typeface="Arial" pitchFamily="34" charset="0"/>
              <a:buChar char="•"/>
            </a:pPr>
            <a:r>
              <a:rPr lang="pt-BR" sz="2400" i="1" dirty="0" smtClean="0"/>
              <a:t> </a:t>
            </a:r>
            <a:r>
              <a:rPr lang="pt-BR" sz="2400" b="1" dirty="0" smtClean="0"/>
              <a:t>Urbanização completa: </a:t>
            </a:r>
            <a:r>
              <a:rPr lang="pt-BR" sz="2400" dirty="0" smtClean="0"/>
              <a:t>Civilização</a:t>
            </a:r>
          </a:p>
          <a:p>
            <a:pPr>
              <a:buFont typeface="Arial" pitchFamily="34" charset="0"/>
              <a:buChar char="•"/>
            </a:pPr>
            <a:r>
              <a:rPr lang="pt-BR" sz="2400" i="1" dirty="0" smtClean="0"/>
              <a:t> </a:t>
            </a:r>
            <a:r>
              <a:rPr lang="pt-BR" sz="2400" dirty="0" smtClean="0"/>
              <a:t>Diferenciação social na Mesopotâmia</a:t>
            </a:r>
            <a:endParaRPr lang="pt-BR" sz="2400" i="1" dirty="0" smtClean="0"/>
          </a:p>
        </p:txBody>
      </p:sp>
      <p:pic>
        <p:nvPicPr>
          <p:cNvPr id="5" name="Imagem 4" descr="diferenciação soci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571480"/>
            <a:ext cx="6934200" cy="52006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7467600" cy="642942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smtClean="0">
                <a:solidFill>
                  <a:srgbClr val="663300"/>
                </a:solidFill>
              </a:rPr>
              <a:t>Os povos Mesopotâmicos</a:t>
            </a:r>
            <a:endParaRPr lang="pt-BR" sz="3600" b="1" dirty="0">
              <a:solidFill>
                <a:srgbClr val="6633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85720" y="1142984"/>
            <a:ext cx="7072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Sumérios e Acádios 2350 a.C</a:t>
            </a:r>
            <a:endParaRPr lang="pt-BR" sz="28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142844" y="1714488"/>
            <a:ext cx="82153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pt-BR" sz="2400" dirty="0" smtClean="0"/>
              <a:t> Irrigação, arquitetura, artes e comércio;</a:t>
            </a:r>
          </a:p>
          <a:p>
            <a:pPr>
              <a:buFont typeface="Courier New" pitchFamily="49" charset="0"/>
              <a:buChar char="o"/>
            </a:pPr>
            <a:r>
              <a:rPr lang="pt-BR" sz="2400" dirty="0" smtClean="0"/>
              <a:t> Escrita cuneiforme;</a:t>
            </a:r>
          </a:p>
          <a:p>
            <a:pPr>
              <a:buFont typeface="Courier New" pitchFamily="49" charset="0"/>
              <a:buChar char="o"/>
            </a:pPr>
            <a:r>
              <a:rPr lang="pt-BR" sz="2400" dirty="0" smtClean="0"/>
              <a:t> </a:t>
            </a:r>
            <a:r>
              <a:rPr lang="pt-BR" sz="2400" i="1" dirty="0" smtClean="0"/>
              <a:t>Cidades-Estado </a:t>
            </a:r>
          </a:p>
          <a:p>
            <a:pPr>
              <a:buFont typeface="Courier New" pitchFamily="49" charset="0"/>
              <a:buChar char="o"/>
            </a:pPr>
            <a:r>
              <a:rPr lang="pt-BR" sz="2400" i="1" dirty="0" smtClean="0"/>
              <a:t> </a:t>
            </a:r>
            <a:r>
              <a:rPr lang="pt-BR" sz="2400" dirty="0" smtClean="0"/>
              <a:t>Guerras</a:t>
            </a:r>
            <a:endParaRPr lang="pt-BR" sz="2400" i="1" dirty="0"/>
          </a:p>
        </p:txBody>
      </p:sp>
      <p:pic>
        <p:nvPicPr>
          <p:cNvPr id="6" name="Imagem 5" descr="Sumér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168" y="2285992"/>
            <a:ext cx="4437798" cy="28019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m 6" descr="sumer_ziggura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571876"/>
            <a:ext cx="4000528" cy="20364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467600" cy="631844"/>
          </a:xfrm>
        </p:spPr>
        <p:txBody>
          <a:bodyPr/>
          <a:lstStyle/>
          <a:p>
            <a:pPr algn="ctr"/>
            <a:r>
              <a:rPr lang="pt-BR" sz="3200" b="1" dirty="0" smtClean="0"/>
              <a:t>Os </a:t>
            </a:r>
            <a:r>
              <a:rPr lang="pt-BR" sz="3200" b="1" dirty="0" smtClean="0"/>
              <a:t>Babilônios (amoritas)</a:t>
            </a:r>
            <a:endParaRPr lang="pt-BR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142844" y="1000108"/>
            <a:ext cx="7572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sz="2400" dirty="0" smtClean="0"/>
              <a:t> </a:t>
            </a:r>
            <a:r>
              <a:rPr lang="pt-BR" sz="2400" dirty="0" err="1" smtClean="0"/>
              <a:t>Hamurabi</a:t>
            </a:r>
            <a:r>
              <a:rPr lang="pt-BR" sz="2400" dirty="0" smtClean="0"/>
              <a:t>;</a:t>
            </a:r>
          </a:p>
          <a:p>
            <a:pPr>
              <a:buFont typeface="Wingdings" pitchFamily="2" charset="2"/>
              <a:buChar char="§"/>
            </a:pPr>
            <a:r>
              <a:rPr lang="pt-BR" sz="2400" dirty="0" smtClean="0"/>
              <a:t> Um dos maiores centros comerciais da Antiguidade</a:t>
            </a:r>
          </a:p>
          <a:p>
            <a:pPr>
              <a:buFont typeface="Wingdings" pitchFamily="2" charset="2"/>
              <a:buChar char="§"/>
            </a:pPr>
            <a:r>
              <a:rPr lang="pt-BR" sz="2400" dirty="0" smtClean="0"/>
              <a:t> </a:t>
            </a:r>
            <a:r>
              <a:rPr lang="pt-BR" sz="2400" b="1" dirty="0" smtClean="0"/>
              <a:t>Código de </a:t>
            </a:r>
            <a:r>
              <a:rPr lang="pt-BR" sz="2400" b="1" dirty="0" err="1" smtClean="0"/>
              <a:t>Hamurabi</a:t>
            </a:r>
            <a:r>
              <a:rPr lang="pt-BR" sz="2400" b="1" dirty="0" smtClean="0"/>
              <a:t>: </a:t>
            </a:r>
            <a:r>
              <a:rPr lang="pt-BR" sz="2400" dirty="0" smtClean="0"/>
              <a:t>Lei de Talião</a:t>
            </a:r>
          </a:p>
          <a:p>
            <a:pPr>
              <a:buFont typeface="Wingdings" pitchFamily="2" charset="2"/>
              <a:buChar char="§"/>
            </a:pPr>
            <a:r>
              <a:rPr lang="pt-BR" sz="2400" dirty="0" smtClean="0"/>
              <a:t> Morte de </a:t>
            </a:r>
            <a:r>
              <a:rPr lang="pt-BR" sz="2400" dirty="0" err="1" smtClean="0"/>
              <a:t>Hamurabi</a:t>
            </a:r>
            <a:r>
              <a:rPr lang="pt-BR" sz="2400" dirty="0" smtClean="0"/>
              <a:t> e decadência do Império</a:t>
            </a:r>
          </a:p>
        </p:txBody>
      </p:sp>
      <p:pic>
        <p:nvPicPr>
          <p:cNvPr id="5" name="Imagem 4" descr="babilôn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714620"/>
            <a:ext cx="4857784" cy="30718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Imagem 5" descr="imperio-babilonico-historia-da-babilonia-3-300x2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2643182"/>
            <a:ext cx="3298444" cy="29289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7467600" cy="703282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/>
              <a:t>Os Assírios e os Caldeus 1300 a.C</a:t>
            </a:r>
            <a:endParaRPr lang="pt-BR" sz="32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142844" y="857232"/>
            <a:ext cx="80010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pt-BR" sz="2400" dirty="0" smtClean="0"/>
              <a:t> Norte da Mesopotâmia; Império </a:t>
            </a:r>
            <a:r>
              <a:rPr lang="pt-BR" sz="2400" i="1" dirty="0" smtClean="0"/>
              <a:t>Assírio;</a:t>
            </a:r>
            <a:endParaRPr lang="pt-BR" sz="2400" dirty="0" smtClean="0"/>
          </a:p>
          <a:p>
            <a:pPr>
              <a:buFont typeface="Wingdings" pitchFamily="2" charset="2"/>
              <a:buChar char="q"/>
            </a:pPr>
            <a:r>
              <a:rPr lang="pt-BR" sz="2400" dirty="0" smtClean="0"/>
              <a:t> Grande expansão; técnicas militares;</a:t>
            </a:r>
          </a:p>
          <a:p>
            <a:pPr>
              <a:buFont typeface="Wingdings" pitchFamily="2" charset="2"/>
              <a:buChar char="q"/>
            </a:pPr>
            <a:r>
              <a:rPr lang="pt-BR" sz="2400" dirty="0" smtClean="0"/>
              <a:t> </a:t>
            </a:r>
            <a:r>
              <a:rPr lang="pt-BR" sz="2400" b="1" dirty="0" smtClean="0"/>
              <a:t>Caldeus: </a:t>
            </a:r>
            <a:r>
              <a:rPr lang="pt-BR" sz="2400" dirty="0" smtClean="0"/>
              <a:t>Segundo Império babilônico;</a:t>
            </a:r>
          </a:p>
          <a:p>
            <a:pPr>
              <a:buFont typeface="Wingdings" pitchFamily="2" charset="2"/>
              <a:buChar char="q"/>
            </a:pPr>
            <a:r>
              <a:rPr lang="pt-BR" sz="2400" dirty="0" smtClean="0"/>
              <a:t> Nabucodonosor e o apogeu do desenvolvimento arquitetônico;</a:t>
            </a:r>
          </a:p>
          <a:p>
            <a:pPr>
              <a:buFont typeface="Wingdings" pitchFamily="2" charset="2"/>
              <a:buChar char="q"/>
            </a:pPr>
            <a:r>
              <a:rPr lang="pt-BR" sz="2400" dirty="0" smtClean="0"/>
              <a:t> Morte de Nabucodonosor e a conquista do império pelos Persas.</a:t>
            </a:r>
            <a:endParaRPr lang="pt-BR" sz="2400" dirty="0"/>
          </a:p>
        </p:txBody>
      </p:sp>
      <p:pic>
        <p:nvPicPr>
          <p:cNvPr id="8" name="Imagem 7" descr="jardins-suspensos-da-Babilonia-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000108"/>
            <a:ext cx="7779900" cy="46863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467600" cy="582594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solidFill>
                  <a:srgbClr val="A50021"/>
                </a:solidFill>
              </a:rPr>
              <a:t>Economia e Vida Social</a:t>
            </a:r>
            <a:endParaRPr lang="pt-BR" sz="3200" b="1" dirty="0">
              <a:solidFill>
                <a:srgbClr val="A5002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14282" y="857232"/>
            <a:ext cx="70723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400" dirty="0" smtClean="0"/>
              <a:t> Sociedade </a:t>
            </a:r>
            <a:r>
              <a:rPr lang="pt-BR" sz="2400" i="1" dirty="0" smtClean="0"/>
              <a:t>Estamental;</a:t>
            </a:r>
            <a:endParaRPr lang="pt-BR" sz="2400" dirty="0" smtClean="0"/>
          </a:p>
          <a:p>
            <a:pPr>
              <a:buFont typeface="Wingdings" pitchFamily="2" charset="2"/>
              <a:buChar char="v"/>
            </a:pPr>
            <a:r>
              <a:rPr lang="pt-BR" sz="2400" dirty="0" smtClean="0"/>
              <a:t> Trabalho </a:t>
            </a:r>
            <a:r>
              <a:rPr lang="pt-BR" sz="2400" i="1" dirty="0" smtClean="0"/>
              <a:t>Compulsório;</a:t>
            </a:r>
          </a:p>
          <a:p>
            <a:pPr>
              <a:buFont typeface="Wingdings" pitchFamily="2" charset="2"/>
              <a:buChar char="v"/>
            </a:pPr>
            <a:r>
              <a:rPr lang="pt-BR" sz="2400" dirty="0" smtClean="0"/>
              <a:t> Desenvolvimento do Comércio </a:t>
            </a:r>
            <a:r>
              <a:rPr lang="pt-BR" sz="2400" i="1" dirty="0" smtClean="0"/>
              <a:t>(barras metal);</a:t>
            </a:r>
          </a:p>
          <a:p>
            <a:pPr>
              <a:buFont typeface="Wingdings" pitchFamily="2" charset="2"/>
              <a:buChar char="v"/>
            </a:pPr>
            <a:r>
              <a:rPr lang="pt-BR" sz="2400" i="1" dirty="0" smtClean="0"/>
              <a:t> Obras de proteção, diques, irrigação</a:t>
            </a:r>
          </a:p>
        </p:txBody>
      </p:sp>
      <p:pic>
        <p:nvPicPr>
          <p:cNvPr id="6" name="Imagem 5" descr="ciudad-mesopotam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500306"/>
            <a:ext cx="8321216" cy="34822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467600" cy="582594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solidFill>
                  <a:srgbClr val="C00000"/>
                </a:solidFill>
              </a:rPr>
              <a:t>Ciência e Arquitetura</a:t>
            </a:r>
            <a:endParaRPr lang="pt-BR" sz="3200" b="1" dirty="0">
              <a:solidFill>
                <a:srgbClr val="C000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42844" y="785794"/>
            <a:ext cx="7858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2400" dirty="0" smtClean="0"/>
              <a:t> Desenvolvimento da Astrologia e Astronomia</a:t>
            </a:r>
          </a:p>
          <a:p>
            <a:pPr>
              <a:buFont typeface="Wingdings" pitchFamily="2" charset="2"/>
              <a:buChar char="Ø"/>
            </a:pPr>
            <a:r>
              <a:rPr lang="pt-BR" sz="2400" dirty="0" smtClean="0"/>
              <a:t> Divisão do Tempo e Calendário</a:t>
            </a:r>
          </a:p>
          <a:p>
            <a:pPr>
              <a:buFont typeface="Wingdings" pitchFamily="2" charset="2"/>
              <a:buChar char="Ø"/>
            </a:pPr>
            <a:r>
              <a:rPr lang="pt-BR" sz="2400" dirty="0" smtClean="0"/>
              <a:t> </a:t>
            </a:r>
            <a:r>
              <a:rPr lang="pt-BR" sz="2400" i="1" dirty="0" err="1" smtClean="0"/>
              <a:t>Zigurates</a:t>
            </a:r>
            <a:endParaRPr lang="pt-BR" sz="2400" dirty="0"/>
          </a:p>
        </p:txBody>
      </p:sp>
      <p:pic>
        <p:nvPicPr>
          <p:cNvPr id="5" name="Imagem 4" descr="oroscop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3116"/>
            <a:ext cx="3714776" cy="3647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m 5" descr="zigurat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5" y="2357430"/>
            <a:ext cx="4542912" cy="3227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 smtClean="0">
                <a:solidFill>
                  <a:srgbClr val="FF0000"/>
                </a:solidFill>
              </a:rPr>
              <a:t>Religião e Literatura</a:t>
            </a:r>
            <a:endParaRPr lang="pt-BR" sz="3200" b="1" dirty="0">
              <a:solidFill>
                <a:srgbClr val="FF00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14282" y="928670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400" dirty="0" smtClean="0"/>
              <a:t> Mito e Ciência;</a:t>
            </a:r>
          </a:p>
          <a:p>
            <a:pPr>
              <a:buFont typeface="Wingdings" pitchFamily="2" charset="2"/>
              <a:buChar char="ü"/>
            </a:pPr>
            <a:r>
              <a:rPr lang="pt-BR" sz="2400" dirty="0" smtClean="0"/>
              <a:t> Deuses e a Natureza</a:t>
            </a:r>
            <a:endParaRPr lang="pt-BR" sz="2400" dirty="0"/>
          </a:p>
        </p:txBody>
      </p:sp>
      <p:pic>
        <p:nvPicPr>
          <p:cNvPr id="6" name="Imagem 5" descr="mesopotamia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2143116"/>
            <a:ext cx="6500858" cy="434816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7467600" cy="511156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solidFill>
                  <a:srgbClr val="0070C0"/>
                </a:solidFill>
              </a:rPr>
              <a:t>Às Margens do Nilo:  O Egito</a:t>
            </a:r>
            <a:endParaRPr lang="pt-BR" sz="3200" b="1" dirty="0">
              <a:solidFill>
                <a:srgbClr val="0070C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42844" y="928670"/>
            <a:ext cx="83582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 smtClean="0"/>
              <a:t> Uma das regiões mais áridas da Terra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 Cheias do Rio Nilo e fertilidade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 </a:t>
            </a:r>
            <a:r>
              <a:rPr lang="pt-BR" sz="2400" b="1" dirty="0" smtClean="0"/>
              <a:t>Economia: </a:t>
            </a:r>
            <a:r>
              <a:rPr lang="pt-BR" sz="2400" dirty="0" smtClean="0"/>
              <a:t>agricultura irrigada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 Surgimento do Estado</a:t>
            </a:r>
          </a:p>
        </p:txBody>
      </p:sp>
      <p:pic>
        <p:nvPicPr>
          <p:cNvPr id="5" name="Imagem 4" descr="1401473084turismoegitopirâmidescamel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643182"/>
            <a:ext cx="5643570" cy="3527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m 5" descr="Egito-Piramid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785794"/>
            <a:ext cx="2786082" cy="20895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m 6" descr="símbolo-26-213x3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64" y="3286124"/>
            <a:ext cx="1514478" cy="21330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Escala de Cinz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124</TotalTime>
  <Words>308</Words>
  <PresentationFormat>Apresentação na tela (4:3)</PresentationFormat>
  <Paragraphs>57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Balcão Envidraçado</vt:lpstr>
      <vt:lpstr>Slide 1</vt:lpstr>
      <vt:lpstr>Mesopotâmia: Terra entre Rios</vt:lpstr>
      <vt:lpstr>Os povos Mesopotâmicos</vt:lpstr>
      <vt:lpstr>Os Babilônios (amoritas)</vt:lpstr>
      <vt:lpstr>Os Assírios e os Caldeus 1300 a.C</vt:lpstr>
      <vt:lpstr>Economia e Vida Social</vt:lpstr>
      <vt:lpstr>Ciência e Arquitetura</vt:lpstr>
      <vt:lpstr>Religião e Literatura</vt:lpstr>
      <vt:lpstr>Às Margens do Nilo:  O Egito</vt:lpstr>
      <vt:lpstr>Sociedade</vt:lpstr>
      <vt:lpstr>A terra dos Deuses</vt:lpstr>
      <vt:lpstr>Aton, o Deus único</vt:lpstr>
      <vt:lpstr>Escrita Egípcia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Olga</dc:creator>
  <cp:lastModifiedBy>Olga</cp:lastModifiedBy>
  <cp:revision>12</cp:revision>
  <dcterms:created xsi:type="dcterms:W3CDTF">2016-02-10T19:22:15Z</dcterms:created>
  <dcterms:modified xsi:type="dcterms:W3CDTF">2016-04-01T01:21:57Z</dcterms:modified>
</cp:coreProperties>
</file>