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4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9BED5-87E0-4CCC-8EC7-0CC16F5C4899}" type="datetimeFigureOut">
              <a:rPr lang="pt-BR" smtClean="0"/>
              <a:pPr/>
              <a:t>19/05/2016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C9874-ABD3-42EA-B864-087893D8B8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5736" y="0"/>
            <a:ext cx="4546848" cy="1162050"/>
          </a:xfrm>
        </p:spPr>
        <p:txBody>
          <a:bodyPr>
            <a:normAutofit fontScale="90000"/>
          </a:bodyPr>
          <a:lstStyle/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Figuras de Linguagem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Espaço Reservado para Conteúdo 4" descr="13174008_1561213977513198_8451980984281877733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40807" y="1480344"/>
            <a:ext cx="5176118" cy="3892872"/>
          </a:xfrm>
        </p:spPr>
      </p:pic>
      <p:sp>
        <p:nvSpPr>
          <p:cNvPr id="6" name="Espaço Reservado para Texto 5"/>
          <p:cNvSpPr>
            <a:spLocks noGrp="1"/>
          </p:cNvSpPr>
          <p:nvPr>
            <p:ph type="body" sz="half" idx="2"/>
          </p:nvPr>
        </p:nvSpPr>
        <p:spPr>
          <a:xfrm>
            <a:off x="251520" y="1412776"/>
            <a:ext cx="3008313" cy="4691063"/>
          </a:xfrm>
        </p:spPr>
        <p:txBody>
          <a:bodyPr>
            <a:normAutofit/>
          </a:bodyPr>
          <a:lstStyle/>
          <a:p>
            <a:r>
              <a:rPr lang="pt-BR" sz="3600" dirty="0"/>
              <a:t>S</a:t>
            </a:r>
            <a:r>
              <a:rPr lang="pt-BR" sz="3600" dirty="0" smtClean="0">
                <a:latin typeface="+mj-lt"/>
                <a:cs typeface="Arial" pitchFamily="34" charset="0"/>
              </a:rPr>
              <a:t>ão </a:t>
            </a:r>
            <a:r>
              <a:rPr lang="pt-BR" sz="3600" dirty="0">
                <a:latin typeface="+mj-lt"/>
                <a:cs typeface="Arial" pitchFamily="34" charset="0"/>
              </a:rPr>
              <a:t>recursos que tornam as mensagens que emitimos mais </a:t>
            </a:r>
            <a:r>
              <a:rPr lang="pt-BR" sz="3600" dirty="0" smtClean="0">
                <a:latin typeface="+mj-lt"/>
                <a:cs typeface="Arial" pitchFamily="34" charset="0"/>
              </a:rPr>
              <a:t>expressivas.</a:t>
            </a:r>
            <a:endParaRPr lang="pt-BR" sz="36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 Tipos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Figuras sonoras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Figuras de palavra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Figuras de sintaxe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Figuras de pensamento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7704856" cy="4766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Sonoras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381328"/>
          </a:xfrm>
        </p:spPr>
        <p:txBody>
          <a:bodyPr>
            <a:normAutofit fontScale="55000" lnSpcReduction="20000"/>
          </a:bodyPr>
          <a:lstStyle/>
          <a:p>
            <a:r>
              <a:rPr lang="pt-BR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Aliteração</a:t>
            </a:r>
            <a:r>
              <a:rPr lang="pt-BR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repetição de fonemas consonantais (sons de consoantes).</a:t>
            </a:r>
          </a:p>
          <a:p>
            <a:pPr>
              <a:buNone/>
            </a:pPr>
            <a:r>
              <a:rPr lang="pt-BR" sz="3300" dirty="0" smtClean="0">
                <a:latin typeface="Arial" pitchFamily="34" charset="0"/>
                <a:cs typeface="Arial" pitchFamily="34" charset="0"/>
              </a:rPr>
              <a:t>Ex1:</a:t>
            </a:r>
            <a:r>
              <a:rPr lang="pt-BR" sz="3300" b="1" dirty="0">
                <a:latin typeface="Arial" pitchFamily="34" charset="0"/>
                <a:cs typeface="Arial" pitchFamily="34" charset="0"/>
              </a:rPr>
              <a:t> 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ozes </a:t>
            </a: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eladas, </a:t>
            </a: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eludosas </a:t>
            </a: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ozes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,</a:t>
            </a:r>
            <a:br>
              <a:rPr lang="pt-BR" sz="3300" dirty="0" smtClean="0">
                <a:latin typeface="Arial" pitchFamily="34" charset="0"/>
                <a:cs typeface="Arial" pitchFamily="34" charset="0"/>
              </a:rPr>
            </a:b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olúpias dos </a:t>
            </a: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iolões, </a:t>
            </a: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ozes </a:t>
            </a:r>
            <a:r>
              <a:rPr lang="pt-BR" sz="33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eladas</a:t>
            </a:r>
            <a:br>
              <a:rPr lang="pt-BR" sz="3300" dirty="0" smtClean="0">
                <a:latin typeface="Arial" pitchFamily="34" charset="0"/>
                <a:cs typeface="Arial" pitchFamily="34" charset="0"/>
              </a:rPr>
            </a:b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agam nos </a:t>
            </a: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elhos </a:t>
            </a: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órtices </a:t>
            </a:r>
            <a:r>
              <a:rPr lang="pt-BR" sz="33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elozes</a:t>
            </a:r>
            <a:br>
              <a:rPr lang="pt-BR" sz="3300" dirty="0" smtClean="0">
                <a:latin typeface="Arial" pitchFamily="34" charset="0"/>
                <a:cs typeface="Arial" pitchFamily="34" charset="0"/>
              </a:rPr>
            </a:br>
            <a:r>
              <a:rPr lang="pt-BR" sz="3300" dirty="0">
                <a:latin typeface="Arial" pitchFamily="34" charset="0"/>
                <a:cs typeface="Arial" pitchFamily="34" charset="0"/>
              </a:rPr>
              <a:t>Dos </a:t>
            </a: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entos, </a:t>
            </a: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ivas, </a:t>
            </a:r>
            <a:r>
              <a:rPr lang="pt-BR" sz="3300" b="1" dirty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ãs, </a:t>
            </a:r>
            <a:r>
              <a:rPr lang="pt-BR" sz="33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ulcanizadas.</a:t>
            </a:r>
          </a:p>
          <a:p>
            <a:pPr>
              <a:buNone/>
            </a:pPr>
            <a:endParaRPr lang="pt-BR" sz="2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Ex2: A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o que a 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uva a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ju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da a 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ge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nte se ver.</a:t>
            </a:r>
          </a:p>
          <a:p>
            <a:pPr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Assonância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repetição de vogais.</a:t>
            </a:r>
          </a:p>
          <a:p>
            <a:pPr>
              <a:buNone/>
            </a:pPr>
            <a:r>
              <a:rPr lang="pt-BR" sz="2900" dirty="0" smtClean="0">
                <a:latin typeface="Arial" pitchFamily="34" charset="0"/>
                <a:cs typeface="Arial" pitchFamily="34" charset="0"/>
              </a:rPr>
              <a:t>Ex: Sou um mulat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 nat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 n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 sentid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 lat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900" dirty="0" smtClean="0">
                <a:latin typeface="Arial" pitchFamily="34" charset="0"/>
                <a:cs typeface="Arial" pitchFamily="34" charset="0"/>
              </a:rPr>
            </a:br>
            <a:r>
              <a:rPr lang="pt-BR" sz="2900" dirty="0" smtClean="0">
                <a:latin typeface="Arial" pitchFamily="34" charset="0"/>
                <a:cs typeface="Arial" pitchFamily="34" charset="0"/>
              </a:rPr>
              <a:t>mulat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 democrátic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 d</a:t>
            </a:r>
            <a:r>
              <a:rPr lang="pt-BR" sz="29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 litoral.</a:t>
            </a:r>
          </a:p>
          <a:p>
            <a:endParaRPr lang="pt-BR" sz="29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5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Paronomásia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semelhança gráfica e sonora usada intencionalmente num texto.</a:t>
            </a:r>
          </a:p>
          <a:p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Ex: “UM GRIFO, resmungando: </a:t>
            </a:r>
          </a:p>
          <a:p>
            <a:pPr>
              <a:buNone/>
            </a:pPr>
            <a:r>
              <a:rPr lang="pt-BR" sz="2600" dirty="0" err="1" smtClean="0">
                <a:latin typeface="Arial" pitchFamily="34" charset="0"/>
                <a:cs typeface="Arial" pitchFamily="34" charset="0"/>
              </a:rPr>
              <a:t>Gri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não de gris, grisalho, mas de Grifo! 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Do gris de giz, do grisalho de velho 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Ninguém se agrada. O som é um espelho 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Da origem da palavra, nela inscrito. 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Grave, gralha, grasso, grosso, grés, gris 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Concertam-se num étimo ou raiz 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Rascante, que nos desconcerta. 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MEFISTÓFELES: O grifo 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Tem grito e garra no seu nome-título.”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                                                      FAUSTO (Goethe)</a:t>
            </a:r>
          </a:p>
          <a:p>
            <a:pPr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Onomatopeia</a:t>
            </a:r>
            <a:r>
              <a:rPr lang="pt-BR" sz="2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escrita para representar o som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2600" b="1" dirty="0" err="1" smtClean="0">
                <a:latin typeface="Arial" pitchFamily="34" charset="0"/>
                <a:cs typeface="Arial" pitchFamily="34" charset="0"/>
              </a:rPr>
              <a:t>Tic-tac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pt-BR" sz="2600" b="1" dirty="0" err="1" smtClean="0">
                <a:latin typeface="Arial" pitchFamily="34" charset="0"/>
                <a:cs typeface="Arial" pitchFamily="34" charset="0"/>
              </a:rPr>
              <a:t>tic-tac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 fazia o relógio da sala de jantar.</a:t>
            </a:r>
          </a:p>
          <a:p>
            <a:pPr>
              <a:buNone/>
            </a:pP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pt-BR" dirty="0"/>
              <a:t>d</a:t>
            </a:r>
            <a:r>
              <a:rPr lang="pt-BR" dirty="0" smtClean="0"/>
              <a:t>e Palavra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92696"/>
            <a:ext cx="8352928" cy="6165304"/>
          </a:xfrm>
        </p:spPr>
        <p:txBody>
          <a:bodyPr>
            <a:normAutofit fontScale="92500" lnSpcReduction="10000"/>
          </a:bodyPr>
          <a:lstStyle/>
          <a:p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Metonímia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 empregar um termo no lugar de outro, havendo entre ambos estreita afinidade ou relação de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sentido.</a:t>
            </a: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Ex1: Ele comeu uma 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caixa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de chocolate.</a:t>
            </a: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Ex2: Gosto de ler 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Machado de Assis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Perífrase -</a:t>
            </a:r>
            <a:r>
              <a:rPr lang="pt-BR" sz="17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Trata-se de uma expressão que designa um ser através de alguma de suas características ou atributos, ou de um fato que o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celebrizou (quando a perífrase indica uma pessoa, recebe o nome de antonomásia)</a:t>
            </a: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A 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Cidade Maravilhosa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(= Rio de Janeiro) continua atraindo visitantes do mundo todo.</a:t>
            </a: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Antonomásia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– metonímia usada para falar de pessoas sem citar nomes.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Ex: A 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professora de 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literatura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turma A é massa.</a:t>
            </a:r>
          </a:p>
          <a:p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Metáfora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utilizar uma palavra ou uma expressão em lugar de outra, sem que haja uma relação real, mas em virtude da circunstância de que o nosso espírito as associa e depreende entre elas certas semelhanças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"Meu pensamento é 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um rio subterrâneo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." (Fernando Pessoa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Comparação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É 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aproximação de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dois termos entre os quais existe alguma relação de semelhança, como na metáfora. A comparação, porém, é feita por meio de um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conectivo</a:t>
            </a:r>
            <a:r>
              <a:rPr lang="pt-BR" sz="1600" dirty="0" smtClean="0"/>
              <a:t>.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600" dirty="0" smtClean="0"/>
              <a:t>O </a:t>
            </a:r>
            <a:r>
              <a:rPr lang="pt-BR" sz="1600" i="1" dirty="0" smtClean="0"/>
              <a:t>Amor</a:t>
            </a:r>
            <a:r>
              <a:rPr lang="pt-BR" sz="1600" dirty="0" smtClean="0"/>
              <a:t> queima </a:t>
            </a:r>
            <a:r>
              <a:rPr lang="pt-BR" sz="1600" b="1" dirty="0" smtClean="0"/>
              <a:t>como</a:t>
            </a:r>
            <a:r>
              <a:rPr lang="pt-BR" sz="1600" dirty="0" smtClean="0"/>
              <a:t> o </a:t>
            </a:r>
            <a:r>
              <a:rPr lang="pt-BR" sz="1600" i="1" dirty="0" smtClean="0"/>
              <a:t>fogo.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— </a:t>
            </a:r>
            <a:r>
              <a:rPr lang="pt-BR" sz="1600" b="1" dirty="0" smtClean="0"/>
              <a:t>Luís de Camões</a:t>
            </a:r>
          </a:p>
          <a:p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Catacrese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sz="1600" dirty="0"/>
              <a:t> 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A catacrese costuma ocorrer quando, por falta de um termo específico para designar um conceito, toma-se outro "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emprestado“.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Ex1: 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Asa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da xícara.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Ex2: 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Braço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da cadeira.</a:t>
            </a:r>
          </a:p>
          <a:p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Sinestesia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Consiste em mesclar, numa mesma expressão, as sensações percebidas por diferentes órgãos do sentido.</a:t>
            </a: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Ex: O sol de outono caía com uma luz 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pálida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macia</a:t>
            </a:r>
            <a:endParaRPr lang="pt-BR" sz="17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pt-BR" dirty="0"/>
              <a:t>d</a:t>
            </a:r>
            <a:r>
              <a:rPr lang="pt-BR" dirty="0" smtClean="0"/>
              <a:t>e Sintaxe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6408712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Elipse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– omissão de um termo que pode ser identificado a partir de um contexto.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A cada um o que é seu. (Deve se dar a cada um o que é seu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r>
              <a:rPr lang="pt-BR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Zeugma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– Tipo de elipse em que o termo omitido já foi citado.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Ela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gosta </a:t>
            </a:r>
            <a:r>
              <a:rPr lang="pt-BR" sz="160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600" smtClean="0">
                <a:latin typeface="Arial" pitchFamily="34" charset="0"/>
                <a:cs typeface="Arial" pitchFamily="34" charset="0"/>
              </a:rPr>
              <a:t>história;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eu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de português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Anacoluto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mudança da construção sintática no meio da frase, ficando alguns termos desligados do resto do período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A 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velha hipocrisia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recordo-me dela com vergonha. (Camilo Castelo Branco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Anáfora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repetição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 de uma ou mais palavras no início de várias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frases.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"Se você gritasse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Se você gemesse,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Se você tocasse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a valsa vienense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Se você dormisse,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Se você cansasse,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Se você morresse...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Mas você não morre,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Você é duro José!" (Carlos Drummond de Andrade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Hipérbato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É a 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inversão 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da estrutura frásica, isto é, a inversão da ordem direta dos termos da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oração.</a:t>
            </a: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Ao ódio venceu o amor. (Na ordem direta seria: O amor venceu ao ódio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endParaRPr lang="pt-BR" sz="1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6163"/>
          </a:xfrm>
        </p:spPr>
        <p:txBody>
          <a:bodyPr>
            <a:normAutofit/>
          </a:bodyPr>
          <a:lstStyle/>
          <a:p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Polissíndeto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coordenação de vários termos na oração utilizando as conjunções aditivas 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nem.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Ex: "Falta-lhe o solo aos pés: recua 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 corre, vacila 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e 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grita, luta 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e 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ensanguenta, 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e 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rola, 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e 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tomba, 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e 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se espedaça,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e 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morre." (Olavo Bilac)</a:t>
            </a:r>
            <a:endParaRPr lang="pt-BR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Assíndeto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sz="1600" dirty="0"/>
              <a:t> 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figura caracterizada pela ausência, pela 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omissão das 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conjunções aditivas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"Vim, vi, venci." (Júlio César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Pleonasmo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Consiste na 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repetição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 de um termo ou ideia, com as mesmas palavras ou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não.</a:t>
            </a:r>
          </a:p>
          <a:p>
            <a:pPr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Ex</a:t>
            </a:r>
            <a:r>
              <a:rPr lang="pt-BR" sz="1600" dirty="0"/>
              <a:t>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"</a:t>
            </a:r>
            <a:r>
              <a:rPr lang="pt-BR" sz="1600" b="1" dirty="0">
                <a:latin typeface="Arial" pitchFamily="34" charset="0"/>
                <a:cs typeface="Arial" pitchFamily="34" charset="0"/>
              </a:rPr>
              <a:t>Vi, claramente visto, 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o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lumo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vivo." (Luís de Camões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 Pensamento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6957392"/>
          </a:xfrm>
        </p:spPr>
        <p:txBody>
          <a:bodyPr>
            <a:normAutofit fontScale="92500" lnSpcReduction="20000"/>
          </a:bodyPr>
          <a:lstStyle/>
          <a:p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Antítese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utilização de dois termos que 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contrastam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 entre si. Ocorre quando há uma aproximação de palavras ou expressões de sentidos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opostos.</a:t>
            </a: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"O mito é o 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nada 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que é 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tudo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." (Fernando Pessoa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Paradox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o -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Consiste numa proposição aparentemente absurda, resultante da união de 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ideias 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contraditórias.</a:t>
            </a: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“A explosiva descoberta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 smtClean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Ainda me atordoa.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 smtClean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Estou cego e vejo.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 smtClean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Arranco os olhos e vejo”.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 smtClean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(Carlos Drummond de Andrade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Eufemismo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Consiste em empregar uma 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expressão mais suave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, mais nobre ou menos agressiva, para comunicar alguma coisa áspera, desagradável ou chocante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Fernando 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faltou com a verdade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. (= mentiu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Ironia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Consiste em 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dizer o contrário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 do que se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pretende.</a:t>
            </a: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Ex: Essa cômoda está tão limpinha que dá para escrever com o dedo.</a:t>
            </a:r>
          </a:p>
          <a:p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Hipérbole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É a expressão intencionalmente exagerada com o intuito de realçar uma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ideia.</a:t>
            </a: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"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Rios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 te correrão dos olhos, se chorares." (Olavo Bilac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Prosopopeia / Personificação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– dar características humanas a seres inanimados.</a:t>
            </a: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“O cipreste inclina-se em fina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reverência</a:t>
            </a:r>
            <a:br>
              <a:rPr lang="pt-BR" sz="1700" dirty="0" smtClean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e as margaridas estremecem, sobressaltadas.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 smtClean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(Cecília Meireles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Gradação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– sequência de palavras ou expressões.</a:t>
            </a: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Ex: "O trigo... nasceu, cresceu, espigou, amadureceu, colheu-se." (Padre Antônio Vieira)</a:t>
            </a:r>
            <a:endParaRPr lang="pt-BR" sz="1700" dirty="0">
              <a:latin typeface="Arial" pitchFamily="34" charset="0"/>
              <a:cs typeface="Arial" pitchFamily="34" charset="0"/>
            </a:endParaRPr>
          </a:p>
          <a:p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Apóstrofe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Consiste na 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"invocação"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 de alguém ou de alguma coisa personificada, de acordo com o objetivo do discurso que pode ser poético, sagrado ou profano. </a:t>
            </a: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Ex: “Ó 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mar salgado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, quanto do teu sal 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 smtClean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São lágrimas de Portugal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!”</a:t>
            </a:r>
          </a:p>
          <a:p>
            <a:pPr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17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13227107_1561566144144648_8416993913049611446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6840760" cy="624219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138</Words>
  <Application>Microsoft Office PowerPoint</Application>
  <PresentationFormat>Apresentação na tela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Figuras de Linguagem</vt:lpstr>
      <vt:lpstr>4 Tipos</vt:lpstr>
      <vt:lpstr>Sonoras</vt:lpstr>
      <vt:lpstr>de Palavra</vt:lpstr>
      <vt:lpstr>de Sintaxe</vt:lpstr>
      <vt:lpstr>Slide 6</vt:lpstr>
      <vt:lpstr>de Pensamento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Figuras de Linguagem</dc:title>
  <dc:creator>Amanda</dc:creator>
  <cp:lastModifiedBy>Amanda</cp:lastModifiedBy>
  <cp:revision>16</cp:revision>
  <dcterms:created xsi:type="dcterms:W3CDTF">2016-05-16T02:01:38Z</dcterms:created>
  <dcterms:modified xsi:type="dcterms:W3CDTF">2016-05-19T20:25:26Z</dcterms:modified>
</cp:coreProperties>
</file>