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8"/>
  </p:notesMasterIdLst>
  <p:sldIdLst>
    <p:sldId id="256" r:id="rId2"/>
    <p:sldId id="257" r:id="rId3"/>
    <p:sldId id="268" r:id="rId4"/>
    <p:sldId id="286" r:id="rId5"/>
    <p:sldId id="287" r:id="rId6"/>
    <p:sldId id="288" r:id="rId7"/>
    <p:sldId id="289" r:id="rId8"/>
    <p:sldId id="293" r:id="rId9"/>
    <p:sldId id="285" r:id="rId10"/>
    <p:sldId id="290" r:id="rId11"/>
    <p:sldId id="291" r:id="rId12"/>
    <p:sldId id="258" r:id="rId13"/>
    <p:sldId id="260" r:id="rId14"/>
    <p:sldId id="261" r:id="rId15"/>
    <p:sldId id="264" r:id="rId16"/>
    <p:sldId id="262" r:id="rId17"/>
    <p:sldId id="266" r:id="rId18"/>
    <p:sldId id="263" r:id="rId19"/>
    <p:sldId id="267" r:id="rId20"/>
    <p:sldId id="259" r:id="rId21"/>
    <p:sldId id="270" r:id="rId22"/>
    <p:sldId id="271" r:id="rId23"/>
    <p:sldId id="272" r:id="rId24"/>
    <p:sldId id="273" r:id="rId25"/>
    <p:sldId id="274" r:id="rId26"/>
    <p:sldId id="275" r:id="rId27"/>
    <p:sldId id="276" r:id="rId28"/>
    <p:sldId id="277" r:id="rId29"/>
    <p:sldId id="278" r:id="rId30"/>
    <p:sldId id="279" r:id="rId31"/>
    <p:sldId id="282" r:id="rId32"/>
    <p:sldId id="292" r:id="rId33"/>
    <p:sldId id="280" r:id="rId34"/>
    <p:sldId id="281" r:id="rId35"/>
    <p:sldId id="283" r:id="rId36"/>
    <p:sldId id="284" r:id="rId3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74" autoAdjust="0"/>
    <p:restoredTop sz="94660"/>
  </p:normalViewPr>
  <p:slideViewPr>
    <p:cSldViewPr snapToGrid="0">
      <p:cViewPr varScale="1">
        <p:scale>
          <a:sx n="70" d="100"/>
          <a:sy n="70" d="100"/>
        </p:scale>
        <p:origin x="73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6D6C3C3-6BB6-4D10-9DE0-B665873D038F}" type="datetimeFigureOut">
              <a:rPr lang="en-US" smtClean="0"/>
              <a:t>19-Oct-16</a:t>
            </a:fld>
            <a:endParaRPr lang="en-US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1E7BCC-373C-426F-BA7E-E8E54079B69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20185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 smtClean="0"/>
              <a:t>MONÓCITOS</a:t>
            </a:r>
            <a:r>
              <a:rPr lang="pt-BR" baseline="0" dirty="0" smtClean="0"/>
              <a:t> realizam a diapedese: migração para os tecidos – onde se tornam MACRÓFAGOS.</a:t>
            </a:r>
            <a:endParaRPr lang="en-US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1E7BCC-373C-426F-BA7E-E8E54079B69F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04583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FD9D3D-1BB2-4B30-A3BB-6BEABAAAD5C9}" type="datetimeFigureOut">
              <a:rPr lang="en-US" smtClean="0"/>
              <a:t>19-Oct-16</a:t>
            </a:fld>
            <a:endParaRPr lang="en-US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3E72B-D395-44D3-A2D8-4CE0F4B62A2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85290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FD9D3D-1BB2-4B30-A3BB-6BEABAAAD5C9}" type="datetimeFigureOut">
              <a:rPr lang="en-US" smtClean="0"/>
              <a:t>19-Oct-16</a:t>
            </a:fld>
            <a:endParaRPr lang="en-US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3E72B-D395-44D3-A2D8-4CE0F4B62A2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61526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FD9D3D-1BB2-4B30-A3BB-6BEABAAAD5C9}" type="datetimeFigureOut">
              <a:rPr lang="en-US" smtClean="0"/>
              <a:t>19-Oct-16</a:t>
            </a:fld>
            <a:endParaRPr lang="en-US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3E72B-D395-44D3-A2D8-4CE0F4B62A2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09141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FD9D3D-1BB2-4B30-A3BB-6BEABAAAD5C9}" type="datetimeFigureOut">
              <a:rPr lang="en-US" smtClean="0"/>
              <a:t>19-Oct-16</a:t>
            </a:fld>
            <a:endParaRPr lang="en-US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3E72B-D395-44D3-A2D8-4CE0F4B62A2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12708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FD9D3D-1BB2-4B30-A3BB-6BEABAAAD5C9}" type="datetimeFigureOut">
              <a:rPr lang="en-US" smtClean="0"/>
              <a:t>19-Oct-16</a:t>
            </a:fld>
            <a:endParaRPr lang="en-US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3E72B-D395-44D3-A2D8-4CE0F4B62A2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20760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FD9D3D-1BB2-4B30-A3BB-6BEABAAAD5C9}" type="datetimeFigureOut">
              <a:rPr lang="en-US" smtClean="0"/>
              <a:t>19-Oct-16</a:t>
            </a:fld>
            <a:endParaRPr lang="en-US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3E72B-D395-44D3-A2D8-4CE0F4B62A2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62056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FD9D3D-1BB2-4B30-A3BB-6BEABAAAD5C9}" type="datetimeFigureOut">
              <a:rPr lang="en-US" smtClean="0"/>
              <a:t>19-Oct-16</a:t>
            </a:fld>
            <a:endParaRPr lang="en-US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3E72B-D395-44D3-A2D8-4CE0F4B62A2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93157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FD9D3D-1BB2-4B30-A3BB-6BEABAAAD5C9}" type="datetimeFigureOut">
              <a:rPr lang="en-US" smtClean="0"/>
              <a:t>19-Oct-16</a:t>
            </a:fld>
            <a:endParaRPr lang="en-US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3E72B-D395-44D3-A2D8-4CE0F4B62A2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0088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FD9D3D-1BB2-4B30-A3BB-6BEABAAAD5C9}" type="datetimeFigureOut">
              <a:rPr lang="en-US" smtClean="0"/>
              <a:t>19-Oct-16</a:t>
            </a:fld>
            <a:endParaRPr lang="en-US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3E72B-D395-44D3-A2D8-4CE0F4B62A2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88076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FD9D3D-1BB2-4B30-A3BB-6BEABAAAD5C9}" type="datetimeFigureOut">
              <a:rPr lang="en-US" smtClean="0"/>
              <a:t>19-Oct-16</a:t>
            </a:fld>
            <a:endParaRPr lang="en-US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3E72B-D395-44D3-A2D8-4CE0F4B62A2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01368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FD9D3D-1BB2-4B30-A3BB-6BEABAAAD5C9}" type="datetimeFigureOut">
              <a:rPr lang="en-US" smtClean="0"/>
              <a:t>19-Oct-16</a:t>
            </a:fld>
            <a:endParaRPr lang="en-US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3E72B-D395-44D3-A2D8-4CE0F4B62A2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27569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D9D3D-1BB2-4B30-A3BB-6BEABAAAD5C9}" type="datetimeFigureOut">
              <a:rPr lang="en-US" smtClean="0"/>
              <a:t>19-Oct-16</a:t>
            </a:fld>
            <a:endParaRPr lang="en-US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53E72B-D395-44D3-A2D8-4CE0F4B62A2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25053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jpe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 smtClean="0"/>
              <a:t>Fisiologia humana no ENEM I</a:t>
            </a:r>
            <a:endParaRPr lang="en-US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50036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22925" y="326195"/>
            <a:ext cx="10903424" cy="6176963"/>
          </a:xfrm>
        </p:spPr>
        <p:txBody>
          <a:bodyPr/>
          <a:lstStyle/>
          <a:p>
            <a:pPr marL="0" indent="0">
              <a:buNone/>
            </a:pPr>
            <a:r>
              <a:rPr lang="pt-BR" sz="2400" dirty="0"/>
              <a:t>O gráfico abaixo mostra a variação na pressão sanguínea e na velocidade do sangue em diferentes vasos do sistema circulatório humano</a:t>
            </a:r>
            <a:r>
              <a:rPr lang="pt-BR" sz="2400" dirty="0" smtClean="0"/>
              <a:t>.</a:t>
            </a:r>
          </a:p>
          <a:p>
            <a:pPr marL="0" indent="0">
              <a:buNone/>
            </a:pPr>
            <a:r>
              <a:rPr lang="pt-BR" sz="2400" dirty="0"/>
              <a:t>Qual das alternativas correlaciona corretamente as regiões I, II e </a:t>
            </a:r>
            <a:r>
              <a:rPr lang="pt-BR" sz="2400" dirty="0" smtClean="0"/>
              <a:t>III (respectivamente) com </a:t>
            </a:r>
            <a:r>
              <a:rPr lang="pt-BR" sz="2400" dirty="0"/>
              <a:t>o tipo de vaso </a:t>
            </a:r>
            <a:r>
              <a:rPr lang="pt-BR" sz="2400" dirty="0" smtClean="0"/>
              <a:t>sanguíneo?</a:t>
            </a:r>
          </a:p>
          <a:p>
            <a:pPr marL="0" indent="0">
              <a:buNone/>
            </a:pPr>
            <a:endParaRPr lang="pt-BR" dirty="0" smtClean="0"/>
          </a:p>
          <a:p>
            <a:pPr marL="0" indent="0">
              <a:buNone/>
            </a:pPr>
            <a:endParaRPr lang="pt-BR" dirty="0" smtClean="0"/>
          </a:p>
          <a:p>
            <a:pPr marL="0" indent="0">
              <a:buNone/>
            </a:pPr>
            <a:endParaRPr lang="en-US" sz="3200" dirty="0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83394" y="1970393"/>
            <a:ext cx="5036522" cy="2606312"/>
          </a:xfrm>
          <a:prstGeom prst="rect">
            <a:avLst/>
          </a:prstGeom>
        </p:spPr>
      </p:pic>
      <p:graphicFrame>
        <p:nvGraphicFramePr>
          <p:cNvPr id="7" name="Tabe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9562050"/>
              </p:ext>
            </p:extLst>
          </p:nvPr>
        </p:nvGraphicFramePr>
        <p:xfrm>
          <a:off x="516837" y="4710978"/>
          <a:ext cx="10515600" cy="1926453"/>
        </p:xfrm>
        <a:graphic>
          <a:graphicData uri="http://schemas.openxmlformats.org/drawingml/2006/table">
            <a:tbl>
              <a:tblPr/>
              <a:tblGrid>
                <a:gridCol w="2628900"/>
                <a:gridCol w="2627266"/>
                <a:gridCol w="2630534"/>
                <a:gridCol w="2628900"/>
              </a:tblGrid>
              <a:tr h="337310">
                <a:tc>
                  <a:txBody>
                    <a:bodyPr/>
                    <a:lstStyle/>
                    <a:p>
                      <a:pPr algn="just"/>
                      <a:r>
                        <a:rPr lang="en-US" dirty="0">
                          <a:effectLst/>
                          <a:latin typeface="inherit"/>
                        </a:rPr>
                        <a:t>a)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>
                          <a:effectLst/>
                          <a:latin typeface="inherit"/>
                        </a:rPr>
                        <a:t>artéria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>
                          <a:effectLst/>
                          <a:latin typeface="inherit"/>
                        </a:rPr>
                        <a:t>capilar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>
                          <a:effectLst/>
                          <a:latin typeface="inherit"/>
                        </a:rPr>
                        <a:t>veia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37310">
                <a:tc>
                  <a:txBody>
                    <a:bodyPr/>
                    <a:lstStyle/>
                    <a:p>
                      <a:pPr algn="just"/>
                      <a:r>
                        <a:rPr lang="en-US" dirty="0">
                          <a:effectLst/>
                          <a:latin typeface="inherit"/>
                        </a:rPr>
                        <a:t>b)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>
                          <a:effectLst/>
                          <a:latin typeface="inherit"/>
                        </a:rPr>
                        <a:t>artéria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>
                          <a:effectLst/>
                          <a:latin typeface="inherit"/>
                        </a:rPr>
                        <a:t>veia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>
                          <a:effectLst/>
                          <a:latin typeface="inherit"/>
                        </a:rPr>
                        <a:t>capilar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37310">
                <a:tc>
                  <a:txBody>
                    <a:bodyPr/>
                    <a:lstStyle/>
                    <a:p>
                      <a:pPr algn="just"/>
                      <a:r>
                        <a:rPr lang="en-US">
                          <a:effectLst/>
                          <a:latin typeface="inherit"/>
                        </a:rPr>
                        <a:t>c)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>
                          <a:effectLst/>
                          <a:latin typeface="inherit"/>
                        </a:rPr>
                        <a:t>artéria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>
                          <a:effectLst/>
                          <a:latin typeface="inherit"/>
                        </a:rPr>
                        <a:t>veia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>
                          <a:effectLst/>
                          <a:latin typeface="inherit"/>
                        </a:rPr>
                        <a:t>artéria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37310">
                <a:tc>
                  <a:txBody>
                    <a:bodyPr/>
                    <a:lstStyle/>
                    <a:p>
                      <a:pPr algn="just"/>
                      <a:r>
                        <a:rPr lang="en-US">
                          <a:effectLst/>
                          <a:latin typeface="inherit"/>
                        </a:rPr>
                        <a:t>d)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>
                          <a:effectLst/>
                          <a:latin typeface="inherit"/>
                        </a:rPr>
                        <a:t>veia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>
                          <a:effectLst/>
                          <a:latin typeface="inherit"/>
                        </a:rPr>
                        <a:t>capilar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>
                          <a:effectLst/>
                          <a:latin typeface="inherit"/>
                        </a:rPr>
                        <a:t>artéria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63413">
                <a:tc>
                  <a:txBody>
                    <a:bodyPr/>
                    <a:lstStyle/>
                    <a:p>
                      <a:pPr algn="just"/>
                      <a:r>
                        <a:rPr lang="en-US" dirty="0">
                          <a:effectLst/>
                          <a:latin typeface="inherit"/>
                        </a:rPr>
                        <a:t>e)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>
                          <a:effectLst/>
                          <a:latin typeface="inherit"/>
                        </a:rPr>
                        <a:t>veia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>
                          <a:effectLst/>
                          <a:latin typeface="inherit"/>
                        </a:rPr>
                        <a:t>artéria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dirty="0" err="1">
                          <a:effectLst/>
                          <a:latin typeface="inherit"/>
                        </a:rPr>
                        <a:t>capilar</a:t>
                      </a:r>
                      <a:endParaRPr lang="en-US" dirty="0">
                        <a:effectLst/>
                        <a:latin typeface="inherit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813580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22925" y="326195"/>
            <a:ext cx="10903424" cy="6176963"/>
          </a:xfrm>
        </p:spPr>
        <p:txBody>
          <a:bodyPr/>
          <a:lstStyle/>
          <a:p>
            <a:pPr marL="0" indent="0">
              <a:buNone/>
            </a:pPr>
            <a:r>
              <a:rPr lang="pt-BR" sz="2400" dirty="0"/>
              <a:t>O gráfico abaixo mostra a variação na pressão sanguínea e na velocidade do sangue em diferentes vasos do sistema circulatório humano</a:t>
            </a:r>
            <a:r>
              <a:rPr lang="pt-BR" sz="2400" dirty="0" smtClean="0"/>
              <a:t>.</a:t>
            </a:r>
          </a:p>
          <a:p>
            <a:pPr marL="0" indent="0">
              <a:buNone/>
            </a:pPr>
            <a:r>
              <a:rPr lang="pt-BR" sz="2400" dirty="0"/>
              <a:t>Qual das alternativas correlaciona corretamente as regiões I, II e </a:t>
            </a:r>
            <a:r>
              <a:rPr lang="pt-BR" sz="2400" dirty="0" smtClean="0"/>
              <a:t>III (respectivamente) com </a:t>
            </a:r>
            <a:r>
              <a:rPr lang="pt-BR" sz="2400" dirty="0"/>
              <a:t>o tipo de vaso </a:t>
            </a:r>
            <a:r>
              <a:rPr lang="pt-BR" sz="2400" dirty="0" smtClean="0"/>
              <a:t>sanguíneo?</a:t>
            </a:r>
          </a:p>
          <a:p>
            <a:pPr marL="0" indent="0">
              <a:buNone/>
            </a:pPr>
            <a:endParaRPr lang="pt-BR" dirty="0" smtClean="0"/>
          </a:p>
          <a:p>
            <a:pPr marL="0" indent="0">
              <a:buNone/>
            </a:pPr>
            <a:endParaRPr lang="pt-BR" dirty="0" smtClean="0"/>
          </a:p>
          <a:p>
            <a:pPr marL="0" indent="0">
              <a:buNone/>
            </a:pPr>
            <a:endParaRPr lang="en-US" sz="3200" dirty="0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83394" y="1970393"/>
            <a:ext cx="5036522" cy="2606312"/>
          </a:xfrm>
          <a:prstGeom prst="rect">
            <a:avLst/>
          </a:prstGeom>
        </p:spPr>
      </p:pic>
      <p:graphicFrame>
        <p:nvGraphicFramePr>
          <p:cNvPr id="7" name="Tabe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235042"/>
              </p:ext>
            </p:extLst>
          </p:nvPr>
        </p:nvGraphicFramePr>
        <p:xfrm>
          <a:off x="516837" y="4710978"/>
          <a:ext cx="10515600" cy="1926453"/>
        </p:xfrm>
        <a:graphic>
          <a:graphicData uri="http://schemas.openxmlformats.org/drawingml/2006/table">
            <a:tbl>
              <a:tblPr/>
              <a:tblGrid>
                <a:gridCol w="2628900"/>
                <a:gridCol w="2627266"/>
                <a:gridCol w="2630534"/>
                <a:gridCol w="2628900"/>
              </a:tblGrid>
              <a:tr h="337310">
                <a:tc>
                  <a:txBody>
                    <a:bodyPr/>
                    <a:lstStyle/>
                    <a:p>
                      <a:pPr algn="just"/>
                      <a:r>
                        <a:rPr lang="en-US" b="1" dirty="0">
                          <a:effectLst/>
                          <a:latin typeface="inherit"/>
                        </a:rPr>
                        <a:t>a)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b="1" dirty="0" err="1">
                          <a:effectLst/>
                          <a:latin typeface="inherit"/>
                        </a:rPr>
                        <a:t>artéria</a:t>
                      </a:r>
                      <a:endParaRPr lang="en-US" b="1" dirty="0">
                        <a:effectLst/>
                        <a:latin typeface="inherit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b="1" dirty="0" err="1">
                          <a:effectLst/>
                          <a:latin typeface="inherit"/>
                        </a:rPr>
                        <a:t>capilar</a:t>
                      </a:r>
                      <a:endParaRPr lang="en-US" b="1" dirty="0">
                        <a:effectLst/>
                        <a:latin typeface="inherit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b="1" dirty="0" err="1">
                          <a:effectLst/>
                          <a:latin typeface="inherit"/>
                        </a:rPr>
                        <a:t>veia</a:t>
                      </a:r>
                      <a:endParaRPr lang="en-US" b="1" dirty="0">
                        <a:effectLst/>
                        <a:latin typeface="inherit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37310">
                <a:tc>
                  <a:txBody>
                    <a:bodyPr/>
                    <a:lstStyle/>
                    <a:p>
                      <a:pPr algn="just"/>
                      <a:r>
                        <a:rPr lang="en-US" dirty="0">
                          <a:effectLst/>
                          <a:latin typeface="inherit"/>
                        </a:rPr>
                        <a:t>b)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>
                          <a:effectLst/>
                          <a:latin typeface="inherit"/>
                        </a:rPr>
                        <a:t>artéria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>
                          <a:effectLst/>
                          <a:latin typeface="inherit"/>
                        </a:rPr>
                        <a:t>veia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>
                          <a:effectLst/>
                          <a:latin typeface="inherit"/>
                        </a:rPr>
                        <a:t>capilar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37310">
                <a:tc>
                  <a:txBody>
                    <a:bodyPr/>
                    <a:lstStyle/>
                    <a:p>
                      <a:pPr algn="just"/>
                      <a:r>
                        <a:rPr lang="en-US">
                          <a:effectLst/>
                          <a:latin typeface="inherit"/>
                        </a:rPr>
                        <a:t>c)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>
                          <a:effectLst/>
                          <a:latin typeface="inherit"/>
                        </a:rPr>
                        <a:t>artéria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>
                          <a:effectLst/>
                          <a:latin typeface="inherit"/>
                        </a:rPr>
                        <a:t>veia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>
                          <a:effectLst/>
                          <a:latin typeface="inherit"/>
                        </a:rPr>
                        <a:t>artéria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37310">
                <a:tc>
                  <a:txBody>
                    <a:bodyPr/>
                    <a:lstStyle/>
                    <a:p>
                      <a:pPr algn="just"/>
                      <a:r>
                        <a:rPr lang="en-US">
                          <a:effectLst/>
                          <a:latin typeface="inherit"/>
                        </a:rPr>
                        <a:t>d)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>
                          <a:effectLst/>
                          <a:latin typeface="inherit"/>
                        </a:rPr>
                        <a:t>veia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>
                          <a:effectLst/>
                          <a:latin typeface="inherit"/>
                        </a:rPr>
                        <a:t>capilar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>
                          <a:effectLst/>
                          <a:latin typeface="inherit"/>
                        </a:rPr>
                        <a:t>artéria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63413">
                <a:tc>
                  <a:txBody>
                    <a:bodyPr/>
                    <a:lstStyle/>
                    <a:p>
                      <a:pPr algn="just"/>
                      <a:r>
                        <a:rPr lang="en-US" dirty="0">
                          <a:effectLst/>
                          <a:latin typeface="inherit"/>
                        </a:rPr>
                        <a:t>e)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>
                          <a:effectLst/>
                          <a:latin typeface="inherit"/>
                        </a:rPr>
                        <a:t>veia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>
                          <a:effectLst/>
                          <a:latin typeface="inherit"/>
                        </a:rPr>
                        <a:t>artéria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dirty="0" err="1">
                          <a:effectLst/>
                          <a:latin typeface="inherit"/>
                        </a:rPr>
                        <a:t>capilar</a:t>
                      </a:r>
                      <a:endParaRPr lang="en-US" dirty="0">
                        <a:effectLst/>
                        <a:latin typeface="inherit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8675002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915473" y="434706"/>
            <a:ext cx="10520966" cy="1007728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pt-BR" dirty="0" smtClean="0"/>
              <a:t>(Enem 2011) Um paciente deu entrada em um pronto-socorro apresentando os seguintes sintomas: cansaço, dificuldade em respirar e sangramento nasal. O médico solicitou um hemograma ao paciente para definir um diagnóstico. Os resultados estão dispostos na tabela: </a:t>
            </a:r>
            <a:endParaRPr lang="en-US" dirty="0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12546" y="1442434"/>
            <a:ext cx="5705921" cy="1725769"/>
          </a:xfrm>
          <a:prstGeom prst="rect">
            <a:avLst/>
          </a:prstGeom>
        </p:spPr>
      </p:pic>
      <p:sp>
        <p:nvSpPr>
          <p:cNvPr id="5" name="CaixaDeTexto 4"/>
          <p:cNvSpPr txBox="1"/>
          <p:nvPr/>
        </p:nvSpPr>
        <p:spPr>
          <a:xfrm>
            <a:off x="463639" y="3322749"/>
            <a:ext cx="10393251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Relacionando os sintomas apresentados pelo paciente com os resultados de seu hemograma, constata-se que:</a:t>
            </a:r>
          </a:p>
          <a:p>
            <a:r>
              <a:rPr lang="pt-BR" dirty="0" smtClean="0"/>
              <a:t>a) o sangramento nasal é devido à baixa quantidade de plaquetas, que são responsáveis pela coagulação sanguínea. </a:t>
            </a:r>
          </a:p>
          <a:p>
            <a:r>
              <a:rPr lang="pt-BR" dirty="0" smtClean="0"/>
              <a:t>b) o cansaço ocorreu em função da quantidade de glóbulos brancos, que são responsáveis pela coagulação sanguínea. </a:t>
            </a:r>
          </a:p>
          <a:p>
            <a:r>
              <a:rPr lang="pt-BR" dirty="0" smtClean="0"/>
              <a:t>c) a dificuldade respiratória ocorreu da baixa quantidade de glóbulos vermelhos, que são responsáveis pela defesa imunológica. </a:t>
            </a:r>
          </a:p>
          <a:p>
            <a:r>
              <a:rPr lang="pt-BR" dirty="0" smtClean="0"/>
              <a:t>d) o sangramento nasal é decorrente da baixa quantidade de glóbulos brancos, que são responsáveis pelo transporte de gases no sangue. </a:t>
            </a:r>
          </a:p>
          <a:p>
            <a:r>
              <a:rPr lang="pt-BR" dirty="0" smtClean="0"/>
              <a:t>e) a dificuldade respiratória ocorreu pela quantidade de plaquetas, que são responsáveis pelo transporte de oxigênio no sangue.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479546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Sistema circulatório – O sangue</a:t>
            </a:r>
            <a:endParaRPr lang="en-US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55% Plasma: </a:t>
            </a:r>
            <a:r>
              <a:rPr lang="pt-BR" b="1" dirty="0" smtClean="0"/>
              <a:t>água</a:t>
            </a:r>
            <a:r>
              <a:rPr lang="pt-BR" dirty="0" smtClean="0"/>
              <a:t>, nutrientes, sais, gases,  hormônios, excretas, </a:t>
            </a:r>
            <a:r>
              <a:rPr lang="pt-BR" b="1" dirty="0" smtClean="0"/>
              <a:t>proteínas</a:t>
            </a:r>
            <a:r>
              <a:rPr lang="pt-BR" dirty="0" smtClean="0"/>
              <a:t> (albumina, fibrinogênio, anticorpos)</a:t>
            </a:r>
          </a:p>
          <a:p>
            <a:r>
              <a:rPr lang="pt-BR" dirty="0" smtClean="0"/>
              <a:t>45% Elementos celulares: </a:t>
            </a:r>
          </a:p>
          <a:p>
            <a:pPr lvl="1"/>
            <a:r>
              <a:rPr lang="pt-BR" dirty="0" smtClean="0"/>
              <a:t>Hemácias ou </a:t>
            </a:r>
            <a:r>
              <a:rPr lang="pt-BR" u="sng" dirty="0" smtClean="0"/>
              <a:t>Glóbulos Vermelhos</a:t>
            </a:r>
            <a:r>
              <a:rPr lang="pt-BR" dirty="0" smtClean="0"/>
              <a:t> ou Eritrócitos</a:t>
            </a:r>
          </a:p>
          <a:p>
            <a:pPr lvl="1"/>
            <a:r>
              <a:rPr lang="pt-BR" dirty="0" smtClean="0"/>
              <a:t>Leucócitos ou </a:t>
            </a:r>
            <a:r>
              <a:rPr lang="pt-BR" u="sng" dirty="0" smtClean="0"/>
              <a:t>Glóbulos Brancos</a:t>
            </a:r>
          </a:p>
          <a:p>
            <a:pPr lvl="1"/>
            <a:r>
              <a:rPr lang="pt-BR" u="sng" dirty="0" smtClean="0"/>
              <a:t>Plaquetas</a:t>
            </a:r>
            <a:r>
              <a:rPr lang="pt-BR" dirty="0" smtClean="0"/>
              <a:t> ou </a:t>
            </a:r>
            <a:r>
              <a:rPr lang="pt-BR" dirty="0" err="1" smtClean="0"/>
              <a:t>Trombócitos</a:t>
            </a:r>
            <a:endParaRPr lang="en-US" dirty="0"/>
          </a:p>
        </p:txBody>
      </p:sp>
      <p:pic>
        <p:nvPicPr>
          <p:cNvPr id="1026" name="Picture 2" descr="Resultado de imagem para sangue plasma 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1231" y="2949262"/>
            <a:ext cx="4151826" cy="27678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5888705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Glóbulos Vermelhos</a:t>
            </a:r>
            <a:endParaRPr lang="en-US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b="1" dirty="0" smtClean="0"/>
              <a:t>Função: transporte de gases </a:t>
            </a:r>
          </a:p>
          <a:p>
            <a:r>
              <a:rPr lang="pt-BR" dirty="0" smtClean="0"/>
              <a:t>Pigmento: Hemoglobina </a:t>
            </a:r>
          </a:p>
          <a:p>
            <a:r>
              <a:rPr lang="pt-BR" dirty="0" smtClean="0"/>
              <a:t>Diferenciação </a:t>
            </a:r>
            <a:r>
              <a:rPr lang="pt-BR" dirty="0" smtClean="0">
                <a:sym typeface="Wingdings" panose="05000000000000000000" pitchFamily="2" charset="2"/>
              </a:rPr>
              <a:t> disco bicôncavo anucleado </a:t>
            </a:r>
          </a:p>
          <a:p>
            <a:pPr lvl="1"/>
            <a:r>
              <a:rPr lang="pt-BR" dirty="0"/>
              <a:t>Qual a vantagem evolutiva de as hemácias serem anucleadas nos mamíferos?</a:t>
            </a:r>
          </a:p>
          <a:p>
            <a:pPr marL="457200" lvl="1" indent="0">
              <a:buNone/>
            </a:pPr>
            <a:r>
              <a:rPr lang="pt-BR" i="1" dirty="0" smtClean="0"/>
              <a:t>É uma adaptação que garante ao </a:t>
            </a:r>
            <a:r>
              <a:rPr lang="pt-BR" i="1" dirty="0"/>
              <a:t>organismo o transporte de uma quantidade maior de </a:t>
            </a:r>
            <a:r>
              <a:rPr lang="pt-BR" i="1" dirty="0" smtClean="0"/>
              <a:t>oxigênio.</a:t>
            </a:r>
          </a:p>
          <a:p>
            <a:pPr marL="457200" lvl="1" indent="0">
              <a:buNone/>
            </a:pPr>
            <a:r>
              <a:rPr lang="pt-BR" dirty="0"/>
              <a:t>Todavia, como as hemácias </a:t>
            </a:r>
            <a:r>
              <a:rPr lang="pt-BR" u="sng" dirty="0"/>
              <a:t>não possuem núcleo</a:t>
            </a:r>
            <a:r>
              <a:rPr lang="pt-BR" dirty="0"/>
              <a:t> elas são </a:t>
            </a:r>
            <a:r>
              <a:rPr lang="pt-BR" u="sng" dirty="0"/>
              <a:t>incapazes de se </a:t>
            </a:r>
            <a:r>
              <a:rPr lang="pt-BR" u="sng" dirty="0" smtClean="0"/>
              <a:t>reproduzir</a:t>
            </a:r>
            <a:r>
              <a:rPr lang="pt-BR" dirty="0" smtClean="0"/>
              <a:t> (mitose) </a:t>
            </a:r>
            <a:r>
              <a:rPr lang="pt-BR" dirty="0"/>
              <a:t>e apresentam uma vida muito curta, em torno de 120 dias nos humanos, ou seja, para que possamos ter as hemácias suficientes diariamente a nossa medula </a:t>
            </a:r>
            <a:r>
              <a:rPr lang="pt-BR" dirty="0" smtClean="0"/>
              <a:t>óssea vermelha </a:t>
            </a:r>
            <a:r>
              <a:rPr lang="pt-BR" dirty="0"/>
              <a:t>trabalha arduamente para renovar constantemente o nosso estoque diário.</a:t>
            </a:r>
            <a:endParaRPr lang="en-US" dirty="0"/>
          </a:p>
        </p:txBody>
      </p:sp>
      <p:pic>
        <p:nvPicPr>
          <p:cNvPr id="2050" name="Picture 2" descr="Resultado de imagem para hemaci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15474" y="497044"/>
            <a:ext cx="3333750" cy="21812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7024977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Glóbulos Vermelhos</a:t>
            </a:r>
            <a:endParaRPr lang="en-US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b="1" dirty="0" smtClean="0"/>
              <a:t>Função: transporte de gases </a:t>
            </a:r>
          </a:p>
          <a:p>
            <a:pPr lvl="1"/>
            <a:r>
              <a:rPr lang="pt-BR" dirty="0" smtClean="0"/>
              <a:t>Oxigênio: </a:t>
            </a:r>
            <a:r>
              <a:rPr lang="pt-BR" b="1" dirty="0" err="1" smtClean="0"/>
              <a:t>oxiemoglobina</a:t>
            </a:r>
            <a:r>
              <a:rPr lang="pt-BR" dirty="0"/>
              <a:t> </a:t>
            </a:r>
            <a:r>
              <a:rPr lang="pt-BR" dirty="0" smtClean="0"/>
              <a:t>(97-98%): instável</a:t>
            </a:r>
            <a:endParaRPr lang="pt-BR" dirty="0"/>
          </a:p>
          <a:p>
            <a:pPr marL="457200" lvl="1" indent="0">
              <a:buNone/>
            </a:pPr>
            <a:r>
              <a:rPr lang="pt-BR" dirty="0" smtClean="0"/>
              <a:t>(2-3% dissolvido no plasma/ O2 livre)</a:t>
            </a:r>
          </a:p>
          <a:p>
            <a:pPr lvl="1"/>
            <a:r>
              <a:rPr lang="pt-BR" dirty="0" smtClean="0"/>
              <a:t>Gás Carbônico: </a:t>
            </a:r>
            <a:r>
              <a:rPr lang="pt-BR" dirty="0" err="1" smtClean="0"/>
              <a:t>carboemoglobina</a:t>
            </a:r>
            <a:r>
              <a:rPr lang="pt-BR" dirty="0" smtClean="0"/>
              <a:t> (23%)</a:t>
            </a:r>
          </a:p>
          <a:p>
            <a:pPr marL="457200" lvl="1" indent="0">
              <a:buNone/>
            </a:pPr>
            <a:r>
              <a:rPr lang="pt-BR" dirty="0" smtClean="0"/>
              <a:t>(7% dissolvido no plasma</a:t>
            </a:r>
          </a:p>
          <a:p>
            <a:pPr marL="457200" lvl="1" indent="0">
              <a:buNone/>
            </a:pPr>
            <a:r>
              <a:rPr lang="pt-BR" b="1" dirty="0" smtClean="0"/>
              <a:t>70% íons bicarbonato </a:t>
            </a:r>
            <a:r>
              <a:rPr lang="pt-BR" dirty="0" smtClean="0"/>
              <a:t>no plasma – HCO3-)</a:t>
            </a:r>
          </a:p>
          <a:p>
            <a:pPr lvl="1"/>
            <a:r>
              <a:rPr lang="pt-BR" dirty="0" smtClean="0"/>
              <a:t>Monóxido de Carbono: </a:t>
            </a:r>
            <a:r>
              <a:rPr lang="pt-BR" b="1" dirty="0" smtClean="0"/>
              <a:t>CO – </a:t>
            </a:r>
            <a:r>
              <a:rPr lang="pt-BR" b="1" dirty="0" err="1" smtClean="0"/>
              <a:t>carboxiemoglobina</a:t>
            </a:r>
            <a:r>
              <a:rPr lang="pt-BR" b="1" dirty="0" smtClean="0"/>
              <a:t>: estável</a:t>
            </a:r>
          </a:p>
          <a:p>
            <a:pPr marL="457200" lvl="1" indent="0">
              <a:buNone/>
            </a:pPr>
            <a:r>
              <a:rPr lang="pt-BR" dirty="0" smtClean="0"/>
              <a:t>O CO tem maior afinidade com a hemoglobina do que o O2 </a:t>
            </a:r>
            <a:r>
              <a:rPr lang="pt-BR" dirty="0" smtClean="0">
                <a:sym typeface="Wingdings" panose="05000000000000000000" pitchFamily="2" charset="2"/>
              </a:rPr>
              <a:t> </a:t>
            </a:r>
            <a:r>
              <a:rPr lang="pt-BR" b="1" dirty="0" smtClean="0">
                <a:sym typeface="Wingdings" panose="05000000000000000000" pitchFamily="2" charset="2"/>
              </a:rPr>
              <a:t>pode matar por asfixia celular (gás tóxico)</a:t>
            </a:r>
            <a:endParaRPr lang="pt-BR" b="1" dirty="0" smtClean="0"/>
          </a:p>
        </p:txBody>
      </p:sp>
      <p:pic>
        <p:nvPicPr>
          <p:cNvPr id="3074" name="Picture 2" descr="Resultado de imagem para hemaci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805" y="497044"/>
            <a:ext cx="3333750" cy="21812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2596531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Glóbulos Brancos</a:t>
            </a:r>
            <a:endParaRPr lang="en-US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b="1" dirty="0" smtClean="0"/>
              <a:t>Função: defesa imunológica</a:t>
            </a:r>
            <a:endParaRPr lang="en-US" dirty="0"/>
          </a:p>
          <a:p>
            <a:r>
              <a:rPr lang="pt-BR" dirty="0"/>
              <a:t>No pus existe uma grande quantidade de leucócitos mortos, pois eles agiram na infecção e morreram. Logo, a existência de pus é um indicativo de que está ocorrendo um processo infeccioso no corpo e que o sistema imunológico, através dos leucócitos, está agindo</a:t>
            </a:r>
            <a:r>
              <a:rPr lang="pt-BR" dirty="0" smtClean="0"/>
              <a:t>.</a:t>
            </a:r>
          </a:p>
          <a:p>
            <a:r>
              <a:rPr lang="pt-BR" dirty="0" smtClean="0"/>
              <a:t>Tipos: neutrófilos, basófilos, eosinófilos, </a:t>
            </a:r>
            <a:r>
              <a:rPr lang="pt-BR" b="1" dirty="0" smtClean="0"/>
              <a:t>monócitos</a:t>
            </a:r>
            <a:r>
              <a:rPr lang="pt-BR" dirty="0" smtClean="0"/>
              <a:t>, mastócitos e </a:t>
            </a:r>
            <a:r>
              <a:rPr lang="pt-BR" b="1" dirty="0" smtClean="0"/>
              <a:t>linfócitos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61973672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Glóbulos Brancos</a:t>
            </a:r>
            <a:endParaRPr lang="en-US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1825625"/>
            <a:ext cx="7507310" cy="4351338"/>
          </a:xfrm>
        </p:spPr>
        <p:txBody>
          <a:bodyPr/>
          <a:lstStyle/>
          <a:p>
            <a:r>
              <a:rPr lang="pt-BR" b="1" dirty="0" smtClean="0"/>
              <a:t>Linfócitos:</a:t>
            </a:r>
            <a:r>
              <a:rPr lang="pt-BR" dirty="0" smtClean="0"/>
              <a:t> responsáveis pela produção dos </a:t>
            </a:r>
            <a:r>
              <a:rPr lang="pt-BR" u="sng" dirty="0" smtClean="0"/>
              <a:t>anticorpos</a:t>
            </a:r>
            <a:r>
              <a:rPr lang="pt-BR" dirty="0" smtClean="0"/>
              <a:t> (especificidade: chave-fechadura) e também são </a:t>
            </a:r>
            <a:r>
              <a:rPr lang="pt-BR" u="sng" dirty="0" smtClean="0"/>
              <a:t>células de memória</a:t>
            </a:r>
            <a:r>
              <a:rPr lang="pt-BR" dirty="0" smtClean="0"/>
              <a:t> imunológica</a:t>
            </a:r>
          </a:p>
          <a:p>
            <a:pPr marL="0" indent="0">
              <a:buNone/>
            </a:pPr>
            <a:endParaRPr lang="pt-BR" dirty="0" smtClean="0"/>
          </a:p>
          <a:p>
            <a:pPr marL="0" indent="0">
              <a:buNone/>
            </a:pPr>
            <a:endParaRPr lang="pt-BR" dirty="0" smtClean="0"/>
          </a:p>
          <a:p>
            <a:pPr marL="0" indent="0">
              <a:buNone/>
            </a:pPr>
            <a:endParaRPr lang="pt-BR" dirty="0" smtClean="0"/>
          </a:p>
          <a:p>
            <a:r>
              <a:rPr lang="pt-BR" b="1" dirty="0" smtClean="0"/>
              <a:t>Monócitos(sangue) </a:t>
            </a:r>
            <a:r>
              <a:rPr lang="pt-BR" b="1" dirty="0" smtClean="0">
                <a:sym typeface="Wingdings" panose="05000000000000000000" pitchFamily="2" charset="2"/>
              </a:rPr>
              <a:t> Macrófagos (tecidos):</a:t>
            </a:r>
            <a:r>
              <a:rPr lang="pt-BR" dirty="0" smtClean="0">
                <a:sym typeface="Wingdings" panose="05000000000000000000" pitchFamily="2" charset="2"/>
              </a:rPr>
              <a:t> fagocitose de microorganismos invasores</a:t>
            </a:r>
            <a:endParaRPr lang="en-US" b="1" dirty="0"/>
          </a:p>
        </p:txBody>
      </p:sp>
      <p:pic>
        <p:nvPicPr>
          <p:cNvPr id="4098" name="Picture 2" descr="Resultado de imagem para anticorpo antígen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03202" y="1194939"/>
            <a:ext cx="3952875" cy="22193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4" name="Picture 8" descr="Resultado de imagem para macrófagos pseudopodes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61201" y="4001294"/>
            <a:ext cx="3836876" cy="25579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9399286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Plaquetas</a:t>
            </a:r>
            <a:endParaRPr lang="en-US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2785778"/>
          </a:xfrm>
        </p:spPr>
        <p:txBody>
          <a:bodyPr>
            <a:normAutofit/>
          </a:bodyPr>
          <a:lstStyle/>
          <a:p>
            <a:r>
              <a:rPr lang="pt-BR" b="1" dirty="0" smtClean="0"/>
              <a:t>Função: </a:t>
            </a:r>
            <a:r>
              <a:rPr lang="pt-BR" dirty="0" smtClean="0"/>
              <a:t>responsáveis pela </a:t>
            </a:r>
            <a:r>
              <a:rPr lang="pt-BR" b="1" dirty="0" smtClean="0"/>
              <a:t>coagulação sanguínea </a:t>
            </a:r>
            <a:r>
              <a:rPr lang="pt-BR" dirty="0" smtClean="0"/>
              <a:t>e auxiliam na reparação da parede dos vasos sanguíneos</a:t>
            </a:r>
            <a:endParaRPr lang="en-US" dirty="0"/>
          </a:p>
          <a:p>
            <a:r>
              <a:rPr lang="pt-BR" dirty="0" smtClean="0"/>
              <a:t>São fragmentos celulares anucleados</a:t>
            </a:r>
          </a:p>
          <a:p>
            <a:r>
              <a:rPr lang="pt-BR" dirty="0" smtClean="0"/>
              <a:t>Lesão </a:t>
            </a:r>
            <a:r>
              <a:rPr lang="pt-BR" dirty="0"/>
              <a:t>no endotélio de um vaso </a:t>
            </a:r>
            <a:r>
              <a:rPr lang="pt-BR" dirty="0" smtClean="0"/>
              <a:t>sanguíneo </a:t>
            </a:r>
            <a:r>
              <a:rPr lang="pt-BR" dirty="0" smtClean="0">
                <a:sym typeface="Wingdings" panose="05000000000000000000" pitchFamily="2" charset="2"/>
              </a:rPr>
              <a:t> Vasoconstrição e  formação do </a:t>
            </a:r>
            <a:r>
              <a:rPr lang="pt-BR" b="1" dirty="0" smtClean="0">
                <a:sym typeface="Wingdings" panose="05000000000000000000" pitchFamily="2" charset="2"/>
              </a:rPr>
              <a:t>tampão </a:t>
            </a:r>
            <a:r>
              <a:rPr lang="pt-BR" b="1" dirty="0" err="1" smtClean="0">
                <a:sym typeface="Wingdings" panose="05000000000000000000" pitchFamily="2" charset="2"/>
              </a:rPr>
              <a:t>plaquetário</a:t>
            </a:r>
            <a:r>
              <a:rPr lang="pt-BR" b="1" dirty="0" smtClean="0">
                <a:sym typeface="Wingdings" panose="05000000000000000000" pitchFamily="2" charset="2"/>
              </a:rPr>
              <a:t> </a:t>
            </a:r>
            <a:r>
              <a:rPr lang="pt-BR" dirty="0" smtClean="0">
                <a:sym typeface="Wingdings" panose="05000000000000000000" pitchFamily="2" charset="2"/>
              </a:rPr>
              <a:t>(agregação </a:t>
            </a:r>
            <a:r>
              <a:rPr lang="pt-BR" dirty="0" err="1" smtClean="0">
                <a:sym typeface="Wingdings" panose="05000000000000000000" pitchFamily="2" charset="2"/>
              </a:rPr>
              <a:t>plaquetária</a:t>
            </a:r>
            <a:r>
              <a:rPr lang="pt-BR" dirty="0" smtClean="0">
                <a:sym typeface="Wingdings" panose="05000000000000000000" pitchFamily="2" charset="2"/>
              </a:rPr>
              <a:t>) estancam a hemorragia</a:t>
            </a:r>
          </a:p>
        </p:txBody>
      </p:sp>
      <p:sp>
        <p:nvSpPr>
          <p:cNvPr id="4" name="CaixaDeTexto 3"/>
          <p:cNvSpPr txBox="1"/>
          <p:nvPr/>
        </p:nvSpPr>
        <p:spPr>
          <a:xfrm>
            <a:off x="2199564" y="4334232"/>
            <a:ext cx="7708711" cy="252376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just"/>
            <a:r>
              <a:rPr lang="pt-BR" sz="2000" dirty="0" smtClean="0"/>
              <a:t>Durante o processo de agregação, fatores do plasma sanguíneos, dos vasos lesionados e das plaquetas promovem uma cascata de reações envolvendo proteínas plasmáticas que originam uma </a:t>
            </a:r>
            <a:r>
              <a:rPr lang="pt-BR" sz="2000" u="sng" dirty="0" smtClean="0"/>
              <a:t>rede fibrosa tridimensional formada por fibrina que prende as hemácias, leucócitos e plaquetas originado um coágulo sanguíneo. </a:t>
            </a:r>
          </a:p>
          <a:p>
            <a:pPr algn="just"/>
            <a:r>
              <a:rPr lang="pt-BR" sz="2000" u="sng" dirty="0" smtClean="0"/>
              <a:t>Após a reparação do tecido danificado o coágulo é removido </a:t>
            </a:r>
            <a:r>
              <a:rPr lang="pt-BR" sz="2000" dirty="0" smtClean="0"/>
              <a:t>pela ação </a:t>
            </a:r>
            <a:r>
              <a:rPr lang="pt-BR" sz="2000" dirty="0" err="1" smtClean="0"/>
              <a:t>plasmina</a:t>
            </a:r>
            <a:r>
              <a:rPr lang="pt-BR" sz="2000" dirty="0" smtClean="0"/>
              <a:t> e outras enzimas liberadas pelo lisossomo das plaquetas.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589267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915473" y="434706"/>
            <a:ext cx="10520966" cy="1007728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pt-BR" dirty="0" smtClean="0"/>
              <a:t>(Enem 2011) Um paciente deu entrada em um pronto-socorro apresentando os seguintes sintomas: cansaço, dificuldade em respirar e sangramento nasal. O médico solicitou um hemograma ao paciente para definir um diagnóstico. Os resultados estão dispostos na tabela: </a:t>
            </a:r>
            <a:endParaRPr lang="en-US" dirty="0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12546" y="1442434"/>
            <a:ext cx="5705921" cy="1725769"/>
          </a:xfrm>
          <a:prstGeom prst="rect">
            <a:avLst/>
          </a:prstGeom>
        </p:spPr>
      </p:pic>
      <p:sp>
        <p:nvSpPr>
          <p:cNvPr id="5" name="CaixaDeTexto 4"/>
          <p:cNvSpPr txBox="1"/>
          <p:nvPr/>
        </p:nvSpPr>
        <p:spPr>
          <a:xfrm>
            <a:off x="463639" y="3322749"/>
            <a:ext cx="10393251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Relacionando os sintomas apresentados pelo paciente com os resultados de seu hemograma, constata-se que:</a:t>
            </a:r>
          </a:p>
          <a:p>
            <a:r>
              <a:rPr lang="pt-BR" dirty="0" smtClean="0"/>
              <a:t>a) o sangramento nasal é devido à baixa quantidade de plaquetas, que são responsáveis pela coagulação sanguínea. </a:t>
            </a:r>
          </a:p>
          <a:p>
            <a:r>
              <a:rPr lang="pt-BR" dirty="0" smtClean="0"/>
              <a:t>b) o cansaço ocorreu em função da quantidade de glóbulos brancos, que são responsáveis pela coagulação sanguínea. </a:t>
            </a:r>
          </a:p>
          <a:p>
            <a:r>
              <a:rPr lang="pt-BR" dirty="0" smtClean="0"/>
              <a:t>c) a dificuldade respiratória ocorreu da baixa quantidade de glóbulos vermelhos, que são responsáveis pela defesa imunológica. </a:t>
            </a:r>
          </a:p>
          <a:p>
            <a:r>
              <a:rPr lang="pt-BR" dirty="0" smtClean="0"/>
              <a:t>d) o sangramento nasal é decorrente da baixa quantidade de glóbulos brancos, que são responsáveis pelo transporte de gases no sangue. </a:t>
            </a:r>
          </a:p>
          <a:p>
            <a:r>
              <a:rPr lang="pt-BR" dirty="0" smtClean="0"/>
              <a:t>e) a dificuldade respiratória ocorreu pela quantidade de plaquetas, que são responsáveis pelo transporte de oxigênio no sangue.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0600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721217" y="695459"/>
            <a:ext cx="10632583" cy="5481504"/>
          </a:xfrm>
        </p:spPr>
        <p:txBody>
          <a:bodyPr/>
          <a:lstStyle/>
          <a:p>
            <a:r>
              <a:rPr lang="pt-BR" dirty="0" smtClean="0"/>
              <a:t>Dentro </a:t>
            </a:r>
            <a:r>
              <a:rPr lang="pt-BR" dirty="0"/>
              <a:t>desse tema, quais são os assuntos mais cobrados</a:t>
            </a:r>
            <a:r>
              <a:rPr lang="pt-BR" dirty="0" smtClean="0"/>
              <a:t>?</a:t>
            </a:r>
            <a:endParaRPr lang="en-US" dirty="0"/>
          </a:p>
          <a:p>
            <a:pPr lvl="1"/>
            <a:r>
              <a:rPr lang="pt-BR" dirty="0"/>
              <a:t>Não se desespere com nomes complexos, processos que parecem ter vindo de outro mundo. </a:t>
            </a:r>
            <a:endParaRPr lang="pt-BR" dirty="0" smtClean="0"/>
          </a:p>
          <a:p>
            <a:pPr lvl="1"/>
            <a:r>
              <a:rPr lang="pt-BR" dirty="0"/>
              <a:t>A prova do</a:t>
            </a:r>
            <a:r>
              <a:rPr lang="pt-BR" b="1" dirty="0"/>
              <a:t> ENEM</a:t>
            </a:r>
            <a:r>
              <a:rPr lang="pt-BR" dirty="0"/>
              <a:t> tem por princípio a associação das matérias com atualidades e com a realidade que cada estudante vive. </a:t>
            </a:r>
            <a:endParaRPr lang="pt-BR" dirty="0" smtClean="0"/>
          </a:p>
        </p:txBody>
      </p:sp>
      <p:sp>
        <p:nvSpPr>
          <p:cNvPr id="4" name="CaixaDeTexto 3"/>
          <p:cNvSpPr txBox="1"/>
          <p:nvPr/>
        </p:nvSpPr>
        <p:spPr>
          <a:xfrm>
            <a:off x="360608" y="5731099"/>
            <a:ext cx="7508384" cy="6697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https://www.biologiatotal.com.br/blog/como-fisiologia-humana-e-cobrada-no-enem.html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35660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915473" y="434706"/>
            <a:ext cx="10520966" cy="1007728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pt-BR" dirty="0" smtClean="0"/>
              <a:t>(Enem 2011) Um paciente deu entrada em um pronto-socorro apresentando os seguintes sintomas: cansaço, dificuldade em respirar e sangramento nasal. O médico solicitou um hemograma ao paciente para definir um diagnóstico. Os resultados estão dispostos na tabela: </a:t>
            </a:r>
            <a:endParaRPr lang="en-US" dirty="0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12546" y="1442434"/>
            <a:ext cx="5705921" cy="1725769"/>
          </a:xfrm>
          <a:prstGeom prst="rect">
            <a:avLst/>
          </a:prstGeom>
        </p:spPr>
      </p:pic>
      <p:sp>
        <p:nvSpPr>
          <p:cNvPr id="5" name="CaixaDeTexto 4"/>
          <p:cNvSpPr txBox="1"/>
          <p:nvPr/>
        </p:nvSpPr>
        <p:spPr>
          <a:xfrm>
            <a:off x="463639" y="3322749"/>
            <a:ext cx="10393251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Relacionando os sintomas apresentados pelo paciente com os resultados de seu hemograma, constata-se que:</a:t>
            </a:r>
          </a:p>
          <a:p>
            <a:r>
              <a:rPr lang="pt-BR" b="1" dirty="0" smtClean="0"/>
              <a:t>a) o sangramento nasal é devido à baixa quantidade de plaquetas, que são responsáveis pela coagulação sanguínea. </a:t>
            </a:r>
          </a:p>
          <a:p>
            <a:r>
              <a:rPr lang="pt-BR" dirty="0" smtClean="0"/>
              <a:t>b) o cansaço ocorreu em função da quantidade de glóbulos brancos, que são responsáveis pela coagulação sanguínea. </a:t>
            </a:r>
          </a:p>
          <a:p>
            <a:r>
              <a:rPr lang="pt-BR" dirty="0" smtClean="0"/>
              <a:t>c) a dificuldade respiratória ocorreu da baixa quantidade de glóbulos vermelhos, que são responsáveis pela defesa imunológica. </a:t>
            </a:r>
          </a:p>
          <a:p>
            <a:r>
              <a:rPr lang="pt-BR" dirty="0" smtClean="0"/>
              <a:t>d) o sangramento nasal é decorrente da baixa quantidade de glóbulos brancos, que são responsáveis pelo transporte de gases no sangue. </a:t>
            </a:r>
          </a:p>
          <a:p>
            <a:r>
              <a:rPr lang="pt-BR" dirty="0" smtClean="0"/>
              <a:t>e) a dificuldade respiratória ocorreu pela quantidade de plaquetas, que são responsáveis pelo transporte de oxigênio no sangue.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239346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24300" y="501792"/>
            <a:ext cx="11253717" cy="5912656"/>
          </a:xfrm>
        </p:spPr>
        <p:txBody>
          <a:bodyPr/>
          <a:lstStyle/>
          <a:p>
            <a:pPr marL="0" indent="0">
              <a:buNone/>
            </a:pPr>
            <a:r>
              <a:rPr lang="pt-BR" sz="2400" dirty="0" smtClean="0"/>
              <a:t>(Enem 2011) A produção de soro antiofídico é feita por meio da extração da peçonha de serpentes que, após tratamento, é introduzida em um cavalo. Em seguida são feitas sangrias para avaliar a concentração de anticorpos produzidos pelo cavalo. Quando essa concentração atinge o valor desejado, é realizada a sangria final para obtenção do soro. As hemácias são devolvidas ao animal, por meio de uma técnica denominada </a:t>
            </a:r>
            <a:r>
              <a:rPr lang="pt-BR" sz="2400" dirty="0" err="1" smtClean="0"/>
              <a:t>plasmaferese</a:t>
            </a:r>
            <a:r>
              <a:rPr lang="pt-BR" sz="2400" dirty="0" smtClean="0"/>
              <a:t>, a fim de reduzir os efeitos colaterais provocados pela sangria. </a:t>
            </a:r>
          </a:p>
          <a:p>
            <a:pPr marL="0" indent="0" algn="r">
              <a:buNone/>
            </a:pPr>
            <a:r>
              <a:rPr lang="pt-BR" sz="2000" dirty="0" smtClean="0"/>
              <a:t>Disponível em: http://www.infobibos.com. Acesso em: 28 abr. 2010 (adaptado).</a:t>
            </a:r>
          </a:p>
          <a:p>
            <a:pPr marL="0" indent="0">
              <a:buNone/>
            </a:pPr>
            <a:r>
              <a:rPr lang="pt-BR" sz="2400" dirty="0" smtClean="0"/>
              <a:t>A </a:t>
            </a:r>
            <a:r>
              <a:rPr lang="pt-BR" sz="2400" dirty="0" err="1" smtClean="0"/>
              <a:t>plasmaferese</a:t>
            </a:r>
            <a:r>
              <a:rPr lang="pt-BR" sz="2400" dirty="0" smtClean="0"/>
              <a:t> é importante, pois, se o animal ficar com uma baixa quantidade de hemácias, poderá apresentar </a:t>
            </a:r>
          </a:p>
          <a:p>
            <a:pPr marL="0" indent="0">
              <a:buNone/>
            </a:pPr>
            <a:r>
              <a:rPr lang="pt-BR" sz="2400" dirty="0" smtClean="0"/>
              <a:t>a) febre alta e constante. </a:t>
            </a:r>
          </a:p>
          <a:p>
            <a:pPr marL="0" indent="0">
              <a:buNone/>
            </a:pPr>
            <a:r>
              <a:rPr lang="pt-BR" sz="2400" dirty="0" smtClean="0"/>
              <a:t>b) redução de imunidade. </a:t>
            </a:r>
          </a:p>
          <a:p>
            <a:pPr marL="0" indent="0">
              <a:buNone/>
            </a:pPr>
            <a:r>
              <a:rPr lang="pt-BR" sz="2400" dirty="0" smtClean="0"/>
              <a:t>c) aumento da pressão arterial. </a:t>
            </a:r>
          </a:p>
          <a:p>
            <a:pPr marL="0" indent="0">
              <a:buNone/>
            </a:pPr>
            <a:r>
              <a:rPr lang="pt-BR" sz="2400" dirty="0" smtClean="0"/>
              <a:t>d) quadro de leucemia profunda. </a:t>
            </a:r>
          </a:p>
          <a:p>
            <a:pPr marL="0" indent="0">
              <a:buNone/>
            </a:pPr>
            <a:r>
              <a:rPr lang="pt-BR" sz="2400" dirty="0" smtClean="0"/>
              <a:t>e) problemas no transporte de oxigênio. 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18198909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24300" y="501792"/>
            <a:ext cx="11253717" cy="5912656"/>
          </a:xfrm>
        </p:spPr>
        <p:txBody>
          <a:bodyPr/>
          <a:lstStyle/>
          <a:p>
            <a:pPr marL="0" indent="0">
              <a:buNone/>
            </a:pPr>
            <a:r>
              <a:rPr lang="pt-BR" sz="2400" dirty="0" smtClean="0"/>
              <a:t>(Enem 2011) A produção de soro antiofídico é feita por meio da extração da peçonha de serpentes que, após tratamento, é introduzida em um cavalo. Em seguida são feitas sangrias para avaliar a concentração de anticorpos produzidos pelo cavalo. Quando essa concentração atinge o valor desejado, é realizada a sangria final para obtenção do soro. As hemácias são devolvidas ao animal, por meio de uma técnica denominada </a:t>
            </a:r>
            <a:r>
              <a:rPr lang="pt-BR" sz="2400" dirty="0" err="1" smtClean="0"/>
              <a:t>plasmaferese</a:t>
            </a:r>
            <a:r>
              <a:rPr lang="pt-BR" sz="2400" dirty="0" smtClean="0"/>
              <a:t>, a fim de reduzir os efeitos colaterais provocados pela sangria. </a:t>
            </a:r>
          </a:p>
          <a:p>
            <a:pPr marL="0" indent="0" algn="r">
              <a:buNone/>
            </a:pPr>
            <a:r>
              <a:rPr lang="pt-BR" sz="2000" dirty="0" smtClean="0"/>
              <a:t>Disponível em: http://www.infobibos.com. Acesso em: 28 abr. 2010 (adaptado).</a:t>
            </a:r>
          </a:p>
          <a:p>
            <a:pPr marL="0" indent="0">
              <a:buNone/>
            </a:pPr>
            <a:r>
              <a:rPr lang="pt-BR" sz="2400" dirty="0" smtClean="0"/>
              <a:t>A </a:t>
            </a:r>
            <a:r>
              <a:rPr lang="pt-BR" sz="2400" dirty="0" err="1" smtClean="0"/>
              <a:t>plasmaferese</a:t>
            </a:r>
            <a:r>
              <a:rPr lang="pt-BR" sz="2400" dirty="0" smtClean="0"/>
              <a:t> é importante, pois, se o animal ficar com uma baixa quantidade de hemácias, poderá apresentar </a:t>
            </a:r>
          </a:p>
          <a:p>
            <a:pPr marL="0" indent="0">
              <a:buNone/>
            </a:pPr>
            <a:r>
              <a:rPr lang="pt-BR" sz="2400" dirty="0" smtClean="0"/>
              <a:t>a) febre alta e constante. </a:t>
            </a:r>
          </a:p>
          <a:p>
            <a:pPr marL="0" indent="0">
              <a:buNone/>
            </a:pPr>
            <a:r>
              <a:rPr lang="pt-BR" sz="2400" dirty="0" smtClean="0"/>
              <a:t>b) redução de imunidade. </a:t>
            </a:r>
          </a:p>
          <a:p>
            <a:pPr marL="0" indent="0">
              <a:buNone/>
            </a:pPr>
            <a:r>
              <a:rPr lang="pt-BR" sz="2400" dirty="0" smtClean="0"/>
              <a:t>c) aumento da pressão arterial. </a:t>
            </a:r>
          </a:p>
          <a:p>
            <a:pPr marL="0" indent="0">
              <a:buNone/>
            </a:pPr>
            <a:r>
              <a:rPr lang="pt-BR" sz="2400" dirty="0" smtClean="0"/>
              <a:t>d) quadro de leucemia profunda. </a:t>
            </a:r>
          </a:p>
          <a:p>
            <a:pPr marL="0" indent="0">
              <a:buNone/>
            </a:pPr>
            <a:r>
              <a:rPr lang="pt-BR" sz="2400" b="1" dirty="0" smtClean="0"/>
              <a:t>e) problemas no transporte de oxigênio.  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80398257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Sistema Imunológico – Tipos de imunização</a:t>
            </a:r>
            <a:endParaRPr lang="en-US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b="1" dirty="0" smtClean="0"/>
              <a:t>NATURAL</a:t>
            </a:r>
          </a:p>
          <a:p>
            <a:pPr lvl="1"/>
            <a:r>
              <a:rPr lang="pt-BR" b="1" dirty="0" smtClean="0"/>
              <a:t>Passiva</a:t>
            </a:r>
            <a:r>
              <a:rPr lang="pt-BR" dirty="0" smtClean="0"/>
              <a:t>: recebe anticorpos prontos</a:t>
            </a:r>
          </a:p>
          <a:p>
            <a:pPr marL="457200" lvl="1" indent="0">
              <a:buNone/>
            </a:pPr>
            <a:r>
              <a:rPr lang="pt-BR" dirty="0" smtClean="0"/>
              <a:t>Placenta, </a:t>
            </a:r>
            <a:r>
              <a:rPr lang="pt-BR" u="sng" dirty="0" smtClean="0"/>
              <a:t>amamentação materna</a:t>
            </a:r>
          </a:p>
          <a:p>
            <a:pPr lvl="1"/>
            <a:r>
              <a:rPr lang="pt-BR" b="1" dirty="0" smtClean="0"/>
              <a:t>Ativa</a:t>
            </a:r>
            <a:r>
              <a:rPr lang="pt-BR" dirty="0" smtClean="0"/>
              <a:t>: organismo produz anticorpos</a:t>
            </a:r>
          </a:p>
          <a:p>
            <a:pPr marL="457200" lvl="1" indent="0">
              <a:buNone/>
            </a:pPr>
            <a:r>
              <a:rPr lang="pt-BR" dirty="0" smtClean="0"/>
              <a:t>Contato natural com antígeno</a:t>
            </a:r>
          </a:p>
          <a:p>
            <a:r>
              <a:rPr lang="pt-BR" b="1" dirty="0" smtClean="0"/>
              <a:t>ARTIFICIAL</a:t>
            </a:r>
          </a:p>
          <a:p>
            <a:pPr lvl="1"/>
            <a:r>
              <a:rPr lang="pt-BR" b="1" dirty="0" smtClean="0"/>
              <a:t>Passiva</a:t>
            </a:r>
            <a:r>
              <a:rPr lang="pt-BR" dirty="0" smtClean="0"/>
              <a:t>: soro – </a:t>
            </a:r>
            <a:r>
              <a:rPr lang="pt-BR" u="sng" dirty="0" smtClean="0"/>
              <a:t>efeito curativo </a:t>
            </a:r>
            <a:r>
              <a:rPr lang="pt-BR" dirty="0" smtClean="0"/>
              <a:t>e de proteção </a:t>
            </a:r>
            <a:r>
              <a:rPr lang="pt-BR" u="sng" dirty="0" smtClean="0"/>
              <a:t>rápida</a:t>
            </a:r>
          </a:p>
          <a:p>
            <a:pPr lvl="1"/>
            <a:r>
              <a:rPr lang="pt-BR" b="1" dirty="0" smtClean="0"/>
              <a:t>Ativa</a:t>
            </a:r>
            <a:r>
              <a:rPr lang="pt-BR" dirty="0" smtClean="0"/>
              <a:t>: vacina – </a:t>
            </a:r>
            <a:r>
              <a:rPr lang="pt-BR" u="sng" dirty="0" smtClean="0"/>
              <a:t>efeito preventivo </a:t>
            </a:r>
            <a:r>
              <a:rPr lang="pt-BR" dirty="0" smtClean="0"/>
              <a:t>e de proteção duradoura (desenvolve </a:t>
            </a:r>
            <a:r>
              <a:rPr lang="pt-BR" u="sng" dirty="0" smtClean="0"/>
              <a:t>memória imunológica</a:t>
            </a:r>
            <a:r>
              <a:rPr lang="pt-BR" dirty="0" smtClean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60956635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Sistema Imunológico – Tipos de imunização</a:t>
            </a:r>
            <a:endParaRPr lang="en-US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b="1" dirty="0" smtClean="0"/>
              <a:t>Soro</a:t>
            </a:r>
            <a:r>
              <a:rPr lang="pt-BR" dirty="0" smtClean="0"/>
              <a:t>: imunização artificial passiva </a:t>
            </a:r>
          </a:p>
          <a:p>
            <a:pPr marL="0" indent="0">
              <a:buNone/>
            </a:pPr>
            <a:r>
              <a:rPr lang="pt-BR" dirty="0"/>
              <a:t>	</a:t>
            </a:r>
            <a:r>
              <a:rPr lang="pt-BR" dirty="0" smtClean="0"/>
              <a:t>Ao receber soro, o indivíduo recebe anticorpos prontos produzidos por outro organismo ao entrar em contato com o antígeno. </a:t>
            </a:r>
          </a:p>
        </p:txBody>
      </p:sp>
      <p:pic>
        <p:nvPicPr>
          <p:cNvPr id="5122" name="Picture 2" descr="Resultado de imagem para imunização passiva artificia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35502" y="3242019"/>
            <a:ext cx="5016927" cy="33989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860947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Sistema Imunológico – Tipos de imunização</a:t>
            </a:r>
            <a:endParaRPr lang="en-US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b="1" dirty="0" smtClean="0"/>
              <a:t>Vacina</a:t>
            </a:r>
            <a:r>
              <a:rPr lang="pt-BR" dirty="0" smtClean="0"/>
              <a:t>: imunização artificial ativa</a:t>
            </a:r>
            <a:endParaRPr lang="pt-BR" dirty="0"/>
          </a:p>
          <a:p>
            <a:pPr marL="0" indent="0">
              <a:buNone/>
            </a:pPr>
            <a:r>
              <a:rPr lang="pt-BR" dirty="0" smtClean="0"/>
              <a:t>	Ao receber a vacinação, o indivíduo recebe o antígeno atenuado e desenvolve uma resposta imunológica própria – produzindo anticorpos específicos e células de memória.</a:t>
            </a:r>
          </a:p>
        </p:txBody>
      </p:sp>
      <p:pic>
        <p:nvPicPr>
          <p:cNvPr id="6146" name="Picture 2" descr="Resultado de imagem para vacina funcionament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21105" y="3567658"/>
            <a:ext cx="6681952" cy="31790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965675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96036" y="532263"/>
            <a:ext cx="10657764" cy="5644700"/>
          </a:xfrm>
        </p:spPr>
        <p:txBody>
          <a:bodyPr>
            <a:normAutofit fontScale="92500" lnSpcReduction="20000"/>
          </a:bodyPr>
          <a:lstStyle/>
          <a:p>
            <a:pPr marL="0" indent="0" fontAlgn="base">
              <a:buNone/>
            </a:pPr>
            <a:r>
              <a:rPr lang="pt-BR" dirty="0" smtClean="0"/>
              <a:t>(Enem 2010) A </a:t>
            </a:r>
            <a:r>
              <a:rPr lang="pt-BR" dirty="0"/>
              <a:t>vacina, o soro e os antibióticos submetem os organismos a processos biológicos diferentes. Pessoas que viajam para regiões em que ocorrem altas incidências de febre amarela, de picadas de cobras peçonhentas e de leptospirose e querem evitar ou tratar problemas de saúde relacionados a essas ocorrências devem seguir determinadas orientações.</a:t>
            </a:r>
          </a:p>
          <a:p>
            <a:pPr marL="0" indent="0" fontAlgn="base">
              <a:buNone/>
            </a:pPr>
            <a:r>
              <a:rPr lang="pt-BR" dirty="0"/>
              <a:t>Ao procurar um posto de saúde, um viajante deveria ser orientado por um médico a tomar preventivamente ou como medida de tratamento</a:t>
            </a:r>
          </a:p>
          <a:p>
            <a:pPr marL="0" indent="0" fontAlgn="base">
              <a:buNone/>
            </a:pPr>
            <a:r>
              <a:rPr lang="pt-BR" dirty="0"/>
              <a:t>a) antibiótico contra o vírus da febre amarela, soro antiofídico caso seja picado por uma cobra e vacina contra a leptospirose.</a:t>
            </a:r>
          </a:p>
          <a:p>
            <a:pPr marL="0" indent="0" fontAlgn="base">
              <a:buNone/>
            </a:pPr>
            <a:r>
              <a:rPr lang="pt-BR" dirty="0"/>
              <a:t>b) vacina contra o vírus da febre amarela, soro antiofídico caso seja picado por uma cobra e antibiótico caso entre em contato com a </a:t>
            </a:r>
            <a:r>
              <a:rPr lang="pt-BR" u="sng" dirty="0" err="1"/>
              <a:t>Leptospira</a:t>
            </a:r>
            <a:r>
              <a:rPr lang="pt-BR" dirty="0"/>
              <a:t> sp.</a:t>
            </a:r>
          </a:p>
          <a:p>
            <a:pPr marL="0" indent="0" fontAlgn="base">
              <a:buNone/>
            </a:pPr>
            <a:r>
              <a:rPr lang="pt-BR" dirty="0"/>
              <a:t>c) soro contra o vírus da febre amarela, antibiótico caso seja picado por uma cobra e soro contra toxinas bacterianas.</a:t>
            </a:r>
          </a:p>
          <a:p>
            <a:pPr marL="0" indent="0" fontAlgn="base">
              <a:buNone/>
            </a:pPr>
            <a:r>
              <a:rPr lang="pt-BR" dirty="0"/>
              <a:t>d) antibiótico ou soro, tanto contra o vírus da febre amarela como para o veneno de cobras, e vacina contra a leptospirose.</a:t>
            </a:r>
          </a:p>
          <a:p>
            <a:pPr marL="0" indent="0" fontAlgn="base">
              <a:buNone/>
            </a:pPr>
            <a:r>
              <a:rPr lang="pt-BR" dirty="0"/>
              <a:t>e) soro antiofídico e antibiótico contra a </a:t>
            </a:r>
            <a:r>
              <a:rPr lang="pt-BR" dirty="0" err="1"/>
              <a:t>Leptospira</a:t>
            </a:r>
            <a:r>
              <a:rPr lang="pt-BR" dirty="0"/>
              <a:t> </a:t>
            </a:r>
            <a:r>
              <a:rPr lang="pt-BR" dirty="0" err="1"/>
              <a:t>sp</a:t>
            </a:r>
            <a:r>
              <a:rPr lang="pt-BR" dirty="0"/>
              <a:t> e vacina contra a febre amarela caso entre em contato com o vírus causador da doença.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216502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96036" y="532263"/>
            <a:ext cx="10657764" cy="5644700"/>
          </a:xfrm>
        </p:spPr>
        <p:txBody>
          <a:bodyPr>
            <a:normAutofit fontScale="92500" lnSpcReduction="20000"/>
          </a:bodyPr>
          <a:lstStyle/>
          <a:p>
            <a:pPr marL="0" indent="0" fontAlgn="base">
              <a:buNone/>
            </a:pPr>
            <a:r>
              <a:rPr lang="pt-BR" dirty="0" smtClean="0"/>
              <a:t>(Enem 2010) A </a:t>
            </a:r>
            <a:r>
              <a:rPr lang="pt-BR" dirty="0"/>
              <a:t>vacina, o soro e os antibióticos submetem os organismos a processos biológicos diferentes. Pessoas que viajam para regiões em que ocorrem altas incidências de febre amarela, de picadas de cobras peçonhentas e de leptospirose e querem evitar ou tratar problemas de saúde relacionados a essas ocorrências devem seguir determinadas orientações.</a:t>
            </a:r>
          </a:p>
          <a:p>
            <a:pPr marL="0" indent="0" fontAlgn="base">
              <a:buNone/>
            </a:pPr>
            <a:r>
              <a:rPr lang="pt-BR" dirty="0"/>
              <a:t>Ao procurar um posto de saúde, um viajante deveria ser orientado por um médico a tomar preventivamente ou como medida de tratamento</a:t>
            </a:r>
          </a:p>
          <a:p>
            <a:pPr marL="0" indent="0" fontAlgn="base">
              <a:buNone/>
            </a:pPr>
            <a:r>
              <a:rPr lang="pt-BR" dirty="0"/>
              <a:t>a) antibiótico contra o vírus da febre amarela, soro antiofídico caso seja picado por uma cobra e vacina contra a leptospirose.</a:t>
            </a:r>
          </a:p>
          <a:p>
            <a:pPr marL="0" indent="0" fontAlgn="base">
              <a:buNone/>
            </a:pPr>
            <a:r>
              <a:rPr lang="pt-BR" b="1" dirty="0"/>
              <a:t>b) vacina contra o vírus da febre amarela, soro antiofídico caso seja picado por uma cobra e antibiótico caso entre em contato com a </a:t>
            </a:r>
            <a:r>
              <a:rPr lang="pt-BR" b="1" u="sng" dirty="0" err="1"/>
              <a:t>Leptospira</a:t>
            </a:r>
            <a:r>
              <a:rPr lang="pt-BR" b="1" dirty="0"/>
              <a:t> sp.</a:t>
            </a:r>
          </a:p>
          <a:p>
            <a:pPr marL="0" indent="0" fontAlgn="base">
              <a:buNone/>
            </a:pPr>
            <a:r>
              <a:rPr lang="pt-BR" dirty="0"/>
              <a:t>c) soro contra o vírus da febre amarela, antibiótico caso seja picado por uma cobra e soro contra toxinas bacterianas.</a:t>
            </a:r>
          </a:p>
          <a:p>
            <a:pPr marL="0" indent="0" fontAlgn="base">
              <a:buNone/>
            </a:pPr>
            <a:r>
              <a:rPr lang="pt-BR" dirty="0"/>
              <a:t>d) antibiótico ou soro, tanto contra o vírus da febre amarela como para o veneno de cobras, e vacina contra a leptospirose.</a:t>
            </a:r>
          </a:p>
          <a:p>
            <a:pPr marL="0" indent="0" fontAlgn="base">
              <a:buNone/>
            </a:pPr>
            <a:r>
              <a:rPr lang="pt-BR" dirty="0"/>
              <a:t>e) soro antiofídico e antibiótico contra a </a:t>
            </a:r>
            <a:r>
              <a:rPr lang="pt-BR" dirty="0" err="1"/>
              <a:t>Leptospira</a:t>
            </a:r>
            <a:r>
              <a:rPr lang="pt-BR" dirty="0"/>
              <a:t> </a:t>
            </a:r>
            <a:r>
              <a:rPr lang="pt-BR" dirty="0" err="1"/>
              <a:t>sp</a:t>
            </a:r>
            <a:r>
              <a:rPr lang="pt-BR" dirty="0"/>
              <a:t> e vacina contra a febre amarela caso entre em contato com o vírus causador da doença.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297340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27797" y="491319"/>
            <a:ext cx="10726003" cy="5685644"/>
          </a:xfrm>
        </p:spPr>
        <p:txBody>
          <a:bodyPr>
            <a:normAutofit fontScale="92500" lnSpcReduction="20000"/>
          </a:bodyPr>
          <a:lstStyle/>
          <a:p>
            <a:pPr marL="0" indent="0" fontAlgn="base">
              <a:buNone/>
            </a:pPr>
            <a:r>
              <a:rPr lang="pt-BR" dirty="0" smtClean="0"/>
              <a:t>(Enem 2011) O</a:t>
            </a:r>
            <a:r>
              <a:rPr lang="pt-BR" dirty="0"/>
              <a:t> vírus do papiloma humano (HPV, na sigla em inglês) causa o aparecimento de verrugas e infecção persistente, sendo o principal fator ambiental do câncer de colo de útero nas mulheres. O vírus pode entrar pela pele ou por mucosas do corpo, o qual desenvolve anticorpos contra a ameaça, embora em alguns casos a defesa natural do organismo não seja suficiente. Foi desenvolvida uma vacina contra o HPV, que reduz em até 90% as verrugas e 85,6% dos casos de infecção persistente em comparação com pessoas não vacinadas.</a:t>
            </a:r>
          </a:p>
          <a:p>
            <a:pPr marL="0" indent="0" algn="r" fontAlgn="base">
              <a:buNone/>
            </a:pPr>
            <a:r>
              <a:rPr lang="pt-BR" sz="2400" dirty="0"/>
              <a:t>Disponível em: http://g1.globo.com. Acesso em: 12 jun. 2011.</a:t>
            </a:r>
          </a:p>
          <a:p>
            <a:pPr marL="0" indent="0" fontAlgn="base">
              <a:buNone/>
            </a:pPr>
            <a:r>
              <a:rPr lang="pt-BR" dirty="0"/>
              <a:t>O benefício da utilização dessa vacina é que pessoas vacinadas, em comparação com as não vacinadas, apresentam diferentes respostas ao vírus HPV em decorrência da:</a:t>
            </a:r>
          </a:p>
          <a:p>
            <a:pPr marL="0" indent="0" fontAlgn="base">
              <a:buNone/>
            </a:pPr>
            <a:r>
              <a:rPr lang="pt-BR" dirty="0"/>
              <a:t>a) alta concentração de macrófagos.</a:t>
            </a:r>
          </a:p>
          <a:p>
            <a:pPr marL="0" indent="0" fontAlgn="base">
              <a:buNone/>
            </a:pPr>
            <a:r>
              <a:rPr lang="pt-BR" dirty="0"/>
              <a:t>b) Elevada taxa de anticorpos específicos </a:t>
            </a:r>
            <a:r>
              <a:rPr lang="pt-BR" dirty="0" err="1"/>
              <a:t>anti-HPV</a:t>
            </a:r>
            <a:r>
              <a:rPr lang="pt-BR" dirty="0"/>
              <a:t> circulantes.</a:t>
            </a:r>
          </a:p>
          <a:p>
            <a:pPr marL="0" indent="0" fontAlgn="base">
              <a:buNone/>
            </a:pPr>
            <a:r>
              <a:rPr lang="pt-BR" dirty="0"/>
              <a:t>c) aumento na produção de hemácias após a infecção por vírus HPV.</a:t>
            </a:r>
          </a:p>
          <a:p>
            <a:pPr marL="0" indent="0" fontAlgn="base">
              <a:buNone/>
            </a:pPr>
            <a:r>
              <a:rPr lang="pt-BR" dirty="0"/>
              <a:t>d) rapidez na produção de altas concentrações de linfócitos matadores.</a:t>
            </a:r>
          </a:p>
          <a:p>
            <a:pPr marL="0" indent="0" fontAlgn="base">
              <a:buNone/>
            </a:pPr>
            <a:r>
              <a:rPr lang="pt-BR" dirty="0"/>
              <a:t>e) presença de células de memória que atuam na resposta secundária.</a:t>
            </a:r>
          </a:p>
        </p:txBody>
      </p:sp>
    </p:spTree>
    <p:extLst>
      <p:ext uri="{BB962C8B-B14F-4D97-AF65-F5344CB8AC3E}">
        <p14:creationId xmlns:p14="http://schemas.microsoft.com/office/powerpoint/2010/main" val="359680207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27797" y="491319"/>
            <a:ext cx="10726003" cy="5685644"/>
          </a:xfrm>
        </p:spPr>
        <p:txBody>
          <a:bodyPr>
            <a:normAutofit fontScale="92500" lnSpcReduction="20000"/>
          </a:bodyPr>
          <a:lstStyle/>
          <a:p>
            <a:pPr marL="0" indent="0" fontAlgn="base">
              <a:buNone/>
            </a:pPr>
            <a:r>
              <a:rPr lang="pt-BR" dirty="0" smtClean="0"/>
              <a:t>(Enem 2011) O</a:t>
            </a:r>
            <a:r>
              <a:rPr lang="pt-BR" dirty="0"/>
              <a:t> vírus do papiloma humano (HPV, na sigla em inglês) causa o aparecimento de verrugas e infecção persistente, sendo o principal fator ambiental do câncer de colo de útero nas mulheres. O vírus pode entrar pela pele ou por mucosas do corpo, o qual desenvolve anticorpos contra a ameaça, embora em alguns casos a defesa natural do organismo não seja suficiente. Foi desenvolvida uma vacina contra o HPV, que reduz em até 90% as verrugas e 85,6% dos casos de infecção persistente em comparação com pessoas não vacinadas.</a:t>
            </a:r>
          </a:p>
          <a:p>
            <a:pPr marL="0" indent="0" algn="r" fontAlgn="base">
              <a:buNone/>
            </a:pPr>
            <a:r>
              <a:rPr lang="pt-BR" sz="2400" dirty="0"/>
              <a:t>Disponível em: http://g1.globo.com. Acesso em: 12 jun. 2011.</a:t>
            </a:r>
          </a:p>
          <a:p>
            <a:pPr marL="0" indent="0" fontAlgn="base">
              <a:buNone/>
            </a:pPr>
            <a:r>
              <a:rPr lang="pt-BR" dirty="0"/>
              <a:t>O benefício da utilização dessa vacina é que pessoas vacinadas, em comparação com as não vacinadas, apresentam diferentes respostas ao vírus HPV em decorrência da:</a:t>
            </a:r>
          </a:p>
          <a:p>
            <a:pPr marL="0" indent="0" fontAlgn="base">
              <a:buNone/>
            </a:pPr>
            <a:r>
              <a:rPr lang="pt-BR" dirty="0"/>
              <a:t>a) alta concentração de macrófagos.</a:t>
            </a:r>
          </a:p>
          <a:p>
            <a:pPr marL="0" indent="0" fontAlgn="base">
              <a:buNone/>
            </a:pPr>
            <a:r>
              <a:rPr lang="pt-BR" dirty="0"/>
              <a:t>b) Elevada taxa de anticorpos específicos </a:t>
            </a:r>
            <a:r>
              <a:rPr lang="pt-BR" dirty="0" err="1"/>
              <a:t>anti-HPV</a:t>
            </a:r>
            <a:r>
              <a:rPr lang="pt-BR" dirty="0"/>
              <a:t> circulantes.</a:t>
            </a:r>
          </a:p>
          <a:p>
            <a:pPr marL="0" indent="0" fontAlgn="base">
              <a:buNone/>
            </a:pPr>
            <a:r>
              <a:rPr lang="pt-BR" dirty="0"/>
              <a:t>c) aumento na produção de hemácias após a infecção por vírus HPV.</a:t>
            </a:r>
          </a:p>
          <a:p>
            <a:pPr marL="0" indent="0" fontAlgn="base">
              <a:buNone/>
            </a:pPr>
            <a:r>
              <a:rPr lang="pt-BR" dirty="0"/>
              <a:t>d) rapidez na produção de altas concentrações de linfócitos matadores.</a:t>
            </a:r>
          </a:p>
          <a:p>
            <a:pPr marL="0" indent="0" fontAlgn="base">
              <a:buNone/>
            </a:pPr>
            <a:r>
              <a:rPr lang="pt-BR" b="1" dirty="0"/>
              <a:t>e) presença de células de memória que atuam na resposta secundária.</a:t>
            </a:r>
          </a:p>
        </p:txBody>
      </p:sp>
    </p:spTree>
    <p:extLst>
      <p:ext uri="{BB962C8B-B14F-4D97-AF65-F5344CB8AC3E}">
        <p14:creationId xmlns:p14="http://schemas.microsoft.com/office/powerpoint/2010/main" val="17664790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573206"/>
            <a:ext cx="10515600" cy="599136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pt-BR" sz="2400" dirty="0" smtClean="0"/>
              <a:t>(Enem 2013) </a:t>
            </a:r>
            <a:r>
              <a:rPr lang="pt-BR" sz="2400" dirty="0"/>
              <a:t>A imagem representa uma ilustração retirada do livro De Motu </a:t>
            </a:r>
            <a:r>
              <a:rPr lang="pt-BR" sz="2400" dirty="0" err="1"/>
              <a:t>Cordis</a:t>
            </a:r>
            <a:r>
              <a:rPr lang="pt-BR" sz="2400" dirty="0"/>
              <a:t>, de autoria do médico inglês Willian Harvey, que fez importantes contribuições para o entendimento do processo de circulação do sangue no corpo humano. No experimento ilustrado, Harvey, após aplicar um torniquete (A) no braço de um voluntário e esperar alguns vasos incharem, pressionava-os em um ponto (H). Mantendo o ponto pressionado, deslocava o conteúdo de sangue em direção ao cotovelo, percebendo que um trecho do vaso sanguíneo permanecia vazio após esse processo (H-O</a:t>
            </a:r>
            <a:r>
              <a:rPr lang="pt-BR" sz="2400" dirty="0" smtClean="0"/>
              <a:t>).</a:t>
            </a:r>
            <a:br>
              <a:rPr lang="pt-BR" sz="2400" dirty="0" smtClean="0"/>
            </a:br>
            <a:r>
              <a:rPr lang="pt-BR" sz="2400" dirty="0"/>
              <a:t>A demonstração de Harvey permite estabelecer a relação entre circulação sanguínea e</a:t>
            </a:r>
            <a:br>
              <a:rPr lang="pt-BR" sz="2400" dirty="0"/>
            </a:br>
            <a:r>
              <a:rPr lang="pt-BR" sz="2400" dirty="0"/>
              <a:t>a) pressão arterial.</a:t>
            </a:r>
            <a:br>
              <a:rPr lang="pt-BR" sz="2400" dirty="0"/>
            </a:br>
            <a:r>
              <a:rPr lang="pt-BR" sz="2400" dirty="0"/>
              <a:t>b) válvulas venosas.</a:t>
            </a:r>
            <a:br>
              <a:rPr lang="pt-BR" sz="2400" dirty="0"/>
            </a:br>
            <a:r>
              <a:rPr lang="pt-BR" sz="2400" dirty="0"/>
              <a:t>c) circulação linfática.</a:t>
            </a:r>
            <a:br>
              <a:rPr lang="pt-BR" sz="2400" dirty="0"/>
            </a:br>
            <a:r>
              <a:rPr lang="pt-BR" sz="2400" dirty="0"/>
              <a:t>d) contração cardíaca.</a:t>
            </a:r>
            <a:br>
              <a:rPr lang="pt-BR" sz="2400" dirty="0"/>
            </a:br>
            <a:r>
              <a:rPr lang="pt-BR" sz="2400" dirty="0"/>
              <a:t>e) transporte de gases</a:t>
            </a:r>
            <a:r>
              <a:rPr lang="pt-BR" sz="2400" i="1" dirty="0"/>
              <a:t>.</a:t>
            </a:r>
            <a:endParaRPr lang="en-US" sz="2400" dirty="0"/>
          </a:p>
        </p:txBody>
      </p:sp>
      <p:pic>
        <p:nvPicPr>
          <p:cNvPr id="8194" name="Picture 2" descr="Observe a ilustração do experimento de Harvey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43977" y="3744512"/>
            <a:ext cx="4132286" cy="29838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203195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Sistema Imunológico </a:t>
            </a:r>
            <a:endParaRPr lang="en-US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1825625"/>
            <a:ext cx="4921155" cy="4351338"/>
          </a:xfrm>
        </p:spPr>
        <p:txBody>
          <a:bodyPr>
            <a:normAutofit/>
          </a:bodyPr>
          <a:lstStyle/>
          <a:p>
            <a:r>
              <a:rPr lang="pt-BR" dirty="0" smtClean="0"/>
              <a:t>Resposta imunológica primária: </a:t>
            </a:r>
          </a:p>
          <a:p>
            <a:pPr marL="0" indent="0">
              <a:buNone/>
            </a:pPr>
            <a:r>
              <a:rPr lang="pt-BR" dirty="0"/>
              <a:t>	</a:t>
            </a:r>
            <a:r>
              <a:rPr lang="pt-BR" b="1" dirty="0" smtClean="0"/>
              <a:t>Lenta, pequena produção de anticorpos</a:t>
            </a:r>
          </a:p>
          <a:p>
            <a:r>
              <a:rPr lang="pt-BR" dirty="0" smtClean="0"/>
              <a:t>Resposta imunológica secundária (indivíduo imunizado)</a:t>
            </a:r>
          </a:p>
          <a:p>
            <a:pPr marL="0" indent="0">
              <a:buNone/>
            </a:pPr>
            <a:r>
              <a:rPr lang="pt-BR" dirty="0"/>
              <a:t>	</a:t>
            </a:r>
            <a:r>
              <a:rPr lang="pt-BR" b="1" dirty="0" smtClean="0"/>
              <a:t>Rápida, grande produção de anticorpos </a:t>
            </a:r>
            <a:r>
              <a:rPr lang="pt-BR" dirty="0" smtClean="0"/>
              <a:t>(atuação dos linfócitos de memória)</a:t>
            </a:r>
            <a:endParaRPr lang="en-US" dirty="0"/>
          </a:p>
        </p:txBody>
      </p:sp>
      <p:pic>
        <p:nvPicPr>
          <p:cNvPr id="7170" name="Picture 2" descr="Resultado de imagem para resposta imunologica primaria e secundári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4443" y="1825625"/>
            <a:ext cx="6313685" cy="37408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4261796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01469" y="238338"/>
            <a:ext cx="6681717" cy="593045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pt-BR" sz="2000" dirty="0"/>
              <a:t>Um camundongo recebeu uma injeção de proteína A e, quatro semanas depois, outra injeção de igual dose da proteína A, juntamente com uma dose da proteína B. No gráfico abaixo, as curvas X, Y e Z mostram as concentrações de anticorpos contra essas proteínas, medidas no plasma sanguíneo, durante oito semanas</a:t>
            </a:r>
            <a:r>
              <a:rPr lang="pt-BR" sz="2000" dirty="0" smtClean="0"/>
              <a:t>.</a:t>
            </a:r>
          </a:p>
          <a:p>
            <a:pPr marL="0" indent="0">
              <a:buNone/>
            </a:pPr>
            <a:r>
              <a:rPr lang="pt-BR" sz="2000" dirty="0"/>
              <a:t>As curvas</a:t>
            </a:r>
            <a:r>
              <a:rPr lang="pt-BR" sz="2000" dirty="0" smtClean="0"/>
              <a:t/>
            </a:r>
            <a:br>
              <a:rPr lang="pt-BR" sz="2000" dirty="0" smtClean="0"/>
            </a:br>
            <a:r>
              <a:rPr lang="pt-BR" sz="2000" dirty="0"/>
              <a:t>A) X e Z representam as concentrações de anticorpos contra a proteína A, produzidos pelos linfócitos, respectivamente, nas respostas imunológicas primária e secundária.</a:t>
            </a:r>
            <a:r>
              <a:rPr lang="pt-BR" sz="2000" dirty="0" smtClean="0"/>
              <a:t/>
            </a:r>
            <a:br>
              <a:rPr lang="pt-BR" sz="2000" dirty="0" smtClean="0"/>
            </a:br>
            <a:r>
              <a:rPr lang="pt-BR" sz="2000" dirty="0"/>
              <a:t>B) X e Y representam as concentrações de anticorpos contra a proteína A, produzidos pelos linfócitos, respectivamente, nas respostas imunológicas primária e secundária.</a:t>
            </a:r>
            <a:r>
              <a:rPr lang="pt-BR" sz="2000" dirty="0" smtClean="0"/>
              <a:t/>
            </a:r>
            <a:br>
              <a:rPr lang="pt-BR" sz="2000" dirty="0" smtClean="0"/>
            </a:br>
            <a:r>
              <a:rPr lang="pt-BR" sz="2000" dirty="0"/>
              <a:t>C) X e Z representam as concentrações de anticorpos contra a proteína A, produzidos pelos macrófagos, respectivamente, nas respostas imunológicas primária e secundária.</a:t>
            </a:r>
            <a:r>
              <a:rPr lang="pt-BR" sz="2000" dirty="0" smtClean="0"/>
              <a:t/>
            </a:r>
            <a:br>
              <a:rPr lang="pt-BR" sz="2000" dirty="0" smtClean="0"/>
            </a:br>
            <a:r>
              <a:rPr lang="pt-BR" sz="2000" dirty="0"/>
              <a:t>D) Y e Z representam as concentrações de anticorpos contra a proteína B, produzidos pelos linfócitos, respectivamente, nas respostas imunológicas primária e secundária.</a:t>
            </a:r>
            <a:r>
              <a:rPr lang="pt-BR" sz="2000" dirty="0" smtClean="0"/>
              <a:t/>
            </a:r>
            <a:br>
              <a:rPr lang="pt-BR" sz="2000" dirty="0" smtClean="0"/>
            </a:br>
            <a:r>
              <a:rPr lang="pt-BR" sz="2000" dirty="0"/>
              <a:t>E) Y e Z representam as concentrações de anticorpos contra a proteína B, produzidos pelos macrófagos, respectivamente, nas respostas imunológicas primária e secundária.</a:t>
            </a:r>
            <a:endParaRPr lang="en-US" sz="2000" dirty="0"/>
          </a:p>
        </p:txBody>
      </p:sp>
      <p:pic>
        <p:nvPicPr>
          <p:cNvPr id="14340" name="Picture 4" descr="http://blogdovestibular.enem2015.pro.br/wp-content/uploads/2014/03/vacina-C3-A7-C3-A3o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3186" y="541928"/>
            <a:ext cx="4709945" cy="44258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2409444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01469" y="238338"/>
            <a:ext cx="6681717" cy="593045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pt-BR" sz="2000" dirty="0" smtClean="0"/>
              <a:t>Um </a:t>
            </a:r>
            <a:r>
              <a:rPr lang="pt-BR" sz="2000" dirty="0"/>
              <a:t>camundongo recebeu uma injeção de proteína A e, quatro semanas depois, outra injeção de igual dose da proteína A, juntamente com uma dose da proteína B. No gráfico abaixo, as curvas X, Y e Z mostram as concentrações de anticorpos contra essas proteínas, medidas no plasma sanguíneo, durante oito semanas</a:t>
            </a:r>
            <a:r>
              <a:rPr lang="pt-BR" sz="2000" dirty="0" smtClean="0"/>
              <a:t>.</a:t>
            </a:r>
          </a:p>
          <a:p>
            <a:pPr marL="0" indent="0">
              <a:buNone/>
            </a:pPr>
            <a:r>
              <a:rPr lang="pt-BR" sz="2000" dirty="0"/>
              <a:t>As curvas</a:t>
            </a:r>
            <a:r>
              <a:rPr lang="pt-BR" sz="2000" dirty="0" smtClean="0"/>
              <a:t/>
            </a:r>
            <a:br>
              <a:rPr lang="pt-BR" sz="2000" dirty="0" smtClean="0"/>
            </a:br>
            <a:r>
              <a:rPr lang="pt-BR" sz="2000" b="1" dirty="0"/>
              <a:t>A) X e Z representam as concentrações de anticorpos contra a proteína A, produzidos pelos linfócitos, respectivamente, nas respostas imunológicas primária e secundária.</a:t>
            </a:r>
            <a:r>
              <a:rPr lang="pt-BR" sz="2000" dirty="0" smtClean="0"/>
              <a:t/>
            </a:r>
            <a:br>
              <a:rPr lang="pt-BR" sz="2000" dirty="0" smtClean="0"/>
            </a:br>
            <a:r>
              <a:rPr lang="pt-BR" sz="2000" dirty="0"/>
              <a:t>B) X e Y representam as concentrações de anticorpos contra a proteína A, produzidos pelos linfócitos, respectivamente, nas respostas imunológicas primária e secundária.</a:t>
            </a:r>
            <a:r>
              <a:rPr lang="pt-BR" sz="2000" dirty="0" smtClean="0"/>
              <a:t/>
            </a:r>
            <a:br>
              <a:rPr lang="pt-BR" sz="2000" dirty="0" smtClean="0"/>
            </a:br>
            <a:r>
              <a:rPr lang="pt-BR" sz="2000" dirty="0"/>
              <a:t>C) X e Z representam as concentrações de anticorpos contra a proteína A, produzidos pelos macrófagos, respectivamente, nas respostas imunológicas primária e secundária.</a:t>
            </a:r>
            <a:r>
              <a:rPr lang="pt-BR" sz="2000" dirty="0" smtClean="0"/>
              <a:t/>
            </a:r>
            <a:br>
              <a:rPr lang="pt-BR" sz="2000" dirty="0" smtClean="0"/>
            </a:br>
            <a:r>
              <a:rPr lang="pt-BR" sz="2000" dirty="0"/>
              <a:t>D) Y e Z representam as concentrações de anticorpos contra a proteína B, produzidos pelos linfócitos, respectivamente, nas respostas imunológicas primária e secundária.</a:t>
            </a:r>
            <a:r>
              <a:rPr lang="pt-BR" sz="2000" dirty="0" smtClean="0"/>
              <a:t/>
            </a:r>
            <a:br>
              <a:rPr lang="pt-BR" sz="2000" dirty="0" smtClean="0"/>
            </a:br>
            <a:r>
              <a:rPr lang="pt-BR" sz="2000" dirty="0"/>
              <a:t>E) Y e Z representam as concentrações de anticorpos contra a proteína B, produzidos pelos macrófagos, respectivamente, nas respostas imunológicas primária e secundária.</a:t>
            </a:r>
            <a:endParaRPr lang="en-US" sz="2000" dirty="0"/>
          </a:p>
        </p:txBody>
      </p:sp>
      <p:pic>
        <p:nvPicPr>
          <p:cNvPr id="14340" name="Picture 4" descr="http://blogdovestibular.enem2015.pro.br/wp-content/uploads/2014/03/vacina-C3-A7-C3-A3o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3186" y="541928"/>
            <a:ext cx="4709945" cy="44258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3174495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532262"/>
            <a:ext cx="10515600" cy="5977719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pt-BR" sz="3200" dirty="0" smtClean="0"/>
              <a:t>(Enem 2010) Diversos comportamentos e funções fisiológicas do nosso corpo são periódicos; sendo assim, são classificados como ritmo biológico. Quando o ritmo biológico responde a um período aproximado de 24 horas, ele é denominado ritmo circadiano. Esse ritmo diário é mantido pelas pistas ambientais de claro-escuro e determina comportamentos como o ciclo do sono-vigília e o da alimentação. Uma pessoa, em condições normais, acorda às 8 h e vai dormir às 21 h, mantendo seu ciclo de sono dentro do ritmo dia e noite. Imagine que essa mesma pessoa tenha sido mantida numa sala totalmente escura por mais de quinze dias. Ao sair de lá, ela dormia às 18 h e acordava às 3 h da manhã. Além disso, dormia mais vezes durante o dia, por curtos períodos de tempo, e havia perdido a noção da contagem dos dias, pois, quando saiu, achou que havia passado muito mais tempo no escuro. </a:t>
            </a:r>
          </a:p>
          <a:p>
            <a:pPr marL="0" indent="0" algn="r">
              <a:buNone/>
            </a:pPr>
            <a:r>
              <a:rPr lang="pt-BR" sz="2600" dirty="0" smtClean="0"/>
              <a:t>BRANDÃO, M. L. </a:t>
            </a:r>
            <a:r>
              <a:rPr lang="pt-BR" sz="2600" dirty="0" err="1" smtClean="0"/>
              <a:t>Psicofisiologia</a:t>
            </a:r>
            <a:r>
              <a:rPr lang="pt-BR" sz="2600" dirty="0" smtClean="0"/>
              <a:t>. São Paulo: Atheneu, 2000 (adaptado). </a:t>
            </a:r>
          </a:p>
          <a:p>
            <a:pPr marL="0" indent="0">
              <a:buNone/>
            </a:pPr>
            <a:r>
              <a:rPr lang="pt-BR" sz="3200" dirty="0" smtClean="0"/>
              <a:t>Em função das características observadas, conclui-se que a pessoa </a:t>
            </a:r>
          </a:p>
          <a:p>
            <a:pPr marL="0" indent="0">
              <a:buNone/>
            </a:pPr>
            <a:r>
              <a:rPr lang="pt-BR" sz="3200" dirty="0" smtClean="0"/>
              <a:t>a) apresentou aumento do seu período de sono contínuo e passou a dormir durante o dia, pois seu ritmo biológico foi alterado apenas no período noturno. </a:t>
            </a:r>
          </a:p>
          <a:p>
            <a:pPr marL="0" indent="0">
              <a:buNone/>
            </a:pPr>
            <a:r>
              <a:rPr lang="pt-BR" sz="3200" dirty="0" smtClean="0"/>
              <a:t>b) apresentou pouca alteração do seu ritmo circadiano, sendo que sua noção de tempo foi alterada somente pela sua falta de atenção à passagem do tempo. </a:t>
            </a:r>
          </a:p>
          <a:p>
            <a:pPr marL="0" indent="0">
              <a:buNone/>
            </a:pPr>
            <a:r>
              <a:rPr lang="pt-BR" sz="3200" dirty="0" smtClean="0"/>
              <a:t>c) estava com seu ritmo já alterado antes de entrar na sala, o que significa que apenas progrediu para um estado mais avançado de perda do ritmo biológico no escuro. </a:t>
            </a:r>
          </a:p>
          <a:p>
            <a:pPr marL="0" indent="0">
              <a:buNone/>
            </a:pPr>
            <a:r>
              <a:rPr lang="pt-BR" sz="3200" dirty="0" smtClean="0"/>
              <a:t>d) teve seu ritmo biológico alterado devido à ausência de luz e de contato com o mundo externo, no qual a noção de tempo de um dia é modulada pela presença ou ausência do sol. </a:t>
            </a:r>
          </a:p>
          <a:p>
            <a:pPr marL="0" indent="0">
              <a:buNone/>
            </a:pPr>
            <a:r>
              <a:rPr lang="pt-BR" sz="3200" dirty="0" smtClean="0"/>
              <a:t>e) deveria não ter apresentado nenhuma mudança do seu período de sono porque, na realidade, continua com o seu ritmo normal, independentemente do ambiente em que seja colocada. 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400939373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532262"/>
            <a:ext cx="10515600" cy="5977719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pt-BR" sz="3200" dirty="0" smtClean="0"/>
              <a:t>(Enem 2010) Diversos comportamentos e funções fisiológicas do nosso corpo são periódicos; sendo assim, são classificados como ritmo biológico. Quando o ritmo biológico responde a um período aproximado de 24 horas, ele é denominado ritmo circadiano. Esse ritmo diário é mantido pelas pistas ambientais de claro-escuro e determina comportamentos como o ciclo do sono-vigília e o da alimentação. Uma pessoa, em condições normais, acorda às 8 h e vai dormir às 21 h, mantendo seu ciclo de sono dentro do ritmo dia e noite. Imagine que essa mesma pessoa tenha sido mantida numa sala totalmente escura por mais de quinze dias. Ao sair de lá, ela dormia às 18 h e acordava às 3 h da manhã. Além disso, dormia mais vezes durante o dia, por curtos períodos de tempo, e havia perdido a noção da contagem dos dias, pois, quando saiu, achou que havia passado muito mais tempo no escuro. </a:t>
            </a:r>
          </a:p>
          <a:p>
            <a:pPr marL="0" indent="0" algn="r">
              <a:buNone/>
            </a:pPr>
            <a:r>
              <a:rPr lang="pt-BR" sz="2600" dirty="0" smtClean="0"/>
              <a:t>BRANDÃO, M. L. </a:t>
            </a:r>
            <a:r>
              <a:rPr lang="pt-BR" sz="2600" dirty="0" err="1" smtClean="0"/>
              <a:t>Psicofisiologia</a:t>
            </a:r>
            <a:r>
              <a:rPr lang="pt-BR" sz="2600" dirty="0" smtClean="0"/>
              <a:t>. São Paulo: Atheneu, 2000 (adaptado). </a:t>
            </a:r>
          </a:p>
          <a:p>
            <a:pPr marL="0" indent="0">
              <a:buNone/>
            </a:pPr>
            <a:r>
              <a:rPr lang="pt-BR" sz="3200" dirty="0" smtClean="0"/>
              <a:t>Em função das características observadas, conclui-se que a pessoa </a:t>
            </a:r>
          </a:p>
          <a:p>
            <a:pPr marL="0" indent="0">
              <a:buNone/>
            </a:pPr>
            <a:r>
              <a:rPr lang="pt-BR" sz="3200" dirty="0" smtClean="0"/>
              <a:t>a) apresentou aumento do seu período de sono contínuo e passou a dormir durante o dia, pois seu ritmo biológico foi alterado apenas no período noturno. </a:t>
            </a:r>
          </a:p>
          <a:p>
            <a:pPr marL="0" indent="0">
              <a:buNone/>
            </a:pPr>
            <a:r>
              <a:rPr lang="pt-BR" sz="3200" dirty="0" smtClean="0"/>
              <a:t>b) apresentou pouca alteração do seu ritmo circadiano, sendo que sua noção de tempo foi alterada somente pela sua falta de atenção à passagem do tempo. </a:t>
            </a:r>
          </a:p>
          <a:p>
            <a:pPr marL="0" indent="0">
              <a:buNone/>
            </a:pPr>
            <a:r>
              <a:rPr lang="pt-BR" sz="3200" dirty="0" smtClean="0"/>
              <a:t>c) estava com seu ritmo já alterado antes de entrar na sala, o que significa que apenas progrediu para um estado mais avançado de perda do ritmo biológico no escuro. </a:t>
            </a:r>
          </a:p>
          <a:p>
            <a:pPr marL="0" indent="0">
              <a:buNone/>
            </a:pPr>
            <a:r>
              <a:rPr lang="pt-BR" sz="3200" b="1" dirty="0" smtClean="0"/>
              <a:t>d) teve seu ritmo biológico alterado devido à ausência de luz e de contato com o mundo externo, no qual a noção de tempo de um dia é modulada pela presença ou ausência do sol. </a:t>
            </a:r>
          </a:p>
          <a:p>
            <a:pPr marL="0" indent="0">
              <a:buNone/>
            </a:pPr>
            <a:r>
              <a:rPr lang="pt-BR" sz="3200" dirty="0" smtClean="0"/>
              <a:t>e) deveria não ter apresentado nenhuma mudança do seu período de sono porque, na realidade, continua com o seu ritmo normal, independentemente do ambiente em que seja colocada. 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14107685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42412" y="856635"/>
            <a:ext cx="6026625" cy="5339449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pt-BR" dirty="0" smtClean="0"/>
              <a:t>(Enem 2009) Analise a figura</a:t>
            </a:r>
          </a:p>
          <a:p>
            <a:pPr marL="0" indent="0">
              <a:buNone/>
            </a:pPr>
            <a:r>
              <a:rPr lang="pt-BR" dirty="0" smtClean="0"/>
              <a:t>Supondo que seja necessário dar um título para essa figura, a alternativa que melhor traduziria o processo representado seria: </a:t>
            </a:r>
          </a:p>
          <a:p>
            <a:pPr marL="0" indent="0">
              <a:buNone/>
            </a:pPr>
            <a:r>
              <a:rPr lang="pt-BR" dirty="0" smtClean="0"/>
              <a:t>a) Concentração média de álcool no sangue ao longo do dia. </a:t>
            </a:r>
          </a:p>
          <a:p>
            <a:pPr marL="0" indent="0">
              <a:buNone/>
            </a:pPr>
            <a:r>
              <a:rPr lang="pt-BR" dirty="0" smtClean="0"/>
              <a:t>b) Variação da frequência da ingestão de álcool ao longo das horas. </a:t>
            </a:r>
          </a:p>
          <a:p>
            <a:pPr marL="0" indent="0">
              <a:buNone/>
            </a:pPr>
            <a:r>
              <a:rPr lang="pt-BR" dirty="0" smtClean="0"/>
              <a:t>c) Concentração mínima de álcool no sangue a partir de diferentes dosagens. </a:t>
            </a:r>
          </a:p>
          <a:p>
            <a:pPr marL="0" indent="0">
              <a:buNone/>
            </a:pPr>
            <a:r>
              <a:rPr lang="pt-BR" dirty="0" smtClean="0"/>
              <a:t>d) Estimativa de tempo necessário para metabolizar diferentes quantidades de álcool. </a:t>
            </a:r>
          </a:p>
          <a:p>
            <a:pPr marL="0" indent="0">
              <a:buNone/>
            </a:pPr>
            <a:r>
              <a:rPr lang="pt-BR" dirty="0" smtClean="0"/>
              <a:t>e) Representação gráfica da distribuição de frequência de álcool em determinada hora do dia.</a:t>
            </a:r>
            <a:endParaRPr lang="en-US" dirty="0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75553" y="655378"/>
            <a:ext cx="5516447" cy="43260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949696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42412" y="856635"/>
            <a:ext cx="6026625" cy="5339449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pt-BR" dirty="0" smtClean="0"/>
              <a:t>(Enem 2009) Analise a figura</a:t>
            </a:r>
          </a:p>
          <a:p>
            <a:pPr marL="0" indent="0">
              <a:buNone/>
            </a:pPr>
            <a:r>
              <a:rPr lang="pt-BR" dirty="0" smtClean="0"/>
              <a:t>Supondo que seja necessário dar um título para essa figura, a alternativa que melhor traduziria o processo representado seria: </a:t>
            </a:r>
          </a:p>
          <a:p>
            <a:pPr marL="0" indent="0">
              <a:buNone/>
            </a:pPr>
            <a:r>
              <a:rPr lang="pt-BR" dirty="0" smtClean="0"/>
              <a:t>a) Concentração média de álcool no sangue ao longo do dia. </a:t>
            </a:r>
          </a:p>
          <a:p>
            <a:pPr marL="0" indent="0">
              <a:buNone/>
            </a:pPr>
            <a:r>
              <a:rPr lang="pt-BR" dirty="0" smtClean="0"/>
              <a:t>b) Variação da frequência da ingestão de álcool ao longo das horas. </a:t>
            </a:r>
          </a:p>
          <a:p>
            <a:pPr marL="0" indent="0">
              <a:buNone/>
            </a:pPr>
            <a:r>
              <a:rPr lang="pt-BR" dirty="0" smtClean="0"/>
              <a:t>c) Concentração mínima de álcool no sangue a partir de diferentes dosagens. </a:t>
            </a:r>
          </a:p>
          <a:p>
            <a:pPr marL="0" indent="0">
              <a:buNone/>
            </a:pPr>
            <a:r>
              <a:rPr lang="pt-BR" b="1" dirty="0" smtClean="0"/>
              <a:t>d) Estimativa de tempo necessário para metabolizar diferentes quantidades de álcool. </a:t>
            </a:r>
          </a:p>
          <a:p>
            <a:pPr marL="0" indent="0">
              <a:buNone/>
            </a:pPr>
            <a:r>
              <a:rPr lang="pt-BR" dirty="0" smtClean="0"/>
              <a:t>e) Representação gráfica da distribuição de frequência de álcool em determinada hora do dia.</a:t>
            </a:r>
            <a:endParaRPr lang="en-US" dirty="0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75553" y="655378"/>
            <a:ext cx="5516447" cy="43260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069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Sistema Circulatório</a:t>
            </a:r>
            <a:endParaRPr lang="en-US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Artéria: fluxo CORAÇÃO </a:t>
            </a:r>
            <a:r>
              <a:rPr lang="pt-BR" dirty="0" smtClean="0">
                <a:sym typeface="Wingdings" panose="05000000000000000000" pitchFamily="2" charset="2"/>
              </a:rPr>
              <a:t> TECIDOS</a:t>
            </a:r>
          </a:p>
          <a:p>
            <a:r>
              <a:rPr lang="pt-BR" dirty="0" smtClean="0">
                <a:sym typeface="Wingdings" panose="05000000000000000000" pitchFamily="2" charset="2"/>
              </a:rPr>
              <a:t>Veia: fluxo TECIDOS  CORAÇÃO</a:t>
            </a:r>
          </a:p>
          <a:p>
            <a:r>
              <a:rPr lang="pt-BR" dirty="0" smtClean="0">
                <a:sym typeface="Wingdings" panose="05000000000000000000" pitchFamily="2" charset="2"/>
              </a:rPr>
              <a:t>Capilar sanguíneo: trocas entre o sangue e os tecidos</a:t>
            </a:r>
            <a:endParaRPr lang="en-US" dirty="0"/>
          </a:p>
        </p:txBody>
      </p:sp>
      <p:pic>
        <p:nvPicPr>
          <p:cNvPr id="9218" name="Picture 2" descr="Resultado de imagem para veia arteria capila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3299" y="3400652"/>
            <a:ext cx="3556618" cy="33343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25556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Artérias</a:t>
            </a:r>
            <a:endParaRPr lang="en-US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b="1" dirty="0" smtClean="0"/>
              <a:t>Maior pressão sanguínea </a:t>
            </a:r>
            <a:r>
              <a:rPr lang="pt-BR" dirty="0" smtClean="0"/>
              <a:t>com pulsação </a:t>
            </a:r>
            <a:r>
              <a:rPr lang="pt-BR" dirty="0" smtClean="0">
                <a:sym typeface="Wingdings" panose="05000000000000000000" pitchFamily="2" charset="2"/>
              </a:rPr>
              <a:t> </a:t>
            </a:r>
            <a:r>
              <a:rPr lang="pt-BR" b="1" dirty="0" smtClean="0">
                <a:sym typeface="Wingdings" panose="05000000000000000000" pitchFamily="2" charset="2"/>
              </a:rPr>
              <a:t>Parede espessa e dilatável </a:t>
            </a:r>
            <a:r>
              <a:rPr lang="pt-BR" dirty="0" smtClean="0">
                <a:sym typeface="Wingdings" panose="05000000000000000000" pitchFamily="2" charset="2"/>
              </a:rPr>
              <a:t>(maior elasticidade - </a:t>
            </a:r>
            <a:r>
              <a:rPr lang="pt-BR" dirty="0" smtClean="0">
                <a:sym typeface="Symbol" panose="05050102010706020507" pitchFamily="18" charset="2"/>
              </a:rPr>
              <a:t> fibras elásticas e musculatura lisa)</a:t>
            </a:r>
            <a:endParaRPr lang="en-US" b="1" dirty="0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09042" y="3142088"/>
            <a:ext cx="3301693" cy="33806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84473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Veias</a:t>
            </a:r>
            <a:endParaRPr lang="en-US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Menor pressão sanguínea e sem pulsação</a:t>
            </a:r>
            <a:r>
              <a:rPr lang="en-US" dirty="0" smtClean="0"/>
              <a:t> </a:t>
            </a:r>
            <a:r>
              <a:rPr lang="en-US" dirty="0" smtClean="0">
                <a:sym typeface="Wingdings" panose="05000000000000000000" pitchFamily="2" charset="2"/>
              </a:rPr>
              <a:t> </a:t>
            </a:r>
            <a:r>
              <a:rPr lang="en-US" b="1" dirty="0" err="1" smtClean="0">
                <a:sym typeface="Wingdings" panose="05000000000000000000" pitchFamily="2" charset="2"/>
              </a:rPr>
              <a:t>Parede</a:t>
            </a:r>
            <a:r>
              <a:rPr lang="en-US" b="1" dirty="0" smtClean="0">
                <a:sym typeface="Wingdings" panose="05000000000000000000" pitchFamily="2" charset="2"/>
              </a:rPr>
              <a:t> </a:t>
            </a:r>
            <a:r>
              <a:rPr lang="en-US" b="1" dirty="0" err="1" smtClean="0">
                <a:sym typeface="Wingdings" panose="05000000000000000000" pitchFamily="2" charset="2"/>
              </a:rPr>
              <a:t>delgada</a:t>
            </a:r>
            <a:r>
              <a:rPr lang="pt-BR" b="1" dirty="0"/>
              <a:t> </a:t>
            </a:r>
            <a:endParaRPr lang="pt-BR" b="1" dirty="0" smtClean="0"/>
          </a:p>
          <a:p>
            <a:r>
              <a:rPr lang="pt-BR" dirty="0" smtClean="0"/>
              <a:t>Por </a:t>
            </a:r>
            <a:r>
              <a:rPr lang="pt-BR" dirty="0"/>
              <a:t>essa razão, as veias contam com </a:t>
            </a:r>
            <a:r>
              <a:rPr lang="pt-BR" b="1" dirty="0"/>
              <a:t>mecanismos que impedem o refluxo sanguíneo: as </a:t>
            </a:r>
            <a:r>
              <a:rPr lang="pt-BR" b="1" dirty="0" smtClean="0"/>
              <a:t>válvulas venosas</a:t>
            </a:r>
            <a:r>
              <a:rPr lang="pt-BR" dirty="0" smtClean="0"/>
              <a:t>.</a:t>
            </a:r>
            <a:r>
              <a:rPr lang="pt-BR" dirty="0"/>
              <a:t> </a:t>
            </a:r>
            <a:endParaRPr lang="pt-BR" dirty="0" smtClean="0"/>
          </a:p>
        </p:txBody>
      </p:sp>
      <p:pic>
        <p:nvPicPr>
          <p:cNvPr id="12290" name="Picture 2" descr="Resultado de imagem para valvulas venosa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899" y="3009889"/>
            <a:ext cx="2696808" cy="34673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Imagem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27264" y="3523916"/>
            <a:ext cx="2463351" cy="29532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18237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Resultado de imagem para veia arteria capila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91445" y="936032"/>
            <a:ext cx="9363075" cy="54197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CaixaDeTexto 3"/>
          <p:cNvSpPr txBox="1"/>
          <p:nvPr/>
        </p:nvSpPr>
        <p:spPr>
          <a:xfrm>
            <a:off x="7547212" y="5363570"/>
            <a:ext cx="3043451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pt-BR" dirty="0" smtClean="0"/>
              <a:t>Uma única camada de células de espessura.</a:t>
            </a:r>
            <a:endParaRPr lang="en-US" dirty="0"/>
          </a:p>
        </p:txBody>
      </p:sp>
      <p:sp>
        <p:nvSpPr>
          <p:cNvPr id="6" name="CaixaDeTexto 5"/>
          <p:cNvSpPr txBox="1"/>
          <p:nvPr/>
        </p:nvSpPr>
        <p:spPr>
          <a:xfrm>
            <a:off x="1175983" y="5363570"/>
            <a:ext cx="2618096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pt-BR" dirty="0" smtClean="0"/>
              <a:t>Parede espessa e dilatável.</a:t>
            </a:r>
            <a:endParaRPr lang="en-US" dirty="0"/>
          </a:p>
        </p:txBody>
      </p:sp>
      <p:sp>
        <p:nvSpPr>
          <p:cNvPr id="7" name="CaixaDeTexto 6"/>
          <p:cNvSpPr txBox="1"/>
          <p:nvPr/>
        </p:nvSpPr>
        <p:spPr>
          <a:xfrm>
            <a:off x="4361597" y="5363569"/>
            <a:ext cx="2618096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pt-BR" dirty="0" smtClean="0"/>
              <a:t>Parede delgada e com menor elasticidade.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47702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573206"/>
            <a:ext cx="10515600" cy="599136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pt-BR" sz="2400" dirty="0" smtClean="0"/>
              <a:t>(Enem 2013) </a:t>
            </a:r>
            <a:r>
              <a:rPr lang="pt-BR" sz="2400" dirty="0"/>
              <a:t>A imagem representa uma ilustração retirada do livro De Motu </a:t>
            </a:r>
            <a:r>
              <a:rPr lang="pt-BR" sz="2400" dirty="0" err="1"/>
              <a:t>Cordis</a:t>
            </a:r>
            <a:r>
              <a:rPr lang="pt-BR" sz="2400" dirty="0"/>
              <a:t>, de autoria do médico inglês Willian Harvey, que fez importantes contribuições para o entendimento do processo de circulação do sangue no corpo humano. No experimento ilustrado, Harvey, após aplicar um torniquete (A) no braço de um voluntário e esperar alguns vasos incharem, pressionava-os em um ponto (H). Mantendo o ponto pressionado, deslocava o conteúdo de sangue em direção ao cotovelo, percebendo que um trecho do vaso sanguíneo permanecia vazio após esse processo (H-O</a:t>
            </a:r>
            <a:r>
              <a:rPr lang="pt-BR" sz="2400" dirty="0" smtClean="0"/>
              <a:t>).</a:t>
            </a:r>
            <a:br>
              <a:rPr lang="pt-BR" sz="2400" dirty="0" smtClean="0"/>
            </a:br>
            <a:r>
              <a:rPr lang="pt-BR" sz="2400" dirty="0"/>
              <a:t>A demonstração de Harvey permite estabelecer a relação entre circulação sanguínea e</a:t>
            </a:r>
            <a:br>
              <a:rPr lang="pt-BR" sz="2400" dirty="0"/>
            </a:br>
            <a:r>
              <a:rPr lang="pt-BR" sz="2400" dirty="0"/>
              <a:t>a) pressão arterial.</a:t>
            </a:r>
            <a:br>
              <a:rPr lang="pt-BR" sz="2400" dirty="0"/>
            </a:br>
            <a:r>
              <a:rPr lang="pt-BR" sz="2400" dirty="0"/>
              <a:t>b) válvulas venosas.</a:t>
            </a:r>
            <a:br>
              <a:rPr lang="pt-BR" sz="2400" dirty="0"/>
            </a:br>
            <a:r>
              <a:rPr lang="pt-BR" sz="2400" dirty="0"/>
              <a:t>c) circulação linfática.</a:t>
            </a:r>
            <a:br>
              <a:rPr lang="pt-BR" sz="2400" dirty="0"/>
            </a:br>
            <a:r>
              <a:rPr lang="pt-BR" sz="2400" dirty="0"/>
              <a:t>d) contração cardíaca.</a:t>
            </a:r>
            <a:br>
              <a:rPr lang="pt-BR" sz="2400" dirty="0"/>
            </a:br>
            <a:r>
              <a:rPr lang="pt-BR" sz="2400" dirty="0"/>
              <a:t>e) transporte de gases</a:t>
            </a:r>
            <a:r>
              <a:rPr lang="pt-BR" sz="2400" i="1" dirty="0"/>
              <a:t>.</a:t>
            </a:r>
            <a:endParaRPr lang="en-US" sz="2400" dirty="0"/>
          </a:p>
        </p:txBody>
      </p:sp>
      <p:pic>
        <p:nvPicPr>
          <p:cNvPr id="8194" name="Picture 2" descr="Observe a ilustração do experimento de Harvey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43977" y="3744512"/>
            <a:ext cx="4132286" cy="29838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658619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573206"/>
            <a:ext cx="10515600" cy="599136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pt-BR" sz="2400" dirty="0" smtClean="0"/>
              <a:t>(Enem 2013) </a:t>
            </a:r>
            <a:r>
              <a:rPr lang="pt-BR" sz="2400" dirty="0"/>
              <a:t>A imagem representa uma ilustração retirada do livro De Motu </a:t>
            </a:r>
            <a:r>
              <a:rPr lang="pt-BR" sz="2400" dirty="0" err="1"/>
              <a:t>Cordis</a:t>
            </a:r>
            <a:r>
              <a:rPr lang="pt-BR" sz="2400" dirty="0"/>
              <a:t>, de autoria do médico inglês Willian Harvey, que fez importantes contribuições para o entendimento do processo de circulação do sangue no corpo humano. No experimento ilustrado, Harvey, após aplicar um torniquete (A) no braço de um voluntário e esperar alguns vasos incharem, pressionava-os em um ponto (H). Mantendo o ponto pressionado, deslocava o conteúdo de sangue em direção ao cotovelo, percebendo que um trecho do vaso sanguíneo permanecia vazio após esse processo (H-O</a:t>
            </a:r>
            <a:r>
              <a:rPr lang="pt-BR" sz="2400" dirty="0" smtClean="0"/>
              <a:t>).</a:t>
            </a:r>
            <a:br>
              <a:rPr lang="pt-BR" sz="2400" dirty="0" smtClean="0"/>
            </a:br>
            <a:r>
              <a:rPr lang="pt-BR" sz="2400" dirty="0"/>
              <a:t>A demonstração de Harvey permite estabelecer a relação entre circulação sanguínea e</a:t>
            </a:r>
            <a:br>
              <a:rPr lang="pt-BR" sz="2400" dirty="0"/>
            </a:br>
            <a:r>
              <a:rPr lang="pt-BR" sz="2400" dirty="0"/>
              <a:t>a) pressão arterial.</a:t>
            </a:r>
            <a:br>
              <a:rPr lang="pt-BR" sz="2400" dirty="0"/>
            </a:br>
            <a:r>
              <a:rPr lang="pt-BR" sz="2400" b="1" dirty="0"/>
              <a:t>b) válvulas venosas.</a:t>
            </a:r>
            <a:r>
              <a:rPr lang="pt-BR" sz="2400" dirty="0"/>
              <a:t/>
            </a:r>
            <a:br>
              <a:rPr lang="pt-BR" sz="2400" dirty="0"/>
            </a:br>
            <a:r>
              <a:rPr lang="pt-BR" sz="2400" dirty="0"/>
              <a:t>c) circulação linfática.</a:t>
            </a:r>
            <a:br>
              <a:rPr lang="pt-BR" sz="2400" dirty="0"/>
            </a:br>
            <a:r>
              <a:rPr lang="pt-BR" sz="2400" dirty="0"/>
              <a:t>d) contração cardíaca.</a:t>
            </a:r>
            <a:br>
              <a:rPr lang="pt-BR" sz="2400" dirty="0"/>
            </a:br>
            <a:r>
              <a:rPr lang="pt-BR" sz="2400" dirty="0"/>
              <a:t>e) transporte de gases</a:t>
            </a:r>
            <a:r>
              <a:rPr lang="pt-BR" sz="2400" i="1" dirty="0"/>
              <a:t>.</a:t>
            </a:r>
            <a:endParaRPr lang="en-US" sz="2400" dirty="0"/>
          </a:p>
        </p:txBody>
      </p:sp>
      <p:pic>
        <p:nvPicPr>
          <p:cNvPr id="8194" name="Picture 2" descr="Observe a ilustração do experimento de Harvey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43977" y="3744512"/>
            <a:ext cx="4132286" cy="29838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7893442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9339</TotalTime>
  <Words>3220</Words>
  <Application>Microsoft Office PowerPoint</Application>
  <PresentationFormat>Widescreen</PresentationFormat>
  <Paragraphs>227</Paragraphs>
  <Slides>36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36</vt:i4>
      </vt:variant>
    </vt:vector>
  </HeadingPairs>
  <TitlesOfParts>
    <vt:vector size="43" baseType="lpstr">
      <vt:lpstr>Arial</vt:lpstr>
      <vt:lpstr>Calibri</vt:lpstr>
      <vt:lpstr>Calibri Light</vt:lpstr>
      <vt:lpstr>inherit</vt:lpstr>
      <vt:lpstr>Symbol</vt:lpstr>
      <vt:lpstr>Wingdings</vt:lpstr>
      <vt:lpstr>Tema do Office</vt:lpstr>
      <vt:lpstr>Fisiologia humana no ENEM I</vt:lpstr>
      <vt:lpstr>Apresentação do PowerPoint</vt:lpstr>
      <vt:lpstr>Apresentação do PowerPoint</vt:lpstr>
      <vt:lpstr>Sistema Circulatório</vt:lpstr>
      <vt:lpstr>Artérias</vt:lpstr>
      <vt:lpstr>Veias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Sistema circulatório – O sangue</vt:lpstr>
      <vt:lpstr>Glóbulos Vermelhos</vt:lpstr>
      <vt:lpstr>Glóbulos Vermelhos</vt:lpstr>
      <vt:lpstr>Glóbulos Brancos</vt:lpstr>
      <vt:lpstr>Glóbulos Brancos</vt:lpstr>
      <vt:lpstr>Plaquetas</vt:lpstr>
      <vt:lpstr>Apresentação do PowerPoint</vt:lpstr>
      <vt:lpstr>Apresentação do PowerPoint</vt:lpstr>
      <vt:lpstr>Apresentação do PowerPoint</vt:lpstr>
      <vt:lpstr>Apresentação do PowerPoint</vt:lpstr>
      <vt:lpstr>Sistema Imunológico – Tipos de imunização</vt:lpstr>
      <vt:lpstr>Sistema Imunológico – Tipos de imunização</vt:lpstr>
      <vt:lpstr>Sistema Imunológico – Tipos de imunização</vt:lpstr>
      <vt:lpstr>Apresentação do PowerPoint</vt:lpstr>
      <vt:lpstr>Apresentação do PowerPoint</vt:lpstr>
      <vt:lpstr>Apresentação do PowerPoint</vt:lpstr>
      <vt:lpstr>Apresentação do PowerPoint</vt:lpstr>
      <vt:lpstr>Sistema Imunológico 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Fisiologia humana no ENEM</dc:title>
  <dc:creator>Luiza Boscolo</dc:creator>
  <cp:lastModifiedBy>Luiza Boscolo</cp:lastModifiedBy>
  <cp:revision>20</cp:revision>
  <dcterms:created xsi:type="dcterms:W3CDTF">2016-10-19T21:54:10Z</dcterms:created>
  <dcterms:modified xsi:type="dcterms:W3CDTF">2016-10-26T09:33:34Z</dcterms:modified>
</cp:coreProperties>
</file>