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  <p:sldId id="262" r:id="rId7"/>
    <p:sldId id="263" r:id="rId8"/>
    <p:sldId id="265" r:id="rId9"/>
    <p:sldId id="274" r:id="rId10"/>
    <p:sldId id="267" r:id="rId11"/>
    <p:sldId id="266" r:id="rId12"/>
    <p:sldId id="268" r:id="rId13"/>
    <p:sldId id="269" r:id="rId14"/>
    <p:sldId id="280" r:id="rId15"/>
    <p:sldId id="283" r:id="rId16"/>
    <p:sldId id="284" r:id="rId17"/>
    <p:sldId id="285" r:id="rId18"/>
    <p:sldId id="286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000"/>
    <a:srgbClr val="9A7200"/>
    <a:srgbClr val="7657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5813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1348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291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659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1566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1076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17284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2169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64987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7706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9192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3F57F-2D94-4A22-A63B-A74A449516ED}" type="datetimeFigureOut">
              <a:rPr lang="pt-BR" smtClean="0"/>
              <a:pPr/>
              <a:t>21/05/2016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972AD-ECF2-4127-AB7C-F232626CCDA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5380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8000" dirty="0" smtClean="0">
                <a:solidFill>
                  <a:srgbClr val="826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BARROCO</a:t>
            </a:r>
            <a:br>
              <a:rPr lang="pt-BR" sz="8000" dirty="0" smtClean="0">
                <a:solidFill>
                  <a:srgbClr val="826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700" dirty="0" smtClean="0">
                <a:solidFill>
                  <a:srgbClr val="826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ARTE DA CONTRA-REFORMA</a:t>
            </a:r>
            <a:endParaRPr lang="pt-BR" sz="2700" dirty="0">
              <a:solidFill>
                <a:srgbClr val="826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789040"/>
            <a:ext cx="2160240" cy="1410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7175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792088"/>
          </a:xfrm>
        </p:spPr>
        <p:txBody>
          <a:bodyPr/>
          <a:lstStyle/>
          <a:p>
            <a:r>
              <a:rPr lang="pt-BR" dirty="0" smtClean="0"/>
              <a:t>Conceptismo x cultismo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A literatura barroca é dividida em duas tendências. (conceptismo e cultismo);</a:t>
            </a:r>
          </a:p>
          <a:p>
            <a:endParaRPr lang="pt-BR" dirty="0" smtClean="0"/>
          </a:p>
          <a:p>
            <a:r>
              <a:rPr lang="pt-BR" dirty="0" smtClean="0"/>
              <a:t>Mas está dualidade não exclui a possibilidade de um texto ter ambas as características;</a:t>
            </a:r>
          </a:p>
          <a:p>
            <a:endParaRPr lang="pt-BR" dirty="0" smtClean="0"/>
          </a:p>
          <a:p>
            <a:r>
              <a:rPr lang="pt-BR" dirty="0" smtClean="0"/>
              <a:t>o estilo conceptista possui elementos argumentativos, um discurso engenhoso;</a:t>
            </a:r>
          </a:p>
          <a:p>
            <a:endParaRPr lang="pt-BR" dirty="0" smtClean="0"/>
          </a:p>
          <a:p>
            <a:r>
              <a:rPr lang="pt-BR" dirty="0" smtClean="0"/>
              <a:t>o cultismo possui elementos ornamentais, agudeza;</a:t>
            </a:r>
          </a:p>
          <a:p>
            <a:endParaRPr lang="pt-BR" dirty="0" smtClean="0"/>
          </a:p>
          <a:p>
            <a:r>
              <a:rPr lang="pt-BR" dirty="0" smtClean="0"/>
              <a:t>para saber que tipo de texto nós temos, devemos usar da predominância de estilo.</a:t>
            </a:r>
          </a:p>
          <a:p>
            <a:endParaRPr lang="pt-BR" dirty="0" smtClean="0"/>
          </a:p>
          <a:p>
            <a:r>
              <a:rPr lang="pt-BR" dirty="0" err="1" smtClean="0"/>
              <a:t>Cultismo</a:t>
            </a:r>
            <a:r>
              <a:rPr lang="pt-BR" dirty="0" smtClean="0"/>
              <a:t>: texto semelhante a descrição, intenção de despertar sensações no leitor, valorização de aspectos visuais.</a:t>
            </a:r>
          </a:p>
          <a:p>
            <a:endParaRPr lang="pt-BR" dirty="0" smtClean="0"/>
          </a:p>
          <a:p>
            <a:r>
              <a:rPr lang="pt-BR" dirty="0" err="1" smtClean="0"/>
              <a:t>Conceptismo</a:t>
            </a:r>
            <a:r>
              <a:rPr lang="pt-BR" dirty="0" smtClean="0"/>
              <a:t>: texto semelhante a dissertação, intenção de convencer o leitor, argumentação elaborada, desenvolvimento de ideias paradoxais.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20521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Consequências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O texto barroco é: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Labiríntico,</a:t>
            </a:r>
          </a:p>
          <a:p>
            <a:pPr lvl="1"/>
            <a:r>
              <a:rPr lang="pt-BR" dirty="0" smtClean="0"/>
              <a:t>Sinuoso,</a:t>
            </a:r>
          </a:p>
          <a:p>
            <a:pPr lvl="1"/>
            <a:r>
              <a:rPr lang="pt-BR" dirty="0" smtClean="0"/>
              <a:t>Contorcido,</a:t>
            </a:r>
          </a:p>
          <a:p>
            <a:pPr lvl="1"/>
            <a:r>
              <a:rPr lang="pt-BR" dirty="0" smtClean="0"/>
              <a:t>Com elementos contrários; paradoxal.</a:t>
            </a:r>
          </a:p>
          <a:p>
            <a:pPr lvl="1"/>
            <a:r>
              <a:rPr lang="pt-BR" dirty="0" smtClean="0"/>
              <a:t>Hipérbatos.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98959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Barroco em Portugal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União Ibérica: rei Felipe II assume o trono de Portugal (substitui D. Sebastião); escritores portugueses recebem influencia de escritores espanhóis (por exemplo Luís de </a:t>
            </a:r>
            <a:r>
              <a:rPr lang="pt-BR" dirty="0" err="1" smtClean="0"/>
              <a:t>Gôngora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r>
              <a:rPr lang="pt-BR" dirty="0" smtClean="0"/>
              <a:t>O Barroco começa em Portugal em 1580 (morte de Luís de Camões).</a:t>
            </a:r>
          </a:p>
          <a:p>
            <a:endParaRPr lang="pt-BR" dirty="0" smtClean="0"/>
          </a:p>
          <a:p>
            <a:r>
              <a:rPr lang="pt-BR" dirty="0" smtClean="0"/>
              <a:t>Escritores portugueses divididos: saudosismo econômico x Inquisição; saudosismo x pessimismo. </a:t>
            </a:r>
          </a:p>
          <a:p>
            <a:endParaRPr lang="pt-BR" dirty="0" smtClean="0"/>
          </a:p>
          <a:p>
            <a:r>
              <a:rPr lang="pt-BR" dirty="0" smtClean="0"/>
              <a:t>Meados do século XVIII, Portugal volta a ter autonomia econômica (exploração de ouro no Brasil), começa o declínio do Barro no país.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038932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dirty="0" smtClean="0"/>
              <a:t>Antônio Vieira (Lisboa, 1608 - Salvador, 1697)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6336704"/>
          </a:xfrm>
        </p:spPr>
        <p:txBody>
          <a:bodyPr>
            <a:normAutofit fontScale="55000" lnSpcReduction="20000"/>
          </a:bodyPr>
          <a:lstStyle/>
          <a:p>
            <a:r>
              <a:rPr lang="pt-BR" dirty="0" smtClean="0"/>
              <a:t>Atuou no século XVII,</a:t>
            </a:r>
          </a:p>
          <a:p>
            <a:endParaRPr lang="pt-BR" dirty="0" smtClean="0"/>
          </a:p>
          <a:p>
            <a:r>
              <a:rPr lang="pt-BR" dirty="0" smtClean="0"/>
              <a:t>Em Portugal, era diplomata e padre, </a:t>
            </a:r>
          </a:p>
          <a:p>
            <a:endParaRPr lang="pt-BR" dirty="0" smtClean="0"/>
          </a:p>
          <a:p>
            <a:r>
              <a:rPr lang="pt-BR" dirty="0" smtClean="0"/>
              <a:t>Veio para o Brasil com as Companhias de Jesus, para a catequização dos índios,</a:t>
            </a:r>
          </a:p>
          <a:p>
            <a:endParaRPr lang="pt-BR" dirty="0" smtClean="0"/>
          </a:p>
          <a:p>
            <a:r>
              <a:rPr lang="pt-BR" dirty="0" smtClean="0"/>
              <a:t>Era um orador sacro,</a:t>
            </a:r>
          </a:p>
          <a:p>
            <a:endParaRPr lang="pt-BR" dirty="0" smtClean="0"/>
          </a:p>
          <a:p>
            <a:r>
              <a:rPr lang="pt-BR" i="1" dirty="0" smtClean="0"/>
              <a:t>Sermões: </a:t>
            </a:r>
            <a:r>
              <a:rPr lang="pt-BR" dirty="0" smtClean="0"/>
              <a:t>mais de 200 sermões em estilo barroco conceptista sobre diversos temas (moral, política, religião, sociedade, linguística),</a:t>
            </a:r>
          </a:p>
          <a:p>
            <a:endParaRPr lang="pt-BR" dirty="0" smtClean="0"/>
          </a:p>
          <a:p>
            <a:r>
              <a:rPr lang="pt-BR" dirty="0" smtClean="0"/>
              <a:t>Seus sermões eram produzidos para serem declamados nos púlpitos das igrejas. Geralmente, partia de um trecho bíblico, de onde retirava um problema. Ele expunha o plano geral do seu discurso para, depois, defender uma visão de mundo.</a:t>
            </a:r>
          </a:p>
          <a:p>
            <a:endParaRPr lang="pt-BR" dirty="0" smtClean="0"/>
          </a:p>
          <a:p>
            <a:pPr>
              <a:buNone/>
            </a:pPr>
            <a:r>
              <a:rPr lang="pt-BR" b="1" dirty="0" smtClean="0"/>
              <a:t>O sermão de Padre vieira era dividido em:</a:t>
            </a:r>
          </a:p>
          <a:p>
            <a:endParaRPr lang="pt-BR" dirty="0" smtClean="0"/>
          </a:p>
          <a:p>
            <a:r>
              <a:rPr lang="pt-BR" dirty="0" err="1" smtClean="0"/>
              <a:t>Intróito</a:t>
            </a:r>
            <a:r>
              <a:rPr lang="pt-BR" dirty="0" smtClean="0"/>
              <a:t> ou </a:t>
            </a:r>
            <a:r>
              <a:rPr lang="pt-BR" dirty="0" err="1" smtClean="0"/>
              <a:t>Exórdido</a:t>
            </a:r>
            <a:r>
              <a:rPr lang="pt-BR" dirty="0" smtClean="0"/>
              <a:t>: apresentação, introdução do assunto.</a:t>
            </a:r>
          </a:p>
          <a:p>
            <a:endParaRPr lang="pt-BR" dirty="0" smtClean="0"/>
          </a:p>
          <a:p>
            <a:r>
              <a:rPr lang="pt-BR" dirty="0" smtClean="0"/>
              <a:t>Desenvolvimento ou argumento: defesa de uma ideia com base na argumentação.</a:t>
            </a:r>
          </a:p>
          <a:p>
            <a:endParaRPr lang="pt-BR" dirty="0" smtClean="0"/>
          </a:p>
          <a:p>
            <a:r>
              <a:rPr lang="pt-BR" dirty="0" smtClean="0">
                <a:solidFill>
                  <a:srgbClr val="000000"/>
                </a:solidFill>
              </a:rPr>
              <a:t>Peroração: parte final, conclusão.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832503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Alguns Sermões: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pt-BR" b="1" i="1" dirty="0" smtClean="0">
                <a:solidFill>
                  <a:srgbClr val="924714"/>
                </a:solidFill>
                <a:latin typeface="Verdana" charset="0"/>
                <a:ea typeface="Verdana" charset="0"/>
                <a:cs typeface="Verdana" charset="0"/>
              </a:rPr>
              <a:t>Sermão da </a:t>
            </a:r>
            <a:r>
              <a:rPr lang="pt-BR" b="1" i="1" dirty="0" err="1" smtClean="0">
                <a:solidFill>
                  <a:srgbClr val="924714"/>
                </a:solidFill>
                <a:latin typeface="Verdana" charset="0"/>
                <a:ea typeface="Verdana" charset="0"/>
                <a:cs typeface="Verdana" charset="0"/>
              </a:rPr>
              <a:t>Sexágésima</a:t>
            </a:r>
            <a:r>
              <a:rPr lang="pt-BR" b="1" i="1" dirty="0" smtClean="0">
                <a:solidFill>
                  <a:srgbClr val="924714"/>
                </a:solidFill>
                <a:latin typeface="Verdana" charset="0"/>
                <a:ea typeface="Verdana" charset="0"/>
                <a:cs typeface="Verdana" charset="0"/>
              </a:rPr>
              <a:t> (1655)</a:t>
            </a:r>
            <a:r>
              <a:rPr lang="pt-BR" i="1" dirty="0" smtClean="0">
                <a:solidFill>
                  <a:srgbClr val="924714"/>
                </a:solidFill>
                <a:latin typeface="Verdana" charset="0"/>
                <a:ea typeface="Verdana" charset="0"/>
                <a:cs typeface="Verdana" charset="0"/>
              </a:rPr>
              <a:t>:</a:t>
            </a:r>
          </a:p>
          <a:p>
            <a:pPr algn="just"/>
            <a:endParaRPr lang="pt-BR" i="1" dirty="0" smtClean="0">
              <a:solidFill>
                <a:srgbClr val="924714"/>
              </a:solidFill>
              <a:latin typeface="Verdana" charset="0"/>
              <a:ea typeface="Verdana" charset="0"/>
              <a:cs typeface="Verdana" charset="0"/>
            </a:endParaRPr>
          </a:p>
          <a:p>
            <a:pPr algn="just"/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O sermão, dividido em dez partes, é conhecido por tratar da</a:t>
            </a:r>
            <a:r>
              <a:rPr lang="pt-BR" b="1" i="1" dirty="0" smtClean="0">
                <a:latin typeface="Verdana" charset="0"/>
                <a:ea typeface="Verdana" charset="0"/>
                <a:cs typeface="Verdana" charset="0"/>
              </a:rPr>
              <a:t> arte de pregar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. Nele, Padre Antônio Vieira condena aqueles que apenas pregam a palavra de Deus de maneira vazia. Para ele, a palavra de Deus era como uma semente, que deveria ser semeada pelo pregador. Por fim, o padre chega à conclusão de que, se a palavra de Deus não dá frutos no plano terreno a culpa é única e exclusivamente dos pregadores que não cumprem direito a sua função. Leia um trecho do sermão:</a:t>
            </a:r>
          </a:p>
          <a:p>
            <a:pPr marL="0" indent="0" algn="just">
              <a:buNone/>
            </a:pPr>
            <a:endParaRPr lang="pt-BR" i="1" dirty="0" smtClean="0">
              <a:latin typeface="Verdana" charset="0"/>
              <a:ea typeface="Verdana" charset="0"/>
              <a:cs typeface="Verdana" charset="0"/>
            </a:endParaRPr>
          </a:p>
          <a:p>
            <a:pPr algn="just"/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Ecce </a:t>
            </a:r>
            <a:r>
              <a:rPr lang="pt-BR" i="1" dirty="0" err="1" smtClean="0">
                <a:latin typeface="Verdana" charset="0"/>
                <a:ea typeface="Verdana" charset="0"/>
                <a:cs typeface="Verdana" charset="0"/>
              </a:rPr>
              <a:t>exiit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i="1" dirty="0" err="1" smtClean="0">
                <a:latin typeface="Verdana" charset="0"/>
                <a:ea typeface="Verdana" charset="0"/>
                <a:cs typeface="Verdana" charset="0"/>
              </a:rPr>
              <a:t>qui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i="1" dirty="0" err="1" smtClean="0">
                <a:latin typeface="Verdana" charset="0"/>
                <a:ea typeface="Verdana" charset="0"/>
                <a:cs typeface="Verdana" charset="0"/>
              </a:rPr>
              <a:t>seminat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pt-BR" i="1" dirty="0" err="1" smtClean="0">
                <a:latin typeface="Verdana" charset="0"/>
                <a:ea typeface="Verdana" charset="0"/>
                <a:cs typeface="Verdana" charset="0"/>
              </a:rPr>
              <a:t>seminare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. Diz Cristo que "saiu o pregador evangélico a semear" a palavra divina. Bem parece este texto dos livros de Deus </a:t>
            </a:r>
            <a:r>
              <a:rPr lang="pt-BR" i="1" dirty="0" err="1" smtClean="0">
                <a:latin typeface="Verdana" charset="0"/>
                <a:ea typeface="Verdana" charset="0"/>
                <a:cs typeface="Verdana" charset="0"/>
              </a:rPr>
              <a:t>ão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 só faz menção do semear, mas também faz caso do sair: </a:t>
            </a:r>
            <a:r>
              <a:rPr lang="pt-BR" i="1" dirty="0" err="1" smtClean="0">
                <a:latin typeface="Verdana" charset="0"/>
                <a:ea typeface="Verdana" charset="0"/>
                <a:cs typeface="Verdana" charset="0"/>
              </a:rPr>
              <a:t>Exiit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, porque no dia da messe hão-nos de medir a semeadura e hão-nos de contar os passos. (...) Entre os semeadores do Evangelho há uns que saem a semear, há outros que semeiam sem sair. Os que saem a semear são os que vão pregar à Índia, à China, ao Japão; os que semeiam sem sair, são os que se contentam com pregar na Pátria. Todos terão sua razão, mas tudo tem sua conta. Aos que têm a seara em casa, pagar-lhes-ão a semeadura; aos que vão buscar a seara tão longe, hão-lhes de medir a semeadura e hão-lhes de contar os passos. Ah Dia do Juízo! Ah pregadores! Os de cá, achar-vos-eis com mais paço; os de lá, com mais passos: </a:t>
            </a:r>
            <a:r>
              <a:rPr lang="pt-BR" i="1" dirty="0" err="1" smtClean="0">
                <a:latin typeface="Verdana" charset="0"/>
                <a:ea typeface="Verdana" charset="0"/>
                <a:cs typeface="Verdana" charset="0"/>
              </a:rPr>
              <a:t>Exiit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i="1" dirty="0" err="1" smtClean="0">
                <a:latin typeface="Verdana" charset="0"/>
                <a:ea typeface="Verdana" charset="0"/>
                <a:cs typeface="Verdana" charset="0"/>
              </a:rPr>
              <a:t>seminare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. (...) Ora, suposto que a conversão das almas por meio da pregação depende destes três concursos: de Deus, do pregador e do ouvinte, por qual deles devemos entender a falta? Por parte do ouvinte, ou por parte do pregador, ou por parte de Deus? (...)</a:t>
            </a:r>
          </a:p>
        </p:txBody>
      </p:sp>
    </p:spTree>
    <p:extLst>
      <p:ext uri="{BB962C8B-B14F-4D97-AF65-F5344CB8AC3E}">
        <p14:creationId xmlns="" xmlns:p14="http://schemas.microsoft.com/office/powerpoint/2010/main" val="93793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Barroco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No século XVII, a cidade de Salvador tinha a economia açucareira solidificada; grande polo cultural.</a:t>
            </a:r>
          </a:p>
          <a:p>
            <a:endParaRPr lang="pt-BR" dirty="0" smtClean="0"/>
          </a:p>
          <a:p>
            <a:r>
              <a:rPr lang="pt-BR" dirty="0" smtClean="0"/>
              <a:t>Bento Teixeira Pinto: escreveu a primeira obra barroca; </a:t>
            </a:r>
            <a:r>
              <a:rPr lang="pt-BR" i="1" dirty="0" smtClean="0"/>
              <a:t>Prosopopeia - </a:t>
            </a:r>
            <a:r>
              <a:rPr lang="pt-BR" dirty="0" smtClean="0"/>
              <a:t>épica influenciada por </a:t>
            </a:r>
            <a:r>
              <a:rPr lang="pt-BR" i="1" dirty="0" smtClean="0"/>
              <a:t>Os Lusíadas. </a:t>
            </a:r>
            <a:r>
              <a:rPr lang="pt-BR" dirty="0" smtClean="0"/>
              <a:t>Ela foi publicada em 1601.</a:t>
            </a:r>
          </a:p>
          <a:p>
            <a:endParaRPr lang="pt-BR" dirty="0" smtClean="0"/>
          </a:p>
          <a:p>
            <a:r>
              <a:rPr lang="pt-BR" dirty="0" smtClean="0"/>
              <a:t>Autores importantes do período: </a:t>
            </a:r>
            <a:r>
              <a:rPr lang="pt-BR" dirty="0" err="1" smtClean="0"/>
              <a:t>Antonio</a:t>
            </a:r>
            <a:r>
              <a:rPr lang="pt-BR" dirty="0" smtClean="0"/>
              <a:t> Vieira, Manuel Botelho de Oliveira e Gregório de Matos Guerra.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861047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Gregório de Matos Guerra (Salvador, 1625? - Recife, 1695?)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Nasceu na Bahia</a:t>
            </a:r>
          </a:p>
          <a:p>
            <a:r>
              <a:rPr lang="pt-BR" dirty="0" smtClean="0"/>
              <a:t>Educado por Jesuítas</a:t>
            </a:r>
          </a:p>
          <a:p>
            <a:r>
              <a:rPr lang="pt-BR" dirty="0" smtClean="0"/>
              <a:t>Fez direito em Coimbra</a:t>
            </a:r>
          </a:p>
          <a:p>
            <a:r>
              <a:rPr lang="pt-BR" dirty="0" smtClean="0"/>
              <a:t>1681, retorna a Salvador e dedica-se à poesia. </a:t>
            </a:r>
          </a:p>
          <a:p>
            <a:r>
              <a:rPr lang="pt-BR" dirty="0" smtClean="0"/>
              <a:t>Em Portugal entrou em contato com os valores </a:t>
            </a:r>
            <a:r>
              <a:rPr lang="pt-BR" dirty="0" err="1" smtClean="0"/>
              <a:t>contrarreformistas</a:t>
            </a:r>
            <a:r>
              <a:rPr lang="pt-BR" dirty="0" smtClean="0"/>
              <a:t> e o estilo barroco. </a:t>
            </a:r>
          </a:p>
          <a:p>
            <a:r>
              <a:rPr lang="pt-BR" dirty="0" smtClean="0"/>
              <a:t>Não publicou seus poemas em vida, por isso, há duvidas sobre a autenticidade de seus poemas.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59228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ea typeface="Verdana" charset="0"/>
                <a:cs typeface="Verdana" charset="0"/>
              </a:rPr>
              <a:t>Poemas religiosos: </a:t>
            </a:r>
            <a:r>
              <a:rPr lang="pt-BR" dirty="0" smtClean="0">
                <a:ea typeface="Verdana" charset="0"/>
                <a:cs typeface="Verdana" charset="0"/>
              </a:rPr>
              <a:t/>
            </a:r>
            <a:br>
              <a:rPr lang="pt-BR" dirty="0" smtClean="0">
                <a:ea typeface="Verdana" charset="0"/>
                <a:cs typeface="Verdana" charset="0"/>
              </a:rPr>
            </a:br>
            <a:r>
              <a:rPr lang="pt-BR" sz="2200" dirty="0" smtClean="0">
                <a:ea typeface="Verdana" charset="0"/>
                <a:cs typeface="Verdana" charset="0"/>
              </a:rPr>
              <a:t>a </a:t>
            </a:r>
            <a:r>
              <a:rPr lang="pt-BR" sz="2200" dirty="0">
                <a:ea typeface="Verdana" charset="0"/>
                <a:cs typeface="Verdana" charset="0"/>
              </a:rPr>
              <a:t>preocupação religiosa do escritor aparece em grande número em seus textos. Salvação espiritual do homem.</a:t>
            </a:r>
            <a:r>
              <a:rPr lang="pt-BR" dirty="0">
                <a:ea typeface="Verdana" charset="0"/>
                <a:cs typeface="Verdana" charset="0"/>
              </a:rPr>
              <a:t/>
            </a:r>
            <a:br>
              <a:rPr lang="pt-BR" dirty="0">
                <a:ea typeface="Verdana" charset="0"/>
                <a:cs typeface="Verdana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dirty="0">
                <a:ea typeface="Verdana" charset="0"/>
                <a:cs typeface="Verdana" charset="0"/>
              </a:rPr>
              <a:t> </a:t>
            </a:r>
            <a:r>
              <a:rPr lang="pt-BR" b="1" i="1" dirty="0">
                <a:latin typeface="Verdana" charset="0"/>
                <a:ea typeface="Verdana" charset="0"/>
                <a:cs typeface="Verdana" charset="0"/>
              </a:rPr>
              <a:t>Soneto a Nosso </a:t>
            </a:r>
            <a:r>
              <a:rPr lang="pt-BR" b="1" i="1" dirty="0" smtClean="0">
                <a:latin typeface="Verdana" charset="0"/>
                <a:ea typeface="Verdana" charset="0"/>
                <a:cs typeface="Verdana" charset="0"/>
              </a:rPr>
              <a:t>Senhor</a:t>
            </a:r>
          </a:p>
          <a:p>
            <a:pPr marL="0" indent="0">
              <a:buNone/>
            </a:pPr>
            <a:endParaRPr lang="pt-BR" b="1" i="1" dirty="0">
              <a:latin typeface="Verdana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Pequei, Senhor, mas não porque hei pecado,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Da vossa alta clemência me despido;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Porque quanto mais tenho delinquido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Vos tem a perdoar mais empenhado.</a:t>
            </a:r>
          </a:p>
          <a:p>
            <a:pPr marL="0" indent="0">
              <a:buNone/>
            </a:pP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Se basta a voz irar tanto pecado,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A abrandar-vos sobeja um só gemido: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Que a mesma culpa que vos há ofendido,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Vos tem para o perdão lisonjeado.</a:t>
            </a:r>
          </a:p>
          <a:p>
            <a:pPr marL="0" indent="0">
              <a:buNone/>
            </a:pP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Se uma ovelha perdida e já cobrada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Glória tal e prazer tão repentino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Vos deu, como afirmais na sacra história.</a:t>
            </a:r>
          </a:p>
          <a:p>
            <a:pPr marL="0" indent="0">
              <a:buNone/>
            </a:pP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Eu sou, Senhor a ovelha desgarrada,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Recobrai-a; e não queirais, pastor divino,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>
                <a:latin typeface="Verdana" charset="0"/>
                <a:ea typeface="Verdana" charset="0"/>
                <a:cs typeface="Verdana" charset="0"/>
              </a:rPr>
              <a:t>Perder na vossa ovelha a vossa glória.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671911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Poemas satíricos: </a:t>
            </a:r>
            <a:br>
              <a:rPr lang="pt-BR" sz="3200" dirty="0" smtClean="0"/>
            </a:br>
            <a:r>
              <a:rPr lang="pt-BR" sz="2000" dirty="0" smtClean="0"/>
              <a:t>Gregório de Matos escrevia poemas com criticas à situação econômica da Bahia. Também criticou a igreja e a situação religiosa daquele momento. Por esses textos, ficou conhecido como "Boca do Inferno". 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i="1" dirty="0" smtClean="0">
                <a:latin typeface="Verdana" charset="0"/>
                <a:ea typeface="Verdana" charset="0"/>
                <a:cs typeface="Verdana" charset="0"/>
              </a:rPr>
              <a:t>Triste Bahia</a:t>
            </a:r>
          </a:p>
          <a:p>
            <a:pPr marL="0" indent="0">
              <a:buNone/>
            </a:pP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Triste Bahia! </a:t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ó quão dessemelhante </a:t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Estás e estou do nosso antigo estado!</a:t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Pobre te vejo a ti, tu a mi abundante.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A ti </a:t>
            </a:r>
            <a:r>
              <a:rPr lang="pt-BR" i="1" dirty="0" err="1" smtClean="0">
                <a:latin typeface="Verdana" charset="0"/>
                <a:ea typeface="Verdana" charset="0"/>
                <a:cs typeface="Verdana" charset="0"/>
              </a:rPr>
              <a:t>tricou-te</a:t>
            </a: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 a máquina mercante,</a:t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Que em tua larga barra tem entrado,</a:t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A mim foi-me trocando e, tem trocado,</a:t>
            </a:r>
            <a:br>
              <a:rPr lang="pt-BR" i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pt-BR" i="1" dirty="0" smtClean="0">
                <a:latin typeface="Verdana" charset="0"/>
                <a:ea typeface="Verdana" charset="0"/>
                <a:cs typeface="Verdana" charset="0"/>
              </a:rPr>
              <a:t>Tanto negócio e tanto negociante.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6395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</a:t>
            </a:r>
            <a:r>
              <a:rPr lang="pt-BR" dirty="0" smtClean="0"/>
              <a:t>ontexto histórico</a:t>
            </a:r>
            <a:br>
              <a:rPr lang="pt-BR" dirty="0" smtClean="0"/>
            </a:br>
            <a:r>
              <a:rPr lang="pt-BR" sz="4000" dirty="0" smtClean="0"/>
              <a:t>conturbado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Acumulo de riquezas e o mercantilismo enfraquecem a Igreja que, apoiada pelas monarquias absolutistas, inicia grandes repressões;  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76220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4000" dirty="0" smtClean="0"/>
              <a:t>Martinho Lutero (</a:t>
            </a:r>
            <a:r>
              <a:rPr lang="pt-BR" sz="4000" dirty="0" err="1" smtClean="0"/>
              <a:t>séc</a:t>
            </a:r>
            <a:r>
              <a:rPr lang="pt-BR" sz="4000" dirty="0" smtClean="0"/>
              <a:t> XVI)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2600" dirty="0" smtClean="0"/>
              <a:t>Sua doutrina foi considerada desafiadora pois abordava assuntos que, até então, eram considerados pertencentes apenas ao papado.</a:t>
            </a:r>
          </a:p>
          <a:p>
            <a:endParaRPr lang="pt-BR" sz="2600" dirty="0" smtClean="0"/>
          </a:p>
          <a:p>
            <a:r>
              <a:rPr lang="pt-BR" sz="2600" dirty="0" smtClean="0"/>
              <a:t>Suas ideias foram levadas adiante, criando-se assim as primeiras igrejas luteranas.</a:t>
            </a:r>
          </a:p>
          <a:p>
            <a:endParaRPr lang="pt-BR" sz="2600" dirty="0" smtClean="0"/>
          </a:p>
          <a:p>
            <a:r>
              <a:rPr lang="pt-BR" sz="2600" dirty="0" smtClean="0"/>
              <a:t>Escreveu 95 teses que iam contra o abuso de poder do Papa.</a:t>
            </a:r>
          </a:p>
          <a:p>
            <a:endParaRPr lang="pt-BR" sz="2600" dirty="0" smtClean="0"/>
          </a:p>
          <a:p>
            <a:r>
              <a:rPr lang="pt-BR" sz="2600" dirty="0" smtClean="0"/>
              <a:t>Traduziu a bíblia do Latim para a </a:t>
            </a:r>
            <a:r>
              <a:rPr lang="pt-BR" sz="2600" dirty="0" err="1" smtClean="0"/>
              <a:t>lingua</a:t>
            </a:r>
            <a:r>
              <a:rPr lang="pt-BR" sz="2600" dirty="0" smtClean="0"/>
              <a:t> de seu país (Alemão) para que todos tivessem acesso.</a:t>
            </a:r>
          </a:p>
          <a:p>
            <a:endParaRPr lang="pt-BR" sz="2600" dirty="0" smtClean="0"/>
          </a:p>
          <a:p>
            <a:r>
              <a:rPr lang="pt-BR" sz="2600" dirty="0" smtClean="0"/>
              <a:t>Lutero criticava, dentre outros, as práticas das indulgências (pagamento para perdão do pecado) desenvolvidas pela igreja.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52944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4760" cy="6178698"/>
          </a:xfrm>
        </p:spPr>
        <p:txBody>
          <a:bodyPr/>
          <a:lstStyle/>
          <a:p>
            <a:r>
              <a:rPr lang="pt-BR" dirty="0" smtClean="0"/>
              <a:t>Martinho Lutero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-13446"/>
            <a:ext cx="4752528" cy="689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54864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Contexto histórico</a:t>
            </a:r>
            <a:br>
              <a:rPr lang="pt-BR" dirty="0" smtClean="0"/>
            </a:br>
            <a:r>
              <a:rPr lang="pt-BR" dirty="0" smtClean="0"/>
              <a:t>(séc. </a:t>
            </a:r>
            <a:r>
              <a:rPr lang="pt-BR" dirty="0" err="1" smtClean="0"/>
              <a:t>xvi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 smtClean="0"/>
              <a:t>Martinho Lutero </a:t>
            </a:r>
            <a:r>
              <a:rPr lang="pt-BR" dirty="0" smtClean="0"/>
              <a:t>iniciou um processo de contestação do dogma católico. </a:t>
            </a:r>
            <a:r>
              <a:rPr lang="pt-BR" b="1" dirty="0" smtClean="0"/>
              <a:t>Reforma</a:t>
            </a:r>
            <a:r>
              <a:rPr lang="pt-BR" dirty="0" smtClean="0"/>
              <a:t>: Protestantismo. </a:t>
            </a:r>
          </a:p>
          <a:p>
            <a:endParaRPr lang="pt-BR" dirty="0" smtClean="0"/>
          </a:p>
          <a:p>
            <a:r>
              <a:rPr lang="pt-BR" dirty="0" smtClean="0"/>
              <a:t>A reforma protestante junto com o Renascimento abalou o poder católico; muitos fieis migraram para o protestantismo.</a:t>
            </a:r>
          </a:p>
          <a:p>
            <a:endParaRPr lang="pt-BR" dirty="0" smtClean="0"/>
          </a:p>
          <a:p>
            <a:r>
              <a:rPr lang="pt-BR" dirty="0" smtClean="0"/>
              <a:t>Mas, os países católicos responderam: </a:t>
            </a:r>
            <a:r>
              <a:rPr lang="pt-BR" b="1" dirty="0" smtClean="0"/>
              <a:t>Companhia de Jesus e Tribunal da Inquisição. ( Contrarreforma).</a:t>
            </a:r>
          </a:p>
          <a:p>
            <a:endParaRPr lang="pt-BR" b="1" dirty="0" smtClean="0"/>
          </a:p>
          <a:p>
            <a:r>
              <a:rPr lang="pt-BR" dirty="0" smtClean="0"/>
              <a:t>O renascimento passou a ser combatido com o objetivo de revitalizar o dogmatismo da Igreja Medieval.</a:t>
            </a:r>
          </a:p>
        </p:txBody>
      </p:sp>
    </p:spTree>
    <p:extLst>
      <p:ext uri="{BB962C8B-B14F-4D97-AF65-F5344CB8AC3E}">
        <p14:creationId xmlns="" xmlns:p14="http://schemas.microsoft.com/office/powerpoint/2010/main" val="1147297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Contexto histórico</a:t>
            </a:r>
            <a:br>
              <a:rPr lang="pt-BR" dirty="0" smtClean="0"/>
            </a:br>
            <a:r>
              <a:rPr lang="pt-BR" dirty="0" smtClean="0"/>
              <a:t>(séc. </a:t>
            </a:r>
            <a:r>
              <a:rPr lang="pt-BR" dirty="0" err="1" smtClean="0"/>
              <a:t>xvi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Reação da igreja e das monarquias absolutistas contra os processos revolucionários renascentistas e contra a reforma;</a:t>
            </a:r>
          </a:p>
          <a:p>
            <a:endParaRPr lang="pt-BR" dirty="0" smtClean="0"/>
          </a:p>
          <a:p>
            <a:r>
              <a:rPr lang="pt-BR" dirty="0" smtClean="0"/>
              <a:t>Contra ofensiva da igreja: </a:t>
            </a:r>
            <a:r>
              <a:rPr lang="pt-BR" b="1" dirty="0" smtClean="0"/>
              <a:t>Concílio de Trento </a:t>
            </a:r>
            <a:r>
              <a:rPr lang="pt-BR" dirty="0" smtClean="0"/>
              <a:t>(1545 – 63) reestabelecendo normas e doutrinas, com morais rígidas, reativando a inquisição aos hereges;</a:t>
            </a:r>
          </a:p>
          <a:p>
            <a:endParaRPr lang="pt-BR" dirty="0" smtClean="0"/>
          </a:p>
          <a:p>
            <a:r>
              <a:rPr lang="pt-BR" dirty="0" smtClean="0"/>
              <a:t>Instituiu o </a:t>
            </a:r>
            <a:r>
              <a:rPr lang="pt-BR" i="1" dirty="0" smtClean="0"/>
              <a:t>index </a:t>
            </a:r>
            <a:r>
              <a:rPr lang="pt-BR" i="1" dirty="0" err="1" smtClean="0"/>
              <a:t>Libri</a:t>
            </a:r>
            <a:r>
              <a:rPr lang="pt-BR" i="1" dirty="0" smtClean="0"/>
              <a:t> </a:t>
            </a:r>
            <a:r>
              <a:rPr lang="pt-BR" i="1" dirty="0" err="1" smtClean="0"/>
              <a:t>Improbi</a:t>
            </a:r>
            <a:r>
              <a:rPr lang="pt-BR" i="1" dirty="0" smtClean="0"/>
              <a:t> (1571).</a:t>
            </a:r>
          </a:p>
        </p:txBody>
      </p:sp>
    </p:spTree>
    <p:extLst>
      <p:ext uri="{BB962C8B-B14F-4D97-AF65-F5344CB8AC3E}">
        <p14:creationId xmlns="" xmlns:p14="http://schemas.microsoft.com/office/powerpoint/2010/main" val="237697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Concílio de Trento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Concílio ecumênico convocada pelo papa Paulo III em 1546 na cidade de Trento para conter a expansão do protestantismo.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Companhia de Jesus: trabalho missionário e educacional feito por jesuítas. </a:t>
            </a:r>
            <a:endParaRPr lang="pt-BR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000000"/>
              </a:solidFill>
            </a:endParaRPr>
          </a:p>
          <a:p>
            <a:pPr lvl="1"/>
            <a:r>
              <a:rPr lang="pt-BR" dirty="0">
                <a:solidFill>
                  <a:srgbClr val="000000"/>
                </a:solidFill>
              </a:rPr>
              <a:t>Inquisição: o objetivo era combater a heresia</a:t>
            </a:r>
            <a:r>
              <a:rPr lang="pt-BR" dirty="0" smtClean="0">
                <a:solidFill>
                  <a:srgbClr val="000000"/>
                </a:solidFill>
              </a:rPr>
              <a:t>.</a:t>
            </a:r>
          </a:p>
          <a:p>
            <a:endParaRPr lang="pt-BR" dirty="0">
              <a:solidFill>
                <a:srgbClr val="000000"/>
              </a:solidFill>
            </a:endParaRPr>
          </a:p>
          <a:p>
            <a:pPr lvl="1"/>
            <a:r>
              <a:rPr lang="pt-BR" dirty="0">
                <a:solidFill>
                  <a:srgbClr val="000000"/>
                </a:solidFill>
              </a:rPr>
              <a:t>A utilização da fogueira era comum. </a:t>
            </a:r>
            <a:endParaRPr lang="pt-BR" dirty="0" smtClean="0">
              <a:solidFill>
                <a:srgbClr val="000000"/>
              </a:solidFill>
            </a:endParaRPr>
          </a:p>
          <a:p>
            <a:pPr lvl="1"/>
            <a:endParaRPr lang="pt-BR" dirty="0" smtClean="0">
              <a:solidFill>
                <a:srgbClr val="000000"/>
              </a:solidFill>
            </a:endParaRPr>
          </a:p>
          <a:p>
            <a:r>
              <a:rPr lang="pt-BR" dirty="0" smtClean="0"/>
              <a:t>Concílio de Trento, realizado entre 1546 e 1563, afirmavam ser função da arte religiosa: 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ensinar e inspirar os fiéis, 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servir de propaganda da doutrina da Igreja Católica Romana, 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defendendo que a arte religiosa devia ser inteligível e realista, e acima de tudo, servir como estimulo emocional à religiosidade.</a:t>
            </a:r>
          </a:p>
          <a:p>
            <a:pPr lvl="1"/>
            <a:endParaRPr lang="pt-BR" dirty="0" smtClean="0">
              <a:solidFill>
                <a:srgbClr val="000000"/>
              </a:solidFill>
            </a:endParaRPr>
          </a:p>
          <a:p>
            <a:pPr lvl="1"/>
            <a:endParaRPr lang="pt-BR" dirty="0">
              <a:solidFill>
                <a:srgbClr val="00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57280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do barroco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 homem barroco é</a:t>
            </a:r>
            <a:r>
              <a:rPr lang="pt-BR" b="1" dirty="0" smtClean="0"/>
              <a:t> dividido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DE UM LADO: renascimento, ciência, estudo da natureza, filosofia herdada do humanismo.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DO OUTRO LADO: Companhia de Jesus, radicalismo da inquisição, imposição da </a:t>
            </a:r>
            <a:r>
              <a:rPr lang="pt-BR" b="1" dirty="0" smtClean="0"/>
              <a:t>filosofia escolástica </a:t>
            </a:r>
            <a:r>
              <a:rPr lang="pt-BR" dirty="0" smtClean="0"/>
              <a:t>nas universidades.</a:t>
            </a:r>
          </a:p>
          <a:p>
            <a:pPr marL="457200" lvl="1" indent="0">
              <a:buNone/>
            </a:pPr>
            <a:endParaRPr lang="pt-BR" dirty="0"/>
          </a:p>
          <a:p>
            <a:pPr marL="457200" lvl="1" indent="0" algn="ctr">
              <a:buNone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 divisão se reflete na estética barroca. 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6364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2.bp.blogspot.com/-cc0bdrrY4qw/UTEUaIbsD8I/AAAAAAAAL9w/aiB5-bMEWos/s1600/saints_religion_rome_christianity_italy_monument_statues_chapel_bernini_beata_ludovica_albertoni_c_Wallpaper_1680x1050_www.wallpaperwell.c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17" y="908720"/>
            <a:ext cx="7604045" cy="47525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705416" y="5805264"/>
            <a:ext cx="76040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Beata </a:t>
            </a:r>
            <a:r>
              <a:rPr lang="pt-BR" dirty="0" err="1" smtClean="0"/>
              <a:t>Ludovica</a:t>
            </a:r>
            <a:r>
              <a:rPr lang="pt-BR" dirty="0" smtClean="0"/>
              <a:t> </a:t>
            </a:r>
            <a:r>
              <a:rPr lang="pt-BR" dirty="0" err="1" smtClean="0"/>
              <a:t>Albertoni</a:t>
            </a:r>
            <a:r>
              <a:rPr lang="pt-BR" dirty="0" smtClean="0"/>
              <a:t>| Gian </a:t>
            </a:r>
            <a:r>
              <a:rPr lang="pt-BR" dirty="0"/>
              <a:t>L</a:t>
            </a:r>
            <a:r>
              <a:rPr lang="pt-BR" dirty="0" smtClean="0"/>
              <a:t>ourenço </a:t>
            </a:r>
            <a:r>
              <a:rPr lang="pt-BR" b="1" dirty="0" err="1" smtClean="0"/>
              <a:t>Bernini</a:t>
            </a:r>
            <a:r>
              <a:rPr lang="pt-BR" b="1" dirty="0" smtClean="0"/>
              <a:t> 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1932630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1285</Words>
  <Application>Microsoft Office PowerPoint</Application>
  <PresentationFormat>Apresentação na tela (4:3)</PresentationFormat>
  <Paragraphs>136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BARROCO A ARTE DA CONTRA-REFORMA</vt:lpstr>
      <vt:lpstr>Contexto histórico conturbado</vt:lpstr>
      <vt:lpstr>Martinho Lutero (séc XVI)</vt:lpstr>
      <vt:lpstr>Martinho Lutero</vt:lpstr>
      <vt:lpstr>Contexto histórico (séc. xvi)</vt:lpstr>
      <vt:lpstr>Contexto histórico (séc. xvi)</vt:lpstr>
      <vt:lpstr>Concílio de Trento</vt:lpstr>
      <vt:lpstr>Características do barroco</vt:lpstr>
      <vt:lpstr>Slide 9</vt:lpstr>
      <vt:lpstr>Conceptismo x cultismo</vt:lpstr>
      <vt:lpstr>Consequências</vt:lpstr>
      <vt:lpstr>O Barroco em Portugal</vt:lpstr>
      <vt:lpstr>Antônio Vieira (Lisboa, 1608 - Salvador, 1697)</vt:lpstr>
      <vt:lpstr>Alguns Sermões: </vt:lpstr>
      <vt:lpstr>O Barroco no Brasil</vt:lpstr>
      <vt:lpstr>Gregório de Matos Guerra (Salvador, 1625? - Recife, 1695?)</vt:lpstr>
      <vt:lpstr>Poemas religiosos:  a preocupação religiosa do escritor aparece em grande número em seus textos. Salvação espiritual do homem. </vt:lpstr>
      <vt:lpstr>Poemas satíricos:  Gregório de Matos escrevia poemas com criticas à situação econômica da Bahia. Também criticou a igreja e a situação religiosa daquele momento. Por esses textos, ficou conhecido como "Boca do Inferno".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Carolina</dc:creator>
  <cp:lastModifiedBy>Amanda</cp:lastModifiedBy>
  <cp:revision>27</cp:revision>
  <dcterms:created xsi:type="dcterms:W3CDTF">2016-05-15T19:38:18Z</dcterms:created>
  <dcterms:modified xsi:type="dcterms:W3CDTF">2016-05-22T01:29:52Z</dcterms:modified>
</cp:coreProperties>
</file>