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7" r:id="rId2"/>
    <p:sldId id="258" r:id="rId3"/>
    <p:sldId id="265" r:id="rId4"/>
    <p:sldId id="266" r:id="rId5"/>
    <p:sldId id="267" r:id="rId6"/>
    <p:sldId id="259" r:id="rId7"/>
    <p:sldId id="260" r:id="rId8"/>
    <p:sldId id="262" r:id="rId9"/>
    <p:sldId id="261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D7BD23-9FB2-4416-92B8-0FAA22506247}" type="datetimeFigureOut">
              <a:rPr lang="pt-BR" smtClean="0"/>
              <a:t>13/03/2016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FFEB2C-44E1-47C1-ABCA-D7D13B087CE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FEB2C-44E1-47C1-ABCA-D7D13B087CE3}" type="slidenum">
              <a:rPr lang="pt-BR" smtClean="0"/>
              <a:t>10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DFDA-510A-4C52-8F8E-DD3738517E07}" type="datetimeFigureOut">
              <a:rPr lang="pt-BR" smtClean="0"/>
              <a:t>12/03/2016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B7FCF-0D45-4436-AAB6-405B1E0102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DFDA-510A-4C52-8F8E-DD3738517E07}" type="datetimeFigureOut">
              <a:rPr lang="pt-BR" smtClean="0"/>
              <a:t>12/03/2016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B7FCF-0D45-4436-AAB6-405B1E0102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DFDA-510A-4C52-8F8E-DD3738517E07}" type="datetimeFigureOut">
              <a:rPr lang="pt-BR" smtClean="0"/>
              <a:t>12/03/2016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B7FCF-0D45-4436-AAB6-405B1E0102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DFDA-510A-4C52-8F8E-DD3738517E07}" type="datetimeFigureOut">
              <a:rPr lang="pt-BR" smtClean="0"/>
              <a:t>12/03/2016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B7FCF-0D45-4436-AAB6-405B1E0102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DFDA-510A-4C52-8F8E-DD3738517E07}" type="datetimeFigureOut">
              <a:rPr lang="pt-BR" smtClean="0"/>
              <a:t>12/03/2016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B7FCF-0D45-4436-AAB6-405B1E0102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DFDA-510A-4C52-8F8E-DD3738517E07}" type="datetimeFigureOut">
              <a:rPr lang="pt-BR" smtClean="0"/>
              <a:t>12/03/2016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B7FCF-0D45-4436-AAB6-405B1E0102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DFDA-510A-4C52-8F8E-DD3738517E07}" type="datetimeFigureOut">
              <a:rPr lang="pt-BR" smtClean="0"/>
              <a:t>12/03/2016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B7FCF-0D45-4436-AAB6-405B1E0102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DFDA-510A-4C52-8F8E-DD3738517E07}" type="datetimeFigureOut">
              <a:rPr lang="pt-BR" smtClean="0"/>
              <a:t>12/03/2016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B7FCF-0D45-4436-AAB6-405B1E0102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DFDA-510A-4C52-8F8E-DD3738517E07}" type="datetimeFigureOut">
              <a:rPr lang="pt-BR" smtClean="0"/>
              <a:t>12/03/2016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B7FCF-0D45-4436-AAB6-405B1E0102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DFDA-510A-4C52-8F8E-DD3738517E07}" type="datetimeFigureOut">
              <a:rPr lang="pt-BR" smtClean="0"/>
              <a:t>12/03/2016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B7FCF-0D45-4436-AAB6-405B1E0102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DFDA-510A-4C52-8F8E-DD3738517E07}" type="datetimeFigureOut">
              <a:rPr lang="pt-BR" smtClean="0"/>
              <a:t>12/03/2016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B7FCF-0D45-4436-AAB6-405B1E01025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1DFDA-510A-4C52-8F8E-DD3738517E07}" type="datetimeFigureOut">
              <a:rPr lang="pt-BR" smtClean="0"/>
              <a:t>12/03/2016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B7FCF-0D45-4436-AAB6-405B1E01025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O que é um texto?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 descr="20132_main_square_140x105@2x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1857364"/>
            <a:ext cx="5524538" cy="4143404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Figuras de linguagem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Espaço Reservado para Conteúdo 5" descr="1714_10204211220040152_3602795751980378754_n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71604" y="1714488"/>
            <a:ext cx="6302568" cy="4214842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214290"/>
            <a:ext cx="8229600" cy="6858000"/>
          </a:xfrm>
        </p:spPr>
        <p:txBody>
          <a:bodyPr>
            <a:normAutofit fontScale="55000" lnSpcReduction="20000"/>
          </a:bodyPr>
          <a:lstStyle/>
          <a:p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Ironia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ex: </a:t>
            </a:r>
            <a:r>
              <a:rPr lang="pt-BR" dirty="0">
                <a:latin typeface="Arial" pitchFamily="34" charset="0"/>
                <a:cs typeface="Arial" pitchFamily="34" charset="0"/>
              </a:rPr>
              <a:t>Essa cômoda está tão limpinha que dá para escrever com o dedo.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Comparação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ex: </a:t>
            </a:r>
            <a:r>
              <a:rPr lang="pt-BR" dirty="0">
                <a:latin typeface="Arial" pitchFamily="34" charset="0"/>
                <a:cs typeface="Arial" pitchFamily="34" charset="0"/>
              </a:rPr>
              <a:t>Seus olhos são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como</a:t>
            </a:r>
            <a:r>
              <a:rPr lang="pt-BR" dirty="0">
                <a:latin typeface="Arial" pitchFamily="34" charset="0"/>
                <a:cs typeface="Arial" pitchFamily="34" charset="0"/>
              </a:rPr>
              <a:t> luzes brilhantes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Metáfora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ex: </a:t>
            </a:r>
            <a:r>
              <a:rPr lang="pt-BR" dirty="0">
                <a:latin typeface="Arial" pitchFamily="34" charset="0"/>
                <a:cs typeface="Arial" pitchFamily="34" charset="0"/>
              </a:rPr>
              <a:t>Seus olhos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são</a:t>
            </a:r>
            <a:r>
              <a:rPr lang="pt-BR" dirty="0">
                <a:latin typeface="Arial" pitchFamily="34" charset="0"/>
                <a:cs typeface="Arial" pitchFamily="34" charset="0"/>
              </a:rPr>
              <a:t> luzes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brilhantes.</a:t>
            </a:r>
          </a:p>
          <a:p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Hipérbole 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ex: Assisto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um milhão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de series.</a:t>
            </a:r>
          </a:p>
          <a:p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Prosopopéia</a:t>
            </a:r>
          </a:p>
          <a:p>
            <a:pPr>
              <a:buNone/>
            </a:pPr>
            <a:r>
              <a:rPr lang="pt-BR" dirty="0">
                <a:latin typeface="Arial" pitchFamily="34" charset="0"/>
                <a:cs typeface="Arial" pitchFamily="34" charset="0"/>
              </a:rPr>
              <a:t>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x:</a:t>
            </a:r>
            <a:r>
              <a:rPr lang="pt-BR" dirty="0">
                <a:latin typeface="Arial" pitchFamily="34" charset="0"/>
                <a:cs typeface="Arial" pitchFamily="34" charset="0"/>
              </a:rPr>
              <a:t> O livro é um mudo que 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fala</a:t>
            </a:r>
            <a:r>
              <a:rPr lang="pt-BR" dirty="0">
                <a:latin typeface="Arial" pitchFamily="34" charset="0"/>
                <a:cs typeface="Arial" pitchFamily="34" charset="0"/>
              </a:rPr>
              <a:t>, um surdo que 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ouve</a:t>
            </a:r>
            <a:r>
              <a:rPr lang="pt-BR" dirty="0">
                <a:latin typeface="Arial" pitchFamily="34" charset="0"/>
                <a:cs typeface="Arial" pitchFamily="34" charset="0"/>
              </a:rPr>
              <a:t>, um cego que 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guia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Sinestesia</a:t>
            </a:r>
          </a:p>
          <a:p>
            <a:pPr>
              <a:buNone/>
            </a:pPr>
            <a:r>
              <a:rPr lang="pt-BR" dirty="0">
                <a:latin typeface="Arial" pitchFamily="34" charset="0"/>
                <a:cs typeface="Arial" pitchFamily="34" charset="0"/>
              </a:rPr>
              <a:t>e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x:</a:t>
            </a:r>
            <a:r>
              <a:rPr lang="pt-BR" dirty="0">
                <a:latin typeface="Arial" pitchFamily="34" charset="0"/>
                <a:cs typeface="Arial" pitchFamily="34" charset="0"/>
              </a:rPr>
              <a:t> O sol de outono caía com uma luz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pálida</a:t>
            </a:r>
            <a:r>
              <a:rPr lang="pt-BR" dirty="0">
                <a:latin typeface="Arial" pitchFamily="34" charset="0"/>
                <a:cs typeface="Arial" pitchFamily="34" charset="0"/>
              </a:rPr>
              <a:t> e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macia.</a:t>
            </a:r>
          </a:p>
          <a:p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Metonímia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ex: </a:t>
            </a:r>
            <a:r>
              <a:rPr lang="pt-BR" dirty="0">
                <a:latin typeface="Arial" pitchFamily="34" charset="0"/>
                <a:cs typeface="Arial" pitchFamily="34" charset="0"/>
              </a:rPr>
              <a:t>Ele comeu uma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caixa</a:t>
            </a:r>
            <a:r>
              <a:rPr lang="pt-BR" dirty="0">
                <a:latin typeface="Arial" pitchFamily="34" charset="0"/>
                <a:cs typeface="Arial" pitchFamily="34" charset="0"/>
              </a:rPr>
              <a:t> de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chocolate.</a:t>
            </a:r>
          </a:p>
          <a:p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Aliteração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ex:</a:t>
            </a:r>
            <a:r>
              <a:rPr lang="pt-BR" dirty="0">
                <a:latin typeface="Arial" pitchFamily="34" charset="0"/>
                <a:cs typeface="Arial" pitchFamily="34" charset="0"/>
              </a:rPr>
              <a:t> A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ch</a:t>
            </a:r>
            <a:r>
              <a:rPr lang="pt-BR" dirty="0">
                <a:latin typeface="Arial" pitchFamily="34" charset="0"/>
                <a:cs typeface="Arial" pitchFamily="34" charset="0"/>
              </a:rPr>
              <a:t>o que a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ch</a:t>
            </a:r>
            <a:r>
              <a:rPr lang="pt-BR" dirty="0">
                <a:latin typeface="Arial" pitchFamily="34" charset="0"/>
                <a:cs typeface="Arial" pitchFamily="34" charset="0"/>
              </a:rPr>
              <a:t>uva a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ju</a:t>
            </a:r>
            <a:r>
              <a:rPr lang="pt-BR" dirty="0">
                <a:latin typeface="Arial" pitchFamily="34" charset="0"/>
                <a:cs typeface="Arial" pitchFamily="34" charset="0"/>
              </a:rPr>
              <a:t>da a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ge</a:t>
            </a:r>
            <a:r>
              <a:rPr lang="pt-BR" dirty="0">
                <a:latin typeface="Arial" pitchFamily="34" charset="0"/>
                <a:cs typeface="Arial" pitchFamily="34" charset="0"/>
              </a:rPr>
              <a:t>nte se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ver.</a:t>
            </a:r>
          </a:p>
          <a:p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Assonância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ex:</a:t>
            </a:r>
            <a:r>
              <a:rPr lang="pt-BR" dirty="0">
                <a:latin typeface="Arial" pitchFamily="34" charset="0"/>
                <a:cs typeface="Arial" pitchFamily="34" charset="0"/>
              </a:rPr>
              <a:t> Sou um mulat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o</a:t>
            </a:r>
            <a:r>
              <a:rPr lang="pt-BR" dirty="0">
                <a:latin typeface="Arial" pitchFamily="34" charset="0"/>
                <a:cs typeface="Arial" pitchFamily="34" charset="0"/>
              </a:rPr>
              <a:t> nat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o</a:t>
            </a:r>
            <a:r>
              <a:rPr lang="pt-BR" dirty="0">
                <a:latin typeface="Arial" pitchFamily="34" charset="0"/>
                <a:cs typeface="Arial" pitchFamily="34" charset="0"/>
              </a:rPr>
              <a:t> n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o</a:t>
            </a:r>
            <a:r>
              <a:rPr lang="pt-BR" dirty="0">
                <a:latin typeface="Arial" pitchFamily="34" charset="0"/>
                <a:cs typeface="Arial" pitchFamily="34" charset="0"/>
              </a:rPr>
              <a:t> sentid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o</a:t>
            </a:r>
            <a:r>
              <a:rPr lang="pt-BR" dirty="0">
                <a:latin typeface="Arial" pitchFamily="34" charset="0"/>
                <a:cs typeface="Arial" pitchFamily="34" charset="0"/>
              </a:rPr>
              <a:t> lat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>
                <a:latin typeface="Arial" pitchFamily="34" charset="0"/>
                <a:cs typeface="Arial" pitchFamily="34" charset="0"/>
              </a:rPr>
              <a:t>mulat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o</a:t>
            </a:r>
            <a:r>
              <a:rPr lang="pt-BR" dirty="0">
                <a:latin typeface="Arial" pitchFamily="34" charset="0"/>
                <a:cs typeface="Arial" pitchFamily="34" charset="0"/>
              </a:rPr>
              <a:t> democrátic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o</a:t>
            </a:r>
            <a:r>
              <a:rPr lang="pt-BR" dirty="0">
                <a:latin typeface="Arial" pitchFamily="34" charset="0"/>
                <a:cs typeface="Arial" pitchFamily="34" charset="0"/>
              </a:rPr>
              <a:t> d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o</a:t>
            </a:r>
            <a:r>
              <a:rPr lang="pt-BR" dirty="0">
                <a:latin typeface="Arial" pitchFamily="34" charset="0"/>
                <a:cs typeface="Arial" pitchFamily="34" charset="0"/>
              </a:rPr>
              <a:t> litoral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Onomatopéia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ex: </a:t>
            </a:r>
            <a:r>
              <a:rPr lang="pt-BR" b="1" dirty="0" err="1">
                <a:latin typeface="Arial" pitchFamily="34" charset="0"/>
                <a:cs typeface="Arial" pitchFamily="34" charset="0"/>
              </a:rPr>
              <a:t>Tic-tac</a:t>
            </a:r>
            <a:r>
              <a:rPr lang="pt-BR" dirty="0">
                <a:latin typeface="Arial" pitchFamily="34" charset="0"/>
                <a:cs typeface="Arial" pitchFamily="34" charset="0"/>
              </a:rPr>
              <a:t>, </a:t>
            </a:r>
            <a:r>
              <a:rPr lang="pt-BR" b="1" dirty="0" err="1">
                <a:latin typeface="Arial" pitchFamily="34" charset="0"/>
                <a:cs typeface="Arial" pitchFamily="34" charset="0"/>
              </a:rPr>
              <a:t>tic-tac</a:t>
            </a:r>
            <a:r>
              <a:rPr lang="pt-BR" dirty="0">
                <a:latin typeface="Arial" pitchFamily="34" charset="0"/>
                <a:cs typeface="Arial" pitchFamily="34" charset="0"/>
              </a:rPr>
              <a:t> fazia o relógio da sala de jantar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Hipérbato/inversão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ex: Um grande problema é o vestibular.</a:t>
            </a:r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pp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428604"/>
            <a:ext cx="5934908" cy="5934908"/>
          </a:xfrm>
        </p:spPr>
      </p:pic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dirty="0" smtClean="0">
                <a:latin typeface="Arial" pitchFamily="34" charset="0"/>
                <a:cs typeface="Arial" pitchFamily="34" charset="0"/>
              </a:rPr>
              <a:t>Tipos de texto </a:t>
            </a:r>
            <a:endParaRPr lang="pt-BR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>
            <a:normAutofit/>
          </a:bodyPr>
          <a:lstStyle/>
          <a:p>
            <a:r>
              <a:rPr lang="pt-BR" sz="4000" dirty="0" smtClean="0">
                <a:latin typeface="Arial" pitchFamily="34" charset="0"/>
                <a:cs typeface="Arial" pitchFamily="34" charset="0"/>
              </a:rPr>
              <a:t>Texto em verso</a:t>
            </a:r>
          </a:p>
          <a:p>
            <a:pPr>
              <a:buNone/>
            </a:pPr>
            <a:r>
              <a:rPr lang="pt-BR" sz="4000" dirty="0" smtClean="0">
                <a:latin typeface="Arial" pitchFamily="34" charset="0"/>
                <a:cs typeface="Arial" pitchFamily="34" charset="0"/>
              </a:rPr>
              <a:t>Ex: poema</a:t>
            </a:r>
          </a:p>
          <a:p>
            <a:r>
              <a:rPr lang="pt-BR" sz="4000" dirty="0" smtClean="0">
                <a:latin typeface="Arial" pitchFamily="34" charset="0"/>
                <a:cs typeface="Arial" pitchFamily="34" charset="0"/>
              </a:rPr>
              <a:t>Texto em prosa</a:t>
            </a:r>
          </a:p>
          <a:p>
            <a:pPr>
              <a:buNone/>
            </a:pPr>
            <a:r>
              <a:rPr lang="pt-BR" sz="4000" dirty="0" smtClean="0">
                <a:latin typeface="Arial" pitchFamily="34" charset="0"/>
                <a:cs typeface="Arial" pitchFamily="34" charset="0"/>
              </a:rPr>
              <a:t>Ex: romance, novela, conto, etc.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Poema e narrativa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Poema</a:t>
            </a:r>
          </a:p>
          <a:p>
            <a:pPr>
              <a:buFontTx/>
              <a:buChar char="-"/>
            </a:pPr>
            <a:r>
              <a:rPr lang="pt-BR" dirty="0" err="1" smtClean="0">
                <a:latin typeface="Arial" pitchFamily="34" charset="0"/>
                <a:cs typeface="Arial" pitchFamily="34" charset="0"/>
              </a:rPr>
              <a:t>eu-lírico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Narrativa 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-  narrador</a:t>
            </a:r>
          </a:p>
          <a:p>
            <a:endParaRPr lang="pt-B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Poema e narrativa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Poema</a:t>
            </a:r>
          </a:p>
          <a:p>
            <a:pPr>
              <a:buFontTx/>
              <a:buChar char="-"/>
            </a:pPr>
            <a:r>
              <a:rPr lang="pt-BR" dirty="0" err="1" smtClean="0">
                <a:latin typeface="Arial" pitchFamily="34" charset="0"/>
                <a:cs typeface="Arial" pitchFamily="34" charset="0"/>
              </a:rPr>
              <a:t>eu-lírico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Narrativa </a:t>
            </a:r>
          </a:p>
          <a:p>
            <a:pPr>
              <a:buFontTx/>
              <a:buChar char="-"/>
            </a:pPr>
            <a:r>
              <a:rPr lang="pt-BR" dirty="0">
                <a:latin typeface="Arial" pitchFamily="34" charset="0"/>
                <a:cs typeface="Arial" pitchFamily="34" charset="0"/>
              </a:rPr>
              <a:t>n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arrador →  personagem</a:t>
            </a:r>
          </a:p>
          <a:p>
            <a:pPr lvl="4">
              <a:buNone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4">
              <a:buNone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→  3° pessoa 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Poema e narrativa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Poema</a:t>
            </a:r>
          </a:p>
          <a:p>
            <a:pPr>
              <a:buFontTx/>
              <a:buChar char="-"/>
            </a:pPr>
            <a:r>
              <a:rPr lang="pt-BR" dirty="0" err="1" smtClean="0">
                <a:latin typeface="Arial" pitchFamily="34" charset="0"/>
                <a:cs typeface="Arial" pitchFamily="34" charset="0"/>
              </a:rPr>
              <a:t>eu-lírico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Narrativa </a:t>
            </a:r>
          </a:p>
          <a:p>
            <a:pPr>
              <a:buFontTx/>
              <a:buChar char="-"/>
            </a:pPr>
            <a:r>
              <a:rPr lang="pt-BR" dirty="0">
                <a:latin typeface="Arial" pitchFamily="34" charset="0"/>
                <a:cs typeface="Arial" pitchFamily="34" charset="0"/>
              </a:rPr>
              <a:t>n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arrador →  personagem: 1° pessoa → testemunha ou protagonista</a:t>
            </a:r>
          </a:p>
          <a:p>
            <a:pPr lvl="4">
              <a:buNone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 →  3° pessoa: onisciente ou observador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O que é um gênero literário? 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Espaço Reservado para Conteúdo 11" descr="13792724803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1765" y="1600200"/>
            <a:ext cx="5560469" cy="4525963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Tipos de gêneros literários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Épico </a:t>
            </a:r>
          </a:p>
          <a:p>
            <a:pPr marL="514350" indent="-514350">
              <a:buNone/>
            </a:pP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t-BR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Narra</a:t>
            </a:r>
            <a:r>
              <a:rPr lang="pt-BR" sz="3000" dirty="0" smtClean="0">
                <a:latin typeface="Arial" pitchFamily="34" charset="0"/>
                <a:cs typeface="Arial" pitchFamily="34" charset="0"/>
              </a:rPr>
              <a:t> a história de heróis e seus grandes feitos.</a:t>
            </a:r>
          </a:p>
          <a:p>
            <a:pPr marL="514350" indent="-514350"/>
            <a:r>
              <a:rPr lang="pt-BR" b="1" dirty="0" smtClean="0">
                <a:latin typeface="Arial" pitchFamily="34" charset="0"/>
                <a:cs typeface="Arial" pitchFamily="34" charset="0"/>
              </a:rPr>
              <a:t>Lírico</a:t>
            </a:r>
          </a:p>
          <a:p>
            <a:pPr marL="514350" indent="-514350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pt-BR" sz="3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pt-BR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ubjetividade</a:t>
            </a:r>
            <a:r>
              <a:rPr lang="pt-BR" sz="3000" dirty="0" smtClean="0">
                <a:latin typeface="Arial" pitchFamily="34" charset="0"/>
                <a:cs typeface="Arial" pitchFamily="34" charset="0"/>
              </a:rPr>
              <a:t> (o que se passa no íntimo do indivíduo)</a:t>
            </a:r>
          </a:p>
          <a:p>
            <a:pPr marL="514350" indent="-514350"/>
            <a:r>
              <a:rPr lang="pt-BR" b="1" dirty="0" smtClean="0">
                <a:latin typeface="Arial" pitchFamily="34" charset="0"/>
                <a:cs typeface="Arial" pitchFamily="34" charset="0"/>
              </a:rPr>
              <a:t>Dramático</a:t>
            </a:r>
          </a:p>
          <a:p>
            <a:pPr marL="514350" indent="-514350">
              <a:buNone/>
            </a:pP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t-BR" sz="3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ausência</a:t>
            </a:r>
            <a:r>
              <a:rPr lang="pt-BR" sz="3000" dirty="0" smtClean="0">
                <a:latin typeface="Arial" pitchFamily="34" charset="0"/>
                <a:cs typeface="Arial" pitchFamily="34" charset="0"/>
              </a:rPr>
              <a:t> do narrador</a:t>
            </a:r>
          </a:p>
          <a:p>
            <a:pPr marL="514350" indent="-514350">
              <a:buNone/>
            </a:pPr>
            <a:r>
              <a:rPr lang="pt-BR" sz="3000" dirty="0" smtClean="0">
                <a:latin typeface="Arial" pitchFamily="34" charset="0"/>
                <a:cs typeface="Arial" pitchFamily="34" charset="0"/>
              </a:rPr>
              <a:t> - diálogos </a:t>
            </a:r>
          </a:p>
          <a:p>
            <a:pPr marL="514350" indent="-514350"/>
            <a:endParaRPr lang="pt-B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Arial" pitchFamily="34" charset="0"/>
                <a:cs typeface="Arial" pitchFamily="34" charset="0"/>
              </a:rPr>
              <a:t>V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ersos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Métrica → número fixo de sílabas</a:t>
            </a:r>
          </a:p>
          <a:p>
            <a:pPr>
              <a:buFontTx/>
              <a:buChar char="-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ex: redondilha menor (5 sílabas), redondinha maior (7 sílabas), verso decassílabo (10 sílabas), etc.</a:t>
            </a:r>
          </a:p>
          <a:p>
            <a:pPr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* Se não tem métrica: verso livre</a:t>
            </a:r>
          </a:p>
          <a:p>
            <a:pPr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*se não tem rima: verso branco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pt-BR" dirty="0">
                <a:latin typeface="Arial" pitchFamily="34" charset="0"/>
                <a:cs typeface="Arial" pitchFamily="34" charset="0"/>
              </a:rPr>
              <a:t>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oneto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571480"/>
            <a:ext cx="8229600" cy="5715016"/>
          </a:xfrm>
        </p:spPr>
        <p:txBody>
          <a:bodyPr>
            <a:no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2 quartetos, 2 tercetos 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14 versos decassílabos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Ritmo: </a:t>
            </a:r>
          </a:p>
          <a:p>
            <a:pPr>
              <a:buNone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   Alma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minha gentil, que te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partiste                 </a:t>
            </a:r>
            <a:r>
              <a:rPr lang="pt-BR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800" dirty="0" smtClean="0">
                <a:latin typeface="Arial" pitchFamily="34" charset="0"/>
                <a:cs typeface="Arial" pitchFamily="34" charset="0"/>
              </a:rPr>
            </a:br>
            <a:r>
              <a:rPr lang="pt-BR" sz="1800" dirty="0">
                <a:latin typeface="Arial" pitchFamily="34" charset="0"/>
                <a:cs typeface="Arial" pitchFamily="34" charset="0"/>
              </a:rPr>
              <a:t>Tão cedo desta vida descontente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,                  </a:t>
            </a:r>
            <a:r>
              <a:rPr lang="pt-BR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800" dirty="0" smtClean="0">
                <a:latin typeface="Arial" pitchFamily="34" charset="0"/>
                <a:cs typeface="Arial" pitchFamily="34" charset="0"/>
              </a:rPr>
            </a:br>
            <a:r>
              <a:rPr lang="pt-BR" sz="1800" dirty="0">
                <a:latin typeface="Arial" pitchFamily="34" charset="0"/>
                <a:cs typeface="Arial" pitchFamily="34" charset="0"/>
              </a:rPr>
              <a:t>Repousa lá no Céu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eternamente                    </a:t>
            </a:r>
            <a:r>
              <a:rPr lang="pt-BR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800" dirty="0" smtClean="0">
                <a:latin typeface="Arial" pitchFamily="34" charset="0"/>
                <a:cs typeface="Arial" pitchFamily="34" charset="0"/>
              </a:rPr>
            </a:br>
            <a:r>
              <a:rPr lang="pt-BR" sz="1800" dirty="0">
                <a:latin typeface="Arial" pitchFamily="34" charset="0"/>
                <a:cs typeface="Arial" pitchFamily="34" charset="0"/>
              </a:rPr>
              <a:t>E viva eu cá na terra sempre triste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.                </a:t>
            </a:r>
            <a:r>
              <a:rPr lang="pt-BR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800" dirty="0" smtClean="0">
                <a:latin typeface="Arial" pitchFamily="34" charset="0"/>
                <a:cs typeface="Arial" pitchFamily="34" charset="0"/>
              </a:rPr>
            </a:br>
            <a:r>
              <a:rPr lang="pt-BR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800" dirty="0" smtClean="0">
                <a:latin typeface="Arial" pitchFamily="34" charset="0"/>
                <a:cs typeface="Arial" pitchFamily="34" charset="0"/>
              </a:rPr>
            </a:br>
            <a:r>
              <a:rPr lang="pt-BR" sz="1800" dirty="0">
                <a:latin typeface="Arial" pitchFamily="34" charset="0"/>
                <a:cs typeface="Arial" pitchFamily="34" charset="0"/>
              </a:rPr>
              <a:t>Se lá no assento etéreo, onde subiste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,          </a:t>
            </a:r>
            <a:r>
              <a:rPr lang="pt-BR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pt-BR" sz="1800" dirty="0" smtClean="0">
                <a:latin typeface="Arial" pitchFamily="34" charset="0"/>
                <a:cs typeface="Arial" pitchFamily="34" charset="0"/>
              </a:rPr>
            </a:br>
            <a:r>
              <a:rPr lang="pt-BR" sz="1800" dirty="0">
                <a:latin typeface="Arial" pitchFamily="34" charset="0"/>
                <a:cs typeface="Arial" pitchFamily="34" charset="0"/>
              </a:rPr>
              <a:t>Memória desta vida se consente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,                   </a:t>
            </a:r>
            <a:r>
              <a:rPr lang="pt-BR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800" dirty="0" smtClean="0">
                <a:latin typeface="Arial" pitchFamily="34" charset="0"/>
                <a:cs typeface="Arial" pitchFamily="34" charset="0"/>
              </a:rPr>
            </a:br>
            <a:r>
              <a:rPr lang="pt-BR" sz="1800" dirty="0">
                <a:latin typeface="Arial" pitchFamily="34" charset="0"/>
                <a:cs typeface="Arial" pitchFamily="34" charset="0"/>
              </a:rPr>
              <a:t>Não te esqueças daquele amor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ardente         </a:t>
            </a:r>
            <a:r>
              <a:rPr lang="pt-BR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</a:t>
            </a:r>
            <a:br>
              <a:rPr lang="pt-BR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dirty="0">
                <a:latin typeface="Arial" pitchFamily="34" charset="0"/>
                <a:cs typeface="Arial" pitchFamily="34" charset="0"/>
              </a:rPr>
              <a:t>Que já nos olhos meus tão puro viste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.            </a:t>
            </a:r>
            <a:r>
              <a:rPr lang="pt-BR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800" dirty="0" smtClean="0">
                <a:latin typeface="Arial" pitchFamily="34" charset="0"/>
                <a:cs typeface="Arial" pitchFamily="34" charset="0"/>
              </a:rPr>
            </a:br>
            <a:r>
              <a:rPr lang="pt-BR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800" dirty="0" smtClean="0">
                <a:latin typeface="Arial" pitchFamily="34" charset="0"/>
                <a:cs typeface="Arial" pitchFamily="34" charset="0"/>
              </a:rPr>
            </a:br>
            <a:r>
              <a:rPr lang="pt-BR" sz="1800" dirty="0">
                <a:latin typeface="Arial" pitchFamily="34" charset="0"/>
                <a:cs typeface="Arial" pitchFamily="34" charset="0"/>
              </a:rPr>
              <a:t>E se vires que pode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merecer-te                       </a:t>
            </a:r>
            <a:r>
              <a:rPr lang="pt-BR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800" dirty="0" smtClean="0">
                <a:latin typeface="Arial" pitchFamily="34" charset="0"/>
                <a:cs typeface="Arial" pitchFamily="34" charset="0"/>
              </a:rPr>
            </a:br>
            <a:r>
              <a:rPr lang="pt-BR" sz="1800" dirty="0">
                <a:latin typeface="Arial" pitchFamily="34" charset="0"/>
                <a:cs typeface="Arial" pitchFamily="34" charset="0"/>
              </a:rPr>
              <a:t>Alguma cousa a dor que me ficou 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pt-BR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800" dirty="0" smtClean="0">
                <a:latin typeface="Arial" pitchFamily="34" charset="0"/>
                <a:cs typeface="Arial" pitchFamily="34" charset="0"/>
              </a:rPr>
            </a:br>
            <a:r>
              <a:rPr lang="pt-BR" sz="1800" dirty="0">
                <a:latin typeface="Arial" pitchFamily="34" charset="0"/>
                <a:cs typeface="Arial" pitchFamily="34" charset="0"/>
              </a:rPr>
              <a:t>Da mágoa, sem remédio, de perder-te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,           </a:t>
            </a:r>
            <a:r>
              <a:rPr lang="pt-BR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br>
              <a:rPr lang="pt-BR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800" dirty="0" smtClean="0">
                <a:latin typeface="Arial" pitchFamily="34" charset="0"/>
                <a:cs typeface="Arial" pitchFamily="34" charset="0"/>
              </a:rPr>
            </a:br>
            <a:r>
              <a:rPr lang="pt-BR" sz="1800" dirty="0">
                <a:latin typeface="Arial" pitchFamily="34" charset="0"/>
                <a:cs typeface="Arial" pitchFamily="34" charset="0"/>
              </a:rPr>
              <a:t>Roga a Deus, que teus anos encurtou</a:t>
            </a:r>
            <a:r>
              <a:rPr lang="pt-BR" sz="1800" smtClean="0">
                <a:latin typeface="Arial" pitchFamily="34" charset="0"/>
                <a:cs typeface="Arial" pitchFamily="34" charset="0"/>
              </a:rPr>
              <a:t>,            </a:t>
            </a:r>
            <a:r>
              <a:rPr lang="pt-BR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pt-BR" sz="1800" dirty="0" smtClean="0">
                <a:latin typeface="Arial" pitchFamily="34" charset="0"/>
                <a:cs typeface="Arial" pitchFamily="34" charset="0"/>
              </a:rPr>
            </a:br>
            <a:r>
              <a:rPr lang="pt-BR" sz="1800" dirty="0">
                <a:latin typeface="Arial" pitchFamily="34" charset="0"/>
                <a:cs typeface="Arial" pitchFamily="34" charset="0"/>
              </a:rPr>
              <a:t>Que tão cedo de cá me leve a ver-te</a:t>
            </a:r>
            <a:r>
              <a:rPr lang="pt-BR" sz="1800" smtClean="0">
                <a:latin typeface="Arial" pitchFamily="34" charset="0"/>
                <a:cs typeface="Arial" pitchFamily="34" charset="0"/>
              </a:rPr>
              <a:t>,              </a:t>
            </a:r>
            <a:r>
              <a:rPr lang="pt-BR" sz="1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800" dirty="0" smtClean="0">
                <a:latin typeface="Arial" pitchFamily="34" charset="0"/>
                <a:cs typeface="Arial" pitchFamily="34" charset="0"/>
              </a:rPr>
            </a:br>
            <a:r>
              <a:rPr lang="pt-BR" sz="1800" dirty="0">
                <a:latin typeface="Arial" pitchFamily="34" charset="0"/>
                <a:cs typeface="Arial" pitchFamily="34" charset="0"/>
              </a:rPr>
              <a:t>Quão cedo de meus olhos te levou</a:t>
            </a:r>
            <a:r>
              <a:rPr lang="pt-BR" sz="1800">
                <a:latin typeface="Arial" pitchFamily="34" charset="0"/>
                <a:cs typeface="Arial" pitchFamily="34" charset="0"/>
              </a:rPr>
              <a:t>. </a:t>
            </a:r>
            <a:r>
              <a:rPr lang="pt-BR" sz="1800" smtClean="0">
                <a:latin typeface="Arial" pitchFamily="34" charset="0"/>
                <a:cs typeface="Arial" pitchFamily="34" charset="0"/>
              </a:rPr>
              <a:t>               </a:t>
            </a:r>
            <a:r>
              <a:rPr lang="pt-BR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1800" dirty="0" smtClean="0">
                <a:latin typeface="Arial" pitchFamily="34" charset="0"/>
                <a:cs typeface="Arial" pitchFamily="34" charset="0"/>
              </a:rPr>
            </a:br>
            <a:r>
              <a:rPr lang="pt-BR" sz="1800" dirty="0" smtClean="0"/>
              <a:t> </a:t>
            </a:r>
            <a:br>
              <a:rPr lang="pt-BR" sz="1800" dirty="0" smtClean="0"/>
            </a:br>
            <a:endParaRPr lang="pt-BR" sz="1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Words>245</Words>
  <Application>Microsoft Office PowerPoint</Application>
  <PresentationFormat>Apresentação na tela (4:3)</PresentationFormat>
  <Paragraphs>68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O que é um texto?</vt:lpstr>
      <vt:lpstr>Tipos de texto </vt:lpstr>
      <vt:lpstr>Poema e narrativa</vt:lpstr>
      <vt:lpstr>Poema e narrativa</vt:lpstr>
      <vt:lpstr>Poema e narrativa</vt:lpstr>
      <vt:lpstr>O que é um gênero literário? </vt:lpstr>
      <vt:lpstr>Tipos de gêneros literários</vt:lpstr>
      <vt:lpstr>Versos</vt:lpstr>
      <vt:lpstr>Soneto</vt:lpstr>
      <vt:lpstr>Figuras de linguagem</vt:lpstr>
      <vt:lpstr>Slide 11</vt:lpstr>
      <vt:lpstr>Slide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Amanda</dc:creator>
  <cp:lastModifiedBy>Amanda</cp:lastModifiedBy>
  <cp:revision>26</cp:revision>
  <dcterms:created xsi:type="dcterms:W3CDTF">2016-03-13T01:02:00Z</dcterms:created>
  <dcterms:modified xsi:type="dcterms:W3CDTF">2016-03-13T05:03:01Z</dcterms:modified>
</cp:coreProperties>
</file>