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5984" y="5429264"/>
            <a:ext cx="6500858" cy="1001846"/>
          </a:xfrm>
        </p:spPr>
        <p:txBody>
          <a:bodyPr>
            <a:noAutofit/>
          </a:bodyPr>
          <a:lstStyle/>
          <a:p>
            <a:pPr algn="ctr"/>
            <a:r>
              <a:rPr lang="pt-BR" sz="5400" dirty="0" smtClean="0"/>
              <a:t>Revoluções Inglesas</a:t>
            </a:r>
            <a:endParaRPr lang="pt-BR" sz="5400" dirty="0"/>
          </a:p>
        </p:txBody>
      </p:sp>
      <p:pic>
        <p:nvPicPr>
          <p:cNvPr id="4" name="Imagem 3" descr="imagens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928670"/>
            <a:ext cx="4564050" cy="343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142984"/>
            <a:ext cx="3476625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gome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5286388"/>
            <a:ext cx="1674338" cy="1300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Puritana</a:t>
            </a:r>
            <a:endParaRPr lang="pt-BR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571613"/>
            <a:ext cx="8472518" cy="3571899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As fileiras do Exército de Novo Tipo forneciam uma amostra representativa da parcela da população que apoiava a Câmara dos Comuns;</a:t>
            </a:r>
          </a:p>
          <a:p>
            <a:pPr lvl="1"/>
            <a:r>
              <a:rPr lang="pt-BR" dirty="0" err="1" smtClean="0"/>
              <a:t>Roundheads</a:t>
            </a:r>
            <a:r>
              <a:rPr lang="pt-BR" dirty="0" smtClean="0"/>
              <a:t>.</a:t>
            </a:r>
          </a:p>
          <a:p>
            <a:r>
              <a:rPr lang="pt-BR" dirty="0" smtClean="0"/>
              <a:t>Outro traço distintivo do exército de Novo Tipo residia na liberdade de organização e discussão.</a:t>
            </a:r>
            <a:endParaRPr lang="pt-BR" dirty="0"/>
          </a:p>
        </p:txBody>
      </p:sp>
      <p:pic>
        <p:nvPicPr>
          <p:cNvPr id="4" name="Imagem 3" descr="roundhea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4572008"/>
            <a:ext cx="3252433" cy="1933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rei ao Lorde Protetor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571613"/>
            <a:ext cx="8472518" cy="278608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Os presbiterianos assumem a hegemonia do Parlamento;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Oliver Cromwell liderava o exército;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1646: </a:t>
            </a:r>
            <a:r>
              <a:rPr lang="pt-BR" dirty="0" smtClean="0"/>
              <a:t>derrota de Carlos I;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Os presbiterianos e a ala parlamentar moderada.</a:t>
            </a:r>
            <a:endParaRPr lang="pt-BR" dirty="0"/>
          </a:p>
        </p:txBody>
      </p:sp>
      <p:pic>
        <p:nvPicPr>
          <p:cNvPr id="4" name="Imagem 3" descr="retardo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4214818"/>
            <a:ext cx="1856317" cy="2476327"/>
          </a:xfrm>
          <a:prstGeom prst="rect">
            <a:avLst/>
          </a:prstGeom>
        </p:spPr>
      </p:pic>
      <p:pic>
        <p:nvPicPr>
          <p:cNvPr id="5" name="Imagem 4" descr="14141757_589994887849620_39298116672669252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4357694"/>
            <a:ext cx="4572000" cy="204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rei ao Lorde Protetor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643051"/>
            <a:ext cx="8401080" cy="371477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b="1" dirty="0" smtClean="0"/>
              <a:t>1647: </a:t>
            </a:r>
            <a:r>
              <a:rPr lang="pt-BR" dirty="0" smtClean="0"/>
              <a:t>o rei é preso pelos soldados, mas foge;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1648: </a:t>
            </a:r>
            <a:r>
              <a:rPr lang="pt-BR" dirty="0" smtClean="0"/>
              <a:t>presbiterianos são derrotados por </a:t>
            </a:r>
            <a:r>
              <a:rPr lang="pt-BR" dirty="0" err="1" smtClean="0"/>
              <a:t>Cronwell</a:t>
            </a:r>
            <a:r>
              <a:rPr lang="pt-BR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1648: </a:t>
            </a:r>
            <a:r>
              <a:rPr lang="pt-BR" dirty="0" smtClean="0"/>
              <a:t>A nova maioria exclui os parlamentares moderados e em 1649 ordenou a decapitação de Carlos I e proclamou a República ou </a:t>
            </a:r>
            <a:r>
              <a:rPr lang="pt-BR" b="1" dirty="0" err="1" smtClean="0"/>
              <a:t>Commonwealth</a:t>
            </a:r>
            <a:r>
              <a:rPr lang="pt-BR" b="1" dirty="0" smtClean="0"/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Conselho de Estado Unicameral.</a:t>
            </a:r>
            <a:endParaRPr lang="pt-BR" b="1" dirty="0"/>
          </a:p>
        </p:txBody>
      </p:sp>
      <p:pic>
        <p:nvPicPr>
          <p:cNvPr id="4" name="Imagem 3" descr="img_5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214422"/>
            <a:ext cx="4152919" cy="5156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rei ao Lorde Protetor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571613"/>
            <a:ext cx="8472518" cy="2500329"/>
          </a:xfrm>
        </p:spPr>
        <p:txBody>
          <a:bodyPr>
            <a:normAutofit lnSpcReduction="10000"/>
          </a:bodyPr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Oliver Cromwell, presidente do Conselho de Estado, dividia-se entre as ações administrativas e militares;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Extinguiu as taxações arbitrárias e expediu o </a:t>
            </a:r>
            <a:r>
              <a:rPr lang="pt-BR" b="1" dirty="0" smtClean="0"/>
              <a:t>Ato de Navegação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Imagem 3" descr="revolues-inglesas-iluminismo-revoluo-industrial-independncia-amrica-inglesa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3539589"/>
            <a:ext cx="4286280" cy="3218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rei ao Lorde Protetor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571613"/>
            <a:ext cx="8472518" cy="307183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A destruição causada pela guerra civil foi seguida por desastrosas colheitas e alta do custo de vida;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Situação econômica e política explosiva.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A oposição, que era composta de presbiterianos moderados, realistas, </a:t>
            </a:r>
            <a:r>
              <a:rPr lang="pt-BR" b="1" dirty="0" err="1" smtClean="0"/>
              <a:t>levellers</a:t>
            </a:r>
            <a:r>
              <a:rPr lang="pt-BR" b="1" dirty="0" smtClean="0"/>
              <a:t> </a:t>
            </a:r>
            <a:r>
              <a:rPr lang="pt-BR" dirty="0" smtClean="0"/>
              <a:t>e </a:t>
            </a:r>
            <a:r>
              <a:rPr lang="pt-BR" b="1" dirty="0" err="1" smtClean="0"/>
              <a:t>diggers</a:t>
            </a:r>
            <a:r>
              <a:rPr lang="pt-BR" dirty="0" smtClean="0"/>
              <a:t> sentiu-se enganado pelo governo republicano.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57158" y="4714884"/>
            <a:ext cx="8358246" cy="14287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8596" y="4786322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“[...] Antes éramos governados por um rei, lordes e comuns, agora o somos por um general, uma corte marcial e a Câmara dos Comuns; e peço que me digais onde está a diferença! [...]”</a:t>
            </a:r>
          </a:p>
          <a:p>
            <a:pPr algn="r"/>
            <a:r>
              <a:rPr lang="pt-BR" sz="2000" dirty="0" smtClean="0"/>
              <a:t>Panfleto </a:t>
            </a:r>
            <a:r>
              <a:rPr lang="pt-BR" sz="2000" dirty="0" err="1" smtClean="0"/>
              <a:t>Leveller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rei ao Lorde Protetor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643051"/>
            <a:ext cx="8543956" cy="78581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Manifestações aniquiladas por Cromwell;</a:t>
            </a:r>
            <a:endParaRPr lang="pt-BR" dirty="0"/>
          </a:p>
        </p:txBody>
      </p:sp>
      <p:pic>
        <p:nvPicPr>
          <p:cNvPr id="5" name="Imagem 4" descr="giphy 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857496"/>
            <a:ext cx="3810000" cy="2971800"/>
          </a:xfrm>
          <a:prstGeom prst="rect">
            <a:avLst/>
          </a:prstGeom>
        </p:spPr>
      </p:pic>
      <p:pic>
        <p:nvPicPr>
          <p:cNvPr id="6" name="Imagem 5" descr="13680584_579029478946161_162642635251330872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714620"/>
            <a:ext cx="3571868" cy="344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rei ao Lorde Protetor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643051"/>
            <a:ext cx="8543956" cy="2428891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pt-BR" b="1" dirty="0" smtClean="0"/>
              <a:t>1653: </a:t>
            </a:r>
            <a:r>
              <a:rPr lang="pt-BR" dirty="0" smtClean="0"/>
              <a:t>diante da oposição e dos grupos radicais, Cromwell dissolveu o parlamento;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/>
              <a:t>1658: </a:t>
            </a:r>
            <a:r>
              <a:rPr lang="pt-BR" dirty="0" smtClean="0"/>
              <a:t>Oliver morreu e seu filho é deposto no ano seguinte.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Restauração Monárquica.</a:t>
            </a:r>
            <a:endParaRPr lang="pt-BR" b="1" dirty="0"/>
          </a:p>
        </p:txBody>
      </p:sp>
      <p:pic>
        <p:nvPicPr>
          <p:cNvPr id="4" name="Imagem 3" descr="213d5d29f11663e0d7c488554dd036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4000504"/>
            <a:ext cx="3039422" cy="265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Gloriosa</a:t>
            </a:r>
            <a:endParaRPr lang="pt-BR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643051"/>
            <a:ext cx="8472518" cy="1714511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Carlos II foi coroado graças à aristocracia;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Expansão do comércio, indústria e da ciência;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Atritos entre o rei e o Parlamento.</a:t>
            </a:r>
            <a:endParaRPr lang="pt-BR" dirty="0"/>
          </a:p>
        </p:txBody>
      </p:sp>
      <p:pic>
        <p:nvPicPr>
          <p:cNvPr id="4" name="Imagem 3" descr="tumblr_oa9r0wsUyS1uluepn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00438"/>
            <a:ext cx="2847975" cy="2847975"/>
          </a:xfrm>
          <a:prstGeom prst="rect">
            <a:avLst/>
          </a:prstGeom>
        </p:spPr>
      </p:pic>
      <p:pic>
        <p:nvPicPr>
          <p:cNvPr id="5" name="Imagem 4" descr="14224699_807415372732648_264556399741559222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3571876"/>
            <a:ext cx="457200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Gloriosa</a:t>
            </a:r>
            <a:endParaRPr lang="pt-BR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643051"/>
            <a:ext cx="8472518" cy="4500593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 smtClean="0"/>
              <a:t>1685: </a:t>
            </a:r>
            <a:r>
              <a:rPr lang="pt-BR" dirty="0" smtClean="0"/>
              <a:t>ascensão de Jaime II, irmão de Carlos II, que morreu sem deixar herdeiros diretos;</a:t>
            </a:r>
          </a:p>
          <a:p>
            <a:pPr lvl="1"/>
            <a:r>
              <a:rPr lang="pt-BR" b="1" dirty="0" smtClean="0"/>
              <a:t>1688:</a:t>
            </a:r>
            <a:r>
              <a:rPr lang="pt-BR" dirty="0" smtClean="0"/>
              <a:t>Revolução Gloriosa.</a:t>
            </a:r>
          </a:p>
          <a:p>
            <a:r>
              <a:rPr lang="pt-BR" dirty="0" smtClean="0"/>
              <a:t>O Parlamento estabeleceu um acordo com o protestante Guilherme de Orange, chefe de governo da Holanda e casado com Maria Stuart II, filha mais velha de Jaime II;</a:t>
            </a:r>
          </a:p>
          <a:p>
            <a:r>
              <a:rPr lang="pt-BR" b="1" dirty="0" err="1" smtClean="0"/>
              <a:t>Toleration</a:t>
            </a:r>
            <a:r>
              <a:rPr lang="pt-BR" b="1" dirty="0" smtClean="0"/>
              <a:t> </a:t>
            </a:r>
            <a:r>
              <a:rPr lang="pt-BR" b="1" dirty="0" err="1" smtClean="0"/>
              <a:t>Act</a:t>
            </a:r>
            <a:r>
              <a:rPr lang="pt-BR" b="1" dirty="0" smtClean="0"/>
              <a:t>;</a:t>
            </a:r>
          </a:p>
          <a:p>
            <a:r>
              <a:rPr lang="pt-BR" b="1" dirty="0" smtClean="0"/>
              <a:t>Bill </a:t>
            </a:r>
            <a:r>
              <a:rPr lang="pt-BR" b="1" dirty="0" err="1" smtClean="0"/>
              <a:t>of</a:t>
            </a:r>
            <a:r>
              <a:rPr lang="pt-BR" b="1" dirty="0" smtClean="0"/>
              <a:t> </a:t>
            </a:r>
            <a:r>
              <a:rPr lang="pt-BR" b="1" dirty="0" err="1" smtClean="0"/>
              <a:t>Rights</a:t>
            </a:r>
            <a:r>
              <a:rPr lang="pt-BR" b="1" dirty="0" smtClean="0"/>
              <a:t>;</a:t>
            </a:r>
          </a:p>
          <a:p>
            <a:pPr lvl="1"/>
            <a:r>
              <a:rPr lang="pt-BR" dirty="0" smtClean="0"/>
              <a:t>O rei perdeu a prerrogativa de suspender execuções de leis e implementar impostos sem a permissão do parlamento. </a:t>
            </a:r>
            <a:endParaRPr lang="pt-BR" dirty="0"/>
          </a:p>
        </p:txBody>
      </p:sp>
      <p:pic>
        <p:nvPicPr>
          <p:cNvPr id="4" name="Imagem 3" descr="King_William_III_of_England,_(1650-1702)_(lighter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214422"/>
            <a:ext cx="3857652" cy="48921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 ♥ </a:t>
            </a:r>
            <a:endParaRPr lang="pt-BR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 descr="giphy (2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2000240"/>
            <a:ext cx="5167348" cy="3875512"/>
          </a:xfrm>
          <a:prstGeom prst="rect">
            <a:avLst/>
          </a:prstGeom>
        </p:spPr>
      </p:pic>
      <p:pic>
        <p:nvPicPr>
          <p:cNvPr id="6" name="Imagem 5" descr="14192193_803968786410640_888383151687115989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071678"/>
            <a:ext cx="3196661" cy="407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Revoluções Inglesas</a:t>
            </a:r>
            <a:endParaRPr lang="pt-BR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225181"/>
          </a:xfrm>
        </p:spPr>
        <p:txBody>
          <a:bodyPr/>
          <a:lstStyle/>
          <a:p>
            <a:r>
              <a:rPr lang="pt-BR" b="1" dirty="0" smtClean="0"/>
              <a:t>Século XVII: </a:t>
            </a:r>
            <a:r>
              <a:rPr lang="pt-BR" dirty="0" smtClean="0"/>
              <a:t>Revoluções Inglesas;</a:t>
            </a:r>
          </a:p>
          <a:p>
            <a:pPr lvl="1"/>
            <a:r>
              <a:rPr lang="pt-BR" dirty="0" smtClean="0"/>
              <a:t>Absolutismo monárquico &lt;~&gt; Governo liberal</a:t>
            </a:r>
            <a:endParaRPr lang="pt-BR" dirty="0"/>
          </a:p>
        </p:txBody>
      </p:sp>
      <p:pic>
        <p:nvPicPr>
          <p:cNvPr id="4" name="Imagem 3" descr="hq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3000372"/>
            <a:ext cx="4572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Despertar revolucionário</a:t>
            </a:r>
            <a:endParaRPr lang="pt-B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258250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A burguesia, aliada à pequena nobreza, assumiu o poder e lançou as bases para a consolidação de uma nova ordem;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1640: </a:t>
            </a:r>
            <a:r>
              <a:rPr lang="pt-BR" dirty="0" smtClean="0"/>
              <a:t>Revolução Puritana;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1689: </a:t>
            </a:r>
            <a:r>
              <a:rPr lang="pt-BR" dirty="0" smtClean="0"/>
              <a:t>Revolução Gloriosa.</a:t>
            </a:r>
            <a:endParaRPr lang="pt-BR" b="1" dirty="0"/>
          </a:p>
        </p:txBody>
      </p:sp>
      <p:pic>
        <p:nvPicPr>
          <p:cNvPr id="4" name="Imagem 3" descr="14199619_596531853862590_446512856375646601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500570"/>
            <a:ext cx="3328978" cy="2131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 descr="giph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3571876"/>
            <a:ext cx="2780010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acirramento das tensões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643050"/>
            <a:ext cx="8229600" cy="2225313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1588: </a:t>
            </a:r>
            <a:r>
              <a:rPr lang="pt-BR" dirty="0" smtClean="0"/>
              <a:t>no governo da rainha Elizabeth I, o pequeno reino havia derrotado a </a:t>
            </a:r>
            <a:r>
              <a:rPr lang="pt-BR" b="1" dirty="0" smtClean="0"/>
              <a:t>“Invencível Armada” </a:t>
            </a:r>
            <a:r>
              <a:rPr lang="pt-BR" dirty="0" smtClean="0"/>
              <a:t>da Espanha;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Políticas adotadas pela rainha e finanças do reino;</a:t>
            </a:r>
            <a:endParaRPr lang="pt-BR" dirty="0"/>
          </a:p>
        </p:txBody>
      </p:sp>
      <p:pic>
        <p:nvPicPr>
          <p:cNvPr id="4" name="Imagem 3" descr="Elizabeth_I_in_coronation_rob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857628"/>
            <a:ext cx="3000396" cy="2769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imagens-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3786190"/>
            <a:ext cx="3196508" cy="297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acirramento das tensões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643051"/>
            <a:ext cx="8472518" cy="2143139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b="1" dirty="0" smtClean="0"/>
              <a:t>1603: </a:t>
            </a:r>
            <a:r>
              <a:rPr lang="pt-BR" dirty="0" smtClean="0"/>
              <a:t>a morte de Elizabeth I criou um grave problema sucessório, pois a rainha não deixou herdeiros diretos; 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Jaime Stuart, rei da Escócia;</a:t>
            </a:r>
            <a:endParaRPr lang="pt-BR" dirty="0"/>
          </a:p>
        </p:txBody>
      </p:sp>
      <p:pic>
        <p:nvPicPr>
          <p:cNvPr id="6" name="Imagem 5" descr="marc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786190"/>
            <a:ext cx="3881428" cy="2858143"/>
          </a:xfrm>
          <a:prstGeom prst="rect">
            <a:avLst/>
          </a:prstGeom>
        </p:spPr>
      </p:pic>
      <p:pic>
        <p:nvPicPr>
          <p:cNvPr id="7" name="Imagem 6" descr="Elizabeth_I_(Armada_Portrai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42853"/>
            <a:ext cx="8143902" cy="6487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acirramento das tensões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571613"/>
            <a:ext cx="8472518" cy="428627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pt-BR" b="1" dirty="0" smtClean="0"/>
              <a:t>1610: </a:t>
            </a:r>
            <a:r>
              <a:rPr lang="pt-BR" dirty="0" smtClean="0"/>
              <a:t>Jaime I tentou fugir ao controle financeiro do Parlamento e impôs medidas como o monopólio real sobre as indústrias de tecido;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1625: </a:t>
            </a:r>
            <a:r>
              <a:rPr lang="pt-BR" dirty="0" smtClean="0"/>
              <a:t>com a morte de Jaime I, Carlos Stuart torna-se rei;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Ele foi obrigado a assinar a </a:t>
            </a:r>
            <a:r>
              <a:rPr lang="pt-BR" b="1" dirty="0" smtClean="0"/>
              <a:t>Petição de Direitos</a:t>
            </a:r>
            <a:r>
              <a:rPr lang="pt-BR" dirty="0" smtClean="0"/>
              <a:t>, que proibia a Coroa de convocar o exército ou adotar medidas econômicas sem a prévia aprovação dos parlamentares;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Autoritarismo;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1634: </a:t>
            </a:r>
            <a:r>
              <a:rPr lang="pt-BR" dirty="0" smtClean="0"/>
              <a:t>o rei resolveu retomar uma antiga lei inglesa;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Tratava-se da cobrança de um imposto, antes arrecadado nas cidades portuárias e zonas litorâneas: </a:t>
            </a:r>
            <a:r>
              <a:rPr lang="pt-BR" b="1" dirty="0" err="1" smtClean="0"/>
              <a:t>Ship</a:t>
            </a:r>
            <a:r>
              <a:rPr lang="pt-BR" b="1" dirty="0" smtClean="0"/>
              <a:t> Money.</a:t>
            </a:r>
            <a:endParaRPr lang="pt-BR" dirty="0"/>
          </a:p>
        </p:txBody>
      </p:sp>
      <p:pic>
        <p:nvPicPr>
          <p:cNvPr id="4" name="Imagem 3" descr="sex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000108"/>
            <a:ext cx="4762500" cy="4867275"/>
          </a:xfrm>
          <a:prstGeom prst="rect">
            <a:avLst/>
          </a:prstGeom>
        </p:spPr>
      </p:pic>
      <p:pic>
        <p:nvPicPr>
          <p:cNvPr id="5" name="Imagem 4" descr="14292510_597042670478175_560725952273556750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285992"/>
            <a:ext cx="399623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acirramento das tensões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643051"/>
            <a:ext cx="8472518" cy="414340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Crise política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Os representantes do povo passaram a defender reformas e a fazer oposição sistemática às iniciativas reais;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Legislativo e assembléias;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Invasão do parlamento e prisões.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1642 ~ 1651: </a:t>
            </a:r>
            <a:r>
              <a:rPr lang="pt-BR" dirty="0" smtClean="0"/>
              <a:t>guerra civil;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Carlos I tinha o apoio dos Lordes.</a:t>
            </a:r>
            <a:endParaRPr lang="pt-BR" dirty="0"/>
          </a:p>
        </p:txBody>
      </p:sp>
      <p:pic>
        <p:nvPicPr>
          <p:cNvPr id="4" name="Imagem 3" descr="brisolo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0"/>
            <a:ext cx="2978861" cy="6858000"/>
          </a:xfrm>
          <a:prstGeom prst="rect">
            <a:avLst/>
          </a:prstGeom>
        </p:spPr>
      </p:pic>
      <p:pic>
        <p:nvPicPr>
          <p:cNvPr id="5" name="Imagem 4" descr="luz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0"/>
            <a:ext cx="36209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Puritana</a:t>
            </a:r>
            <a:endParaRPr lang="pt-BR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571613"/>
            <a:ext cx="8543956" cy="285751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800" dirty="0" smtClean="0"/>
              <a:t>O Parlamento Inglês compunha-se de duas câmaras: a </a:t>
            </a:r>
            <a:r>
              <a:rPr lang="pt-BR" sz="2800" b="1" dirty="0" smtClean="0"/>
              <a:t>Câmara dos Lordes </a:t>
            </a:r>
            <a:r>
              <a:rPr lang="pt-BR" sz="2800" dirty="0" smtClean="0"/>
              <a:t>e a </a:t>
            </a:r>
            <a:r>
              <a:rPr lang="pt-BR" sz="2800" b="1" dirty="0" smtClean="0"/>
              <a:t>Câmara dos Comuns;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/>
              <a:t>Grandes famílias aristocráticas.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 smtClean="0"/>
              <a:t>A Câmara dos Comuns era composta de grandes burgueses e pelos </a:t>
            </a:r>
            <a:r>
              <a:rPr lang="pt-BR" sz="2800" b="1" dirty="0" smtClean="0"/>
              <a:t>gentlemen</a:t>
            </a:r>
            <a:r>
              <a:rPr lang="pt-BR" sz="2800" dirty="0" smtClean="0"/>
              <a:t>;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/>
              <a:t>Parlamentares eleitos.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357158" y="4429132"/>
            <a:ext cx="8358246" cy="20002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0034" y="4572008"/>
            <a:ext cx="7929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“[...] O Parlamento representava as </a:t>
            </a:r>
            <a:r>
              <a:rPr lang="pt-BR" b="1" dirty="0" smtClean="0"/>
              <a:t>classes proprietárias</a:t>
            </a:r>
            <a:r>
              <a:rPr lang="pt-BR" dirty="0" smtClean="0"/>
              <a:t>: apenas os homens que tivessem alguma propriedade tinham direito de voto, e nenhuma mulher, obviamente. As pessoas comuns </a:t>
            </a:r>
            <a:r>
              <a:rPr lang="pt-BR" b="1" dirty="0" smtClean="0"/>
              <a:t>não participavam diretamente </a:t>
            </a:r>
            <a:r>
              <a:rPr lang="pt-BR" dirty="0" smtClean="0"/>
              <a:t>na eleição dos membros  do Parlamento e </a:t>
            </a:r>
            <a:r>
              <a:rPr lang="pt-BR" b="1" dirty="0" smtClean="0"/>
              <a:t>menos ainda das decisões políticas</a:t>
            </a:r>
            <a:r>
              <a:rPr lang="pt-BR" dirty="0" smtClean="0"/>
              <a:t>. [...]”</a:t>
            </a:r>
          </a:p>
          <a:p>
            <a:pPr algn="r"/>
            <a:r>
              <a:rPr lang="pt-BR" dirty="0" smtClean="0"/>
              <a:t>HILL, Christopher. </a:t>
            </a:r>
            <a:r>
              <a:rPr lang="pt-BR" i="1" dirty="0" smtClean="0"/>
              <a:t>Virando o mundo de ponta cabeça: o outro lado da revolução inglesa.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3"/>
                </a:solidFill>
              </a:rPr>
              <a:t>A Revolução Puritana</a:t>
            </a:r>
            <a:endParaRPr lang="pt-BR" dirty="0">
              <a:solidFill>
                <a:schemeClr val="accent3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643051"/>
            <a:ext cx="8543956" cy="2286015"/>
          </a:xfrm>
        </p:spPr>
        <p:txBody>
          <a:bodyPr/>
          <a:lstStyle/>
          <a:p>
            <a:pPr marL="633222" indent="-514350">
              <a:buFont typeface="Wingdings" pitchFamily="2" charset="2"/>
              <a:buChar char="ü"/>
            </a:pPr>
            <a:r>
              <a:rPr lang="pt-BR" dirty="0" smtClean="0"/>
              <a:t>Os lordes praticavam a religião </a:t>
            </a:r>
            <a:r>
              <a:rPr lang="pt-BR" b="1" dirty="0" smtClean="0"/>
              <a:t>anglicana</a:t>
            </a:r>
            <a:r>
              <a:rPr lang="pt-BR" dirty="0" smtClean="0"/>
              <a:t> e os partidários dos Comuns eram em geral </a:t>
            </a:r>
            <a:r>
              <a:rPr lang="pt-BR" b="1" dirty="0" smtClean="0"/>
              <a:t>presbiterianos</a:t>
            </a:r>
            <a:r>
              <a:rPr lang="pt-BR" dirty="0" smtClean="0"/>
              <a:t> e </a:t>
            </a:r>
            <a:r>
              <a:rPr lang="pt-BR" b="1" dirty="0" smtClean="0"/>
              <a:t>puritanos</a:t>
            </a:r>
            <a:r>
              <a:rPr lang="pt-BR" dirty="0" smtClean="0"/>
              <a:t>;</a:t>
            </a:r>
          </a:p>
          <a:p>
            <a:pPr marL="925830" lvl="1" indent="-514350">
              <a:buFont typeface="Wingdings" pitchFamily="2" charset="2"/>
              <a:buChar char="ü"/>
            </a:pPr>
            <a:r>
              <a:rPr lang="pt-BR" b="1" dirty="0" smtClean="0"/>
              <a:t>Exército de Novo Tipo.</a:t>
            </a:r>
            <a:endParaRPr lang="pt-BR" b="1" dirty="0"/>
          </a:p>
        </p:txBody>
      </p:sp>
      <p:pic>
        <p:nvPicPr>
          <p:cNvPr id="4" name="Imagem 3" descr="trau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786190"/>
            <a:ext cx="4145955" cy="2786082"/>
          </a:xfrm>
          <a:prstGeom prst="rect">
            <a:avLst/>
          </a:prstGeom>
        </p:spPr>
      </p:pic>
      <p:pic>
        <p:nvPicPr>
          <p:cNvPr id="5" name="Imagem 4" descr="14079865_591058597743249_772396585530829352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286124"/>
            <a:ext cx="3169677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259</TotalTime>
  <Words>814</Words>
  <PresentationFormat>Apresentação na tela (4:3)</PresentationFormat>
  <Paragraphs>79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Módulo</vt:lpstr>
      <vt:lpstr>Revoluções Inglesas</vt:lpstr>
      <vt:lpstr>Revoluções Inglesas</vt:lpstr>
      <vt:lpstr>Despertar revolucionário</vt:lpstr>
      <vt:lpstr>O acirramento das tensões</vt:lpstr>
      <vt:lpstr>O acirramento das tensões</vt:lpstr>
      <vt:lpstr>O acirramento das tensões</vt:lpstr>
      <vt:lpstr>O acirramento das tensões</vt:lpstr>
      <vt:lpstr>A Revolução Puritana</vt:lpstr>
      <vt:lpstr>A Revolução Puritana</vt:lpstr>
      <vt:lpstr>A Revolução Puritana</vt:lpstr>
      <vt:lpstr>Do rei ao Lorde Protetor</vt:lpstr>
      <vt:lpstr>Do rei ao Lorde Protetor</vt:lpstr>
      <vt:lpstr>Do rei ao Lorde Protetor</vt:lpstr>
      <vt:lpstr>Do rei ao Lorde Protetor</vt:lpstr>
      <vt:lpstr>Do rei ao Lorde Protetor</vt:lpstr>
      <vt:lpstr>Do rei ao Lorde Protetor</vt:lpstr>
      <vt:lpstr>A Revolução Gloriosa</vt:lpstr>
      <vt:lpstr>A Revolução Gloriosa</vt:lpstr>
      <vt:lpstr>Bons estudos 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Revoluções Inglesas</dc:title>
  <dc:creator>Olga</dc:creator>
  <cp:lastModifiedBy>Olga</cp:lastModifiedBy>
  <cp:revision>29</cp:revision>
  <dcterms:created xsi:type="dcterms:W3CDTF">2016-09-11T23:29:24Z</dcterms:created>
  <dcterms:modified xsi:type="dcterms:W3CDTF">2016-09-12T18:41:00Z</dcterms:modified>
</cp:coreProperties>
</file>