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848FC-C4DA-4692-9305-88220C4A7183}" type="datetimeFigureOut">
              <a:rPr lang="pt-BR" smtClean="0"/>
              <a:t>24/10/2016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CC0FA-EB6A-4B3D-8BB5-D1E82EDD6CD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24/10/2016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24/10/2016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24/10/2016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24/10/2016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24/10/2016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24/10/2016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24/10/2016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pPr/>
              <a:t>24/10/2016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A Independência da América Inglesa e Espanhola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0166" y="2071678"/>
            <a:ext cx="7406640" cy="1752600"/>
          </a:xfrm>
        </p:spPr>
        <p:txBody>
          <a:bodyPr/>
          <a:lstStyle/>
          <a:p>
            <a:pPr algn="ctr"/>
            <a:r>
              <a:rPr lang="pt-BR" dirty="0" smtClean="0"/>
              <a:t>[ENEM 2016] Ser adulto é ao invés dos seus pais marcarem a consulta </a:t>
            </a:r>
            <a:r>
              <a:rPr lang="pt-BR" dirty="0" err="1" smtClean="0"/>
              <a:t>vc</a:t>
            </a:r>
            <a:r>
              <a:rPr lang="pt-BR" dirty="0" smtClean="0"/>
              <a:t> simplesmente vai deixando pra </a:t>
            </a:r>
            <a:r>
              <a:rPr lang="pt-BR" dirty="0" err="1" smtClean="0"/>
              <a:t>dps</a:t>
            </a:r>
            <a:r>
              <a:rPr lang="pt-BR" dirty="0" smtClean="0"/>
              <a:t> e torce pra não morrer. Justifique</a:t>
            </a:r>
            <a:endParaRPr lang="pt-BR" dirty="0"/>
          </a:p>
        </p:txBody>
      </p:sp>
      <p:pic>
        <p:nvPicPr>
          <p:cNvPr id="4" name="Imagem 3" descr="14595834_1124292984324707_1612509511046920263_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3786190"/>
            <a:ext cx="2966563" cy="2823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4414" y="214290"/>
            <a:ext cx="7498080" cy="285752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Conflitos armados; sul;</a:t>
            </a:r>
          </a:p>
          <a:p>
            <a:pPr lvl="1">
              <a:buFont typeface="Arial" pitchFamily="34" charset="0"/>
              <a:buChar char="•"/>
            </a:pPr>
            <a:r>
              <a:rPr lang="pt-BR" b="1" dirty="0" smtClean="0"/>
              <a:t>1776: </a:t>
            </a:r>
            <a:r>
              <a:rPr lang="pt-BR" dirty="0" smtClean="0"/>
              <a:t>a intransigência inglesa favoreceu a organização do Segundo Congresso Continental da </a:t>
            </a:r>
            <a:r>
              <a:rPr lang="pt-BR" dirty="0" err="1" smtClean="0"/>
              <a:t>Filfadélfia</a:t>
            </a:r>
            <a:r>
              <a:rPr lang="pt-BR" dirty="0" smtClean="0"/>
              <a:t>; Thomas Jefferson; </a:t>
            </a:r>
            <a:r>
              <a:rPr lang="pt-BR" b="1" dirty="0" smtClean="0"/>
              <a:t>Declaração de Independência</a:t>
            </a:r>
            <a:r>
              <a:rPr lang="pt-BR" b="1" dirty="0" smtClean="0"/>
              <a:t>.</a:t>
            </a:r>
            <a:endParaRPr lang="pt-BR" b="1" dirty="0"/>
          </a:p>
        </p:txBody>
      </p:sp>
      <p:pic>
        <p:nvPicPr>
          <p:cNvPr id="4" name="Imagem 3" descr="revolues-inglesas-iluminismo-revoluo-industrial-independncia-amrica-inglesa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000372"/>
            <a:ext cx="4933942" cy="3704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28" y="571480"/>
            <a:ext cx="7498080" cy="642942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pt-BR" b="1" dirty="0" smtClean="0"/>
              <a:t>1783: </a:t>
            </a:r>
            <a:r>
              <a:rPr lang="pt-BR" dirty="0" smtClean="0"/>
              <a:t>Tratado de Versalhes.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1285852" y="1928802"/>
            <a:ext cx="7286644" cy="307183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28728" y="2071678"/>
            <a:ext cx="70009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“Nós, </a:t>
            </a:r>
            <a:r>
              <a:rPr lang="pt-BR" b="1" dirty="0" smtClean="0"/>
              <a:t>os representantes dos Estados Unidos da América</a:t>
            </a:r>
            <a:r>
              <a:rPr lang="pt-BR" dirty="0" smtClean="0"/>
              <a:t>, reunidos em </a:t>
            </a:r>
            <a:r>
              <a:rPr lang="pt-BR" b="1" dirty="0" smtClean="0"/>
              <a:t>Congresso plenário</a:t>
            </a:r>
            <a:r>
              <a:rPr lang="pt-BR" dirty="0" smtClean="0"/>
              <a:t>, tomando o juiz supremo do mundo como testemunha da retidão de nossas intenções em nome e por delegação do </a:t>
            </a:r>
            <a:r>
              <a:rPr lang="pt-BR" b="1" dirty="0" smtClean="0"/>
              <a:t>bom povo </a:t>
            </a:r>
            <a:r>
              <a:rPr lang="pt-BR" dirty="0" smtClean="0"/>
              <a:t>destas Colônias, afirmamos e declaramos solenemente:</a:t>
            </a:r>
          </a:p>
          <a:p>
            <a:pPr algn="ctr"/>
            <a:r>
              <a:rPr lang="pt-BR" dirty="0" smtClean="0"/>
              <a:t>Que estas Colônias Unidas são, e devem ser de direito, </a:t>
            </a:r>
            <a:r>
              <a:rPr lang="pt-BR" b="1" dirty="0" smtClean="0"/>
              <a:t>Estados independentes</a:t>
            </a:r>
            <a:r>
              <a:rPr lang="pt-BR" dirty="0" smtClean="0"/>
              <a:t>, que elas estão </a:t>
            </a:r>
            <a:r>
              <a:rPr lang="pt-BR" b="1" dirty="0" smtClean="0"/>
              <a:t>dispensadas de fidelidade </a:t>
            </a:r>
            <a:r>
              <a:rPr lang="pt-BR" dirty="0" smtClean="0"/>
              <a:t>à Coroa Britânica, e que todo vínculo políticos entre elas e o Estado da Grã-Bretanha está, e deve ser, </a:t>
            </a:r>
            <a:r>
              <a:rPr lang="pt-BR" b="1" dirty="0" smtClean="0"/>
              <a:t>inteiramente desfeito</a:t>
            </a:r>
            <a:r>
              <a:rPr lang="pt-BR" dirty="0" smtClean="0"/>
              <a:t>.”</a:t>
            </a:r>
          </a:p>
          <a:p>
            <a:pPr algn="r"/>
            <a:r>
              <a:rPr lang="pt-BR" i="1" dirty="0" smtClean="0"/>
              <a:t>Declaração Unânime dos Treze Estados Unidos da América, 1776.</a:t>
            </a:r>
            <a:endParaRPr lang="pt-B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accent4"/>
                </a:solidFill>
              </a:rPr>
              <a:t>Descolonização ou revolução burguesa?</a:t>
            </a:r>
            <a:endParaRPr lang="pt-BR" b="1" dirty="0">
              <a:solidFill>
                <a:schemeClr val="accent4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26695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pt-BR" dirty="0" smtClean="0"/>
              <a:t>Questionamento;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Revolução Francesa; Contra o Absolutismo e Independência Espanhola.</a:t>
            </a:r>
            <a:endParaRPr lang="pt-BR" dirty="0"/>
          </a:p>
        </p:txBody>
      </p:sp>
      <p:pic>
        <p:nvPicPr>
          <p:cNvPr id="4" name="Imagem 3" descr="img-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929066"/>
            <a:ext cx="5492744" cy="2460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accent5"/>
                </a:solidFill>
              </a:rPr>
              <a:t>A independência da América Espanhola</a:t>
            </a:r>
            <a:endParaRPr lang="pt-BR" b="1" dirty="0">
              <a:solidFill>
                <a:schemeClr val="accent5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28" y="1571612"/>
            <a:ext cx="7498080" cy="441009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pt-BR" dirty="0" smtClean="0"/>
              <a:t>A América espanhola concluiu seu processo de independência no final do século XIX, com a emancipação de Cuba;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Independência e as diferenças sociais;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Embora a América espanhola tenha ficado livre do domínio colonial, os governos republicanos, tomados pelo conservadorismo e beneficiados pela economia agrária exportadora, não mediaram esforços para manter a maior parte da população afastada da esfera política.</a:t>
            </a:r>
            <a:endParaRPr lang="pt-BR" dirty="0"/>
          </a:p>
        </p:txBody>
      </p:sp>
      <p:pic>
        <p:nvPicPr>
          <p:cNvPr id="4" name="Imagem 3" descr="independencia-america-latina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0"/>
            <a:ext cx="5944809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Independência:</a:t>
            </a:r>
            <a:r>
              <a:rPr lang="pt-BR" b="1" dirty="0" smtClean="0">
                <a:solidFill>
                  <a:schemeClr val="accent6"/>
                </a:solidFill>
              </a:rPr>
              <a:t> limites e contradições</a:t>
            </a:r>
            <a:endParaRPr lang="pt-BR" b="1" dirty="0">
              <a:solidFill>
                <a:schemeClr val="accent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19564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dirty="0" smtClean="0"/>
              <a:t>Setores dominantes; capitalismo do século XIX;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A chamada elite </a:t>
            </a:r>
            <a:r>
              <a:rPr lang="pt-BR" b="1" dirty="0" err="1" smtClean="0"/>
              <a:t>criolla</a:t>
            </a:r>
            <a:r>
              <a:rPr lang="pt-BR" dirty="0" smtClean="0"/>
              <a:t>, promoveu o processo de independência e definiu os limites desse processo;</a:t>
            </a:r>
          </a:p>
          <a:p>
            <a:pPr lvl="1">
              <a:buFont typeface="Wingdings" pitchFamily="2" charset="2"/>
              <a:buChar char="v"/>
            </a:pPr>
            <a:r>
              <a:rPr lang="pt-BR" dirty="0" smtClean="0"/>
              <a:t>Não – ruptura com a ordem vigente.</a:t>
            </a:r>
            <a:endParaRPr lang="pt-BR" dirty="0"/>
          </a:p>
        </p:txBody>
      </p:sp>
      <p:pic>
        <p:nvPicPr>
          <p:cNvPr id="4" name="Imagem 3" descr="img-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0"/>
            <a:ext cx="4762500" cy="6858000"/>
          </a:xfrm>
          <a:prstGeom prst="rect">
            <a:avLst/>
          </a:prstGeom>
        </p:spPr>
      </p:pic>
      <p:pic>
        <p:nvPicPr>
          <p:cNvPr id="5" name="Imagem 4" descr="pomb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0"/>
            <a:ext cx="27777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428604"/>
            <a:ext cx="7498080" cy="207170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O projeto revolucionário defendido pelos líderes latino-americanos não tocam nas questões sociais;</a:t>
            </a:r>
          </a:p>
          <a:p>
            <a:pPr lvl="1">
              <a:buFont typeface="Wingdings" pitchFamily="2" charset="2"/>
              <a:buChar char="Ø"/>
            </a:pPr>
            <a:r>
              <a:rPr lang="pt-BR" dirty="0" smtClean="0"/>
              <a:t>Poder da elite colonial.</a:t>
            </a:r>
            <a:endParaRPr lang="pt-BR" dirty="0"/>
          </a:p>
        </p:txBody>
      </p:sp>
      <p:pic>
        <p:nvPicPr>
          <p:cNvPr id="4" name="Imagem 3" descr="estratificacao_social_a_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714620"/>
            <a:ext cx="5581650" cy="3838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4429156"/>
          </a:xfrm>
        </p:spPr>
        <p:txBody>
          <a:bodyPr/>
          <a:lstStyle/>
          <a:p>
            <a:r>
              <a:rPr lang="pt-BR" dirty="0" smtClean="0"/>
              <a:t>Os membros da aristocracia colonial almejavam maior liberdade no comércio externo, sem a interferência da metrópole;</a:t>
            </a:r>
          </a:p>
          <a:p>
            <a:r>
              <a:rPr lang="pt-BR" dirty="0" err="1" smtClean="0"/>
              <a:t>Criollos</a:t>
            </a:r>
            <a:r>
              <a:rPr lang="pt-BR" dirty="0" smtClean="0"/>
              <a:t> e a </a:t>
            </a:r>
            <a:r>
              <a:rPr lang="pt-BR" b="1" dirty="0" smtClean="0"/>
              <a:t>maçonaria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Líderes revolucionários como o venezuelano </a:t>
            </a:r>
            <a:r>
              <a:rPr lang="pt-BR" dirty="0" err="1" smtClean="0"/>
              <a:t>Simón</a:t>
            </a:r>
            <a:r>
              <a:rPr lang="pt-BR" dirty="0" smtClean="0"/>
              <a:t> </a:t>
            </a:r>
            <a:r>
              <a:rPr lang="pt-BR" dirty="0" err="1" smtClean="0"/>
              <a:t>Bolivar</a:t>
            </a:r>
            <a:r>
              <a:rPr lang="pt-BR" dirty="0" smtClean="0"/>
              <a:t>, o argentino José de </a:t>
            </a:r>
            <a:r>
              <a:rPr lang="pt-BR" dirty="0" err="1" smtClean="0"/>
              <a:t>San</a:t>
            </a:r>
            <a:r>
              <a:rPr lang="pt-BR" dirty="0" smtClean="0"/>
              <a:t> Martín e o chileno Bernardo </a:t>
            </a:r>
            <a:r>
              <a:rPr lang="pt-BR" dirty="0" err="1" smtClean="0"/>
              <a:t>O’Higgins</a:t>
            </a:r>
            <a:r>
              <a:rPr lang="pt-BR" dirty="0" smtClean="0"/>
              <a:t> eram maçons.</a:t>
            </a:r>
            <a:endParaRPr lang="pt-BR" dirty="0"/>
          </a:p>
        </p:txBody>
      </p:sp>
      <p:pic>
        <p:nvPicPr>
          <p:cNvPr id="4" name="Imagem 3" descr="tumblr_o2b1v3H69Z1tlb56zo1_4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643050"/>
            <a:ext cx="3946066" cy="3433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85852" y="1142984"/>
            <a:ext cx="7286644" cy="478634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57290" y="1285860"/>
            <a:ext cx="71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Na Europa, durante a Idade Média, os pedreiros especialistas em construção de catedrais formaram uma </a:t>
            </a:r>
            <a:r>
              <a:rPr lang="pt-BR" b="1" dirty="0" smtClean="0"/>
              <a:t>sociedade independente </a:t>
            </a:r>
            <a:r>
              <a:rPr lang="pt-BR" dirty="0" smtClean="0"/>
              <a:t>da Igreja Católica denominada </a:t>
            </a:r>
            <a:r>
              <a:rPr lang="pt-BR" b="1" dirty="0" smtClean="0"/>
              <a:t>maçonaria</a:t>
            </a:r>
            <a:r>
              <a:rPr lang="pt-BR" dirty="0" smtClean="0"/>
              <a:t>. Eles pretendiam manter entre si os segredos do seu trabalho. Para isso, era necessário que o grupo funcionasse como uma </a:t>
            </a:r>
            <a:r>
              <a:rPr lang="pt-BR" b="1" dirty="0" smtClean="0"/>
              <a:t>sociedade secreta</a:t>
            </a:r>
            <a:r>
              <a:rPr lang="pt-BR" dirty="0" smtClean="0"/>
              <a:t>. </a:t>
            </a:r>
          </a:p>
          <a:p>
            <a:pPr algn="ctr"/>
            <a:r>
              <a:rPr lang="pt-BR" dirty="0" smtClean="0"/>
              <a:t>No século XVI, a maçonaria </a:t>
            </a:r>
            <a:r>
              <a:rPr lang="pt-BR" b="1" dirty="0" smtClean="0"/>
              <a:t>perdeu seu caráter profissional </a:t>
            </a:r>
            <a:r>
              <a:rPr lang="pt-BR" dirty="0" smtClean="0"/>
              <a:t>e passou a </a:t>
            </a:r>
            <a:r>
              <a:rPr lang="pt-BR" b="1" dirty="0" smtClean="0"/>
              <a:t>agregar nobres</a:t>
            </a:r>
            <a:r>
              <a:rPr lang="pt-BR" dirty="0" smtClean="0"/>
              <a:t>, intelectuais e </a:t>
            </a:r>
            <a:r>
              <a:rPr lang="pt-BR" b="1" dirty="0" smtClean="0"/>
              <a:t>burgueses</a:t>
            </a:r>
            <a:r>
              <a:rPr lang="pt-BR" dirty="0" smtClean="0"/>
              <a:t>. A partir do século XVIII, a sociedade cresceu em número e importância. Pregando o lema </a:t>
            </a:r>
            <a:r>
              <a:rPr lang="pt-BR" b="1" dirty="0" smtClean="0"/>
              <a:t>“Liberdade, Igualdade e Fraternidade”, </a:t>
            </a:r>
            <a:r>
              <a:rPr lang="pt-BR" dirty="0" smtClean="0"/>
              <a:t>os maçons participavam ativamente dos movimentos políticos liberais da época, como a </a:t>
            </a:r>
            <a:r>
              <a:rPr lang="pt-BR" b="1" dirty="0" smtClean="0"/>
              <a:t>Revolução Francesa</a:t>
            </a:r>
            <a:r>
              <a:rPr lang="pt-BR" dirty="0" smtClean="0"/>
              <a:t>, a </a:t>
            </a:r>
            <a:r>
              <a:rPr lang="pt-BR" b="1" dirty="0" smtClean="0"/>
              <a:t>Inconfidência Mineira </a:t>
            </a:r>
            <a:r>
              <a:rPr lang="pt-BR" dirty="0" smtClean="0"/>
              <a:t>no Brasil e as </a:t>
            </a:r>
            <a:r>
              <a:rPr lang="pt-BR" b="1" dirty="0" smtClean="0"/>
              <a:t>independências na América</a:t>
            </a:r>
            <a:r>
              <a:rPr lang="pt-BR" dirty="0" smtClean="0"/>
              <a:t>.</a:t>
            </a:r>
          </a:p>
          <a:p>
            <a:pPr algn="ctr"/>
            <a:r>
              <a:rPr lang="pt-BR" dirty="0" smtClean="0"/>
              <a:t>A atuação da maçonaria nos dias de hoje, como na “época das luzes”, guia-se pelos </a:t>
            </a:r>
            <a:r>
              <a:rPr lang="pt-BR" b="1" dirty="0" smtClean="0"/>
              <a:t>princípios liberais</a:t>
            </a:r>
            <a:r>
              <a:rPr lang="pt-BR" dirty="0" smtClean="0"/>
              <a:t> franceses, além de </a:t>
            </a:r>
            <a:r>
              <a:rPr lang="pt-BR" b="1" dirty="0" smtClean="0"/>
              <a:t>enaltecer o trabalho</a:t>
            </a:r>
            <a:r>
              <a:rPr lang="pt-BR" dirty="0" smtClean="0"/>
              <a:t>, a ciência e o </a:t>
            </a:r>
            <a:r>
              <a:rPr lang="pt-BR" b="1" dirty="0" smtClean="0"/>
              <a:t>aperfeiçoamento moral </a:t>
            </a:r>
            <a:r>
              <a:rPr lang="pt-BR" dirty="0" smtClean="0"/>
              <a:t>e intelectual da humanidade.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498080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Uma tradição de autonomia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4414" y="1142984"/>
            <a:ext cx="7498080" cy="312420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b="1" dirty="0" smtClean="0"/>
              <a:t>“</a:t>
            </a:r>
            <a:r>
              <a:rPr lang="pt-BR" sz="2800" b="1" dirty="0" err="1" smtClean="0"/>
              <a:t>Obedezco</a:t>
            </a:r>
            <a:r>
              <a:rPr lang="pt-BR" sz="2800" b="1" dirty="0" smtClean="0"/>
              <a:t>, pero no </a:t>
            </a:r>
            <a:r>
              <a:rPr lang="pt-BR" sz="2800" b="1" dirty="0" err="1" smtClean="0"/>
              <a:t>cumplo</a:t>
            </a:r>
            <a:r>
              <a:rPr lang="pt-BR" sz="2800" b="1" dirty="0" smtClean="0"/>
              <a:t>”</a:t>
            </a:r>
            <a:r>
              <a:rPr lang="pt-BR" sz="28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Nos dois primeiros séculos da colonização, ainda foi possível administrar as contradições que existiam entre os interesses da metrópole e os dos colonos;</a:t>
            </a:r>
            <a:endParaRPr lang="pt-BR" sz="2800" dirty="0"/>
          </a:p>
        </p:txBody>
      </p:sp>
      <p:pic>
        <p:nvPicPr>
          <p:cNvPr id="4" name="Imagem 3" descr="14639849_1134573713296634_460159529079815039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3534192"/>
            <a:ext cx="4214842" cy="3140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358588"/>
            <a:ext cx="7498080" cy="2998974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pt-BR" dirty="0" smtClean="0"/>
              <a:t>Informação e estudos científicos;</a:t>
            </a:r>
          </a:p>
          <a:p>
            <a:pPr lvl="1">
              <a:buFont typeface="Courier New" pitchFamily="49" charset="0"/>
              <a:buChar char="o"/>
            </a:pPr>
            <a:r>
              <a:rPr lang="pt-BR" dirty="0" smtClean="0"/>
              <a:t>A </a:t>
            </a:r>
            <a:r>
              <a:rPr lang="pt-BR" b="1" dirty="0" smtClean="0"/>
              <a:t>secularização </a:t>
            </a:r>
            <a:r>
              <a:rPr lang="pt-BR" dirty="0" smtClean="0"/>
              <a:t>das escolas americanas acompanhou de perto o processo da derrocada da Igreja Católica.</a:t>
            </a:r>
          </a:p>
          <a:p>
            <a:pPr>
              <a:buFont typeface="Courier New" pitchFamily="49" charset="0"/>
              <a:buChar char="o"/>
            </a:pPr>
            <a:r>
              <a:rPr lang="pt-BR" dirty="0" smtClean="0"/>
              <a:t>Final do século XVIII, </a:t>
            </a:r>
            <a:r>
              <a:rPr lang="pt-BR" dirty="0" err="1" smtClean="0"/>
              <a:t>ideias</a:t>
            </a:r>
            <a:r>
              <a:rPr lang="pt-BR" dirty="0" smtClean="0"/>
              <a:t> iluministas.</a:t>
            </a:r>
            <a:endParaRPr lang="pt-BR" dirty="0"/>
          </a:p>
        </p:txBody>
      </p:sp>
      <p:pic>
        <p:nvPicPr>
          <p:cNvPr id="4" name="Imagem 3" descr="universidade-nacional-autonoma-do-mexico-1396363059248_956x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429000"/>
            <a:ext cx="5857884" cy="30637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3071834"/>
          </a:xfrm>
        </p:spPr>
        <p:txBody>
          <a:bodyPr/>
          <a:lstStyle/>
          <a:p>
            <a:r>
              <a:rPr lang="pt-BR" dirty="0" smtClean="0"/>
              <a:t>Martin Luther King (1929, Atlanta)</a:t>
            </a:r>
          </a:p>
          <a:p>
            <a:r>
              <a:rPr lang="pt-BR" b="1" dirty="0" smtClean="0"/>
              <a:t>1963: </a:t>
            </a:r>
            <a:r>
              <a:rPr lang="pt-BR" dirty="0" smtClean="0"/>
              <a:t>proferiu seu famoso discurso </a:t>
            </a:r>
            <a:r>
              <a:rPr lang="pt-BR" b="1" dirty="0" smtClean="0"/>
              <a:t>“I </a:t>
            </a:r>
            <a:r>
              <a:rPr lang="pt-BR" b="1" dirty="0" err="1" smtClean="0"/>
              <a:t>have</a:t>
            </a:r>
            <a:r>
              <a:rPr lang="pt-BR" b="1" dirty="0" smtClean="0"/>
              <a:t> a </a:t>
            </a:r>
            <a:r>
              <a:rPr lang="pt-BR" b="1" dirty="0" err="1" smtClean="0"/>
              <a:t>dream</a:t>
            </a:r>
            <a:r>
              <a:rPr lang="pt-BR" b="1" dirty="0" smtClean="0"/>
              <a:t>”;</a:t>
            </a:r>
          </a:p>
          <a:p>
            <a:pPr lvl="1"/>
            <a:r>
              <a:rPr lang="pt-BR" b="1" dirty="0" smtClean="0"/>
              <a:t>1968: </a:t>
            </a:r>
            <a:r>
              <a:rPr lang="pt-BR" dirty="0" smtClean="0"/>
              <a:t>Após ser preso diversas vezes, King foi assassinado por um racista branco.</a:t>
            </a:r>
            <a:endParaRPr lang="pt-BR" b="1" dirty="0"/>
          </a:p>
        </p:txBody>
      </p:sp>
      <p:pic>
        <p:nvPicPr>
          <p:cNvPr id="6" name="Imagem 5" descr="mlk-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500438"/>
            <a:ext cx="7715272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accent1"/>
                </a:solidFill>
              </a:rPr>
              <a:t>Os primeiros movimentos de rebeldia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62414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pt-BR" b="1" dirty="0" smtClean="0"/>
              <a:t>1721: </a:t>
            </a:r>
            <a:r>
              <a:rPr lang="pt-BR" dirty="0" smtClean="0"/>
              <a:t>uma revolta no </a:t>
            </a:r>
            <a:r>
              <a:rPr lang="pt-BR" b="1" dirty="0" smtClean="0"/>
              <a:t>Paraguai</a:t>
            </a:r>
            <a:r>
              <a:rPr lang="pt-BR" dirty="0" smtClean="0"/>
              <a:t>, culminou com a independência temporária da região em relação à autoridade do vice-rei de Lima;</a:t>
            </a:r>
          </a:p>
          <a:p>
            <a:pPr lvl="1">
              <a:buFont typeface="Wingdings" pitchFamily="2" charset="2"/>
              <a:buChar char="§"/>
            </a:pPr>
            <a:r>
              <a:rPr lang="pt-BR" dirty="0" smtClean="0"/>
              <a:t>Jesuítas e indígenas.</a:t>
            </a:r>
            <a:endParaRPr lang="pt-BR" dirty="0"/>
          </a:p>
        </p:txBody>
      </p:sp>
      <p:pic>
        <p:nvPicPr>
          <p:cNvPr id="4" name="Imagem 3" descr="aquecimen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4143380"/>
            <a:ext cx="4810117" cy="2316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pt-BR" dirty="0" smtClean="0"/>
              <a:t>O líder do movimento, José de </a:t>
            </a:r>
            <a:r>
              <a:rPr lang="pt-BR" dirty="0" err="1" smtClean="0"/>
              <a:t>Antequera</a:t>
            </a:r>
            <a:r>
              <a:rPr lang="pt-BR" dirty="0" smtClean="0"/>
              <a:t> y Castro, chegou a propor a plena liberdade do Paraguai;</a:t>
            </a:r>
          </a:p>
          <a:p>
            <a:pPr lvl="1">
              <a:buFont typeface="Wingdings" pitchFamily="2" charset="2"/>
              <a:buChar char="q"/>
            </a:pPr>
            <a:r>
              <a:rPr lang="pt-BR" b="1" dirty="0" smtClean="0"/>
              <a:t>1735: </a:t>
            </a:r>
            <a:r>
              <a:rPr lang="pt-BR" dirty="0" smtClean="0"/>
              <a:t>a Espanha retomou o controle.</a:t>
            </a:r>
          </a:p>
          <a:p>
            <a:pPr>
              <a:buFont typeface="Wingdings" pitchFamily="2" charset="2"/>
              <a:buChar char="q"/>
            </a:pPr>
            <a:r>
              <a:rPr lang="pt-BR" b="1" dirty="0" smtClean="0"/>
              <a:t>1730: </a:t>
            </a:r>
            <a:r>
              <a:rPr lang="pt-BR" dirty="0" smtClean="0"/>
              <a:t>em </a:t>
            </a:r>
            <a:r>
              <a:rPr lang="pt-BR" dirty="0" err="1" smtClean="0"/>
              <a:t>Cochabamba</a:t>
            </a:r>
            <a:r>
              <a:rPr lang="pt-BR" dirty="0" smtClean="0"/>
              <a:t>, no Alto Peru, milhares de “mestiços” saíram as ruas em protesto contra a tributação excessiva; </a:t>
            </a:r>
            <a:r>
              <a:rPr lang="pt-BR" b="1" dirty="0" smtClean="0"/>
              <a:t>(Bolívia)</a:t>
            </a:r>
            <a:endParaRPr lang="pt-BR" b="1" dirty="0" smtClean="0"/>
          </a:p>
          <a:p>
            <a:pPr>
              <a:buFont typeface="Wingdings" pitchFamily="2" charset="2"/>
              <a:buChar char="q"/>
            </a:pPr>
            <a:r>
              <a:rPr lang="pt-BR" b="1" dirty="0" smtClean="0"/>
              <a:t>1749: </a:t>
            </a:r>
            <a:r>
              <a:rPr lang="pt-BR" dirty="0" smtClean="0"/>
              <a:t>a </a:t>
            </a:r>
            <a:r>
              <a:rPr lang="pt-BR" b="1" dirty="0" smtClean="0"/>
              <a:t>Venezuela</a:t>
            </a:r>
            <a:r>
              <a:rPr lang="pt-BR" dirty="0" smtClean="0"/>
              <a:t> foi abalada, por um levante </a:t>
            </a:r>
            <a:r>
              <a:rPr lang="pt-BR" dirty="0" err="1" smtClean="0"/>
              <a:t>criollo</a:t>
            </a:r>
            <a:r>
              <a:rPr lang="pt-BR" dirty="0" smtClean="0"/>
              <a:t> dirigido por Juan Francisco de </a:t>
            </a:r>
            <a:r>
              <a:rPr lang="pt-BR" dirty="0" err="1" smtClean="0"/>
              <a:t>León</a:t>
            </a:r>
            <a:r>
              <a:rPr lang="pt-BR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pt-BR" b="1" dirty="0" smtClean="0"/>
              <a:t>1765: </a:t>
            </a:r>
            <a:r>
              <a:rPr lang="pt-BR" b="1" dirty="0" err="1" smtClean="0"/>
              <a:t>alcabala</a:t>
            </a:r>
            <a:r>
              <a:rPr lang="pt-BR" b="1" dirty="0" smtClean="0"/>
              <a:t>, Quito;</a:t>
            </a:r>
          </a:p>
          <a:p>
            <a:pPr>
              <a:buFont typeface="Wingdings" pitchFamily="2" charset="2"/>
              <a:buChar char="q"/>
            </a:pPr>
            <a:r>
              <a:rPr lang="pt-BR" b="1" dirty="0" smtClean="0"/>
              <a:t>1780: </a:t>
            </a:r>
            <a:r>
              <a:rPr lang="pt-BR" dirty="0" smtClean="0"/>
              <a:t>revolta semelhante, mas de cunho </a:t>
            </a:r>
            <a:r>
              <a:rPr lang="pt-BR" dirty="0" err="1" smtClean="0"/>
              <a:t>inidianista</a:t>
            </a:r>
            <a:r>
              <a:rPr lang="pt-BR" dirty="0" smtClean="0"/>
              <a:t>, ocorreu no </a:t>
            </a:r>
            <a:r>
              <a:rPr lang="pt-BR" b="1" dirty="0" smtClean="0"/>
              <a:t>Peru;</a:t>
            </a:r>
          </a:p>
          <a:p>
            <a:pPr lvl="1">
              <a:buFont typeface="Wingdings" pitchFamily="2" charset="2"/>
              <a:buChar char="q"/>
            </a:pPr>
            <a:r>
              <a:rPr lang="pt-BR" dirty="0" err="1" smtClean="0"/>
              <a:t>Tupac</a:t>
            </a:r>
            <a:r>
              <a:rPr lang="pt-BR" dirty="0" smtClean="0"/>
              <a:t> </a:t>
            </a:r>
            <a:r>
              <a:rPr lang="pt-BR" dirty="0" err="1" smtClean="0"/>
              <a:t>Amaru</a:t>
            </a:r>
            <a:r>
              <a:rPr lang="pt-BR" dirty="0" smtClean="0"/>
              <a:t>;</a:t>
            </a:r>
          </a:p>
          <a:p>
            <a:pPr lvl="1">
              <a:buFont typeface="Wingdings" pitchFamily="2" charset="2"/>
              <a:buChar char="q"/>
            </a:pPr>
            <a:r>
              <a:rPr lang="pt-BR" dirty="0" smtClean="0"/>
              <a:t>Exploração do trabalho indígena (</a:t>
            </a:r>
            <a:r>
              <a:rPr lang="pt-BR" dirty="0" err="1" smtClean="0"/>
              <a:t>abrajes</a:t>
            </a:r>
            <a:r>
              <a:rPr lang="pt-BR" dirty="0" smtClean="0"/>
              <a:t>).</a:t>
            </a:r>
            <a:endParaRPr lang="pt-BR" dirty="0"/>
          </a:p>
        </p:txBody>
      </p:sp>
      <p:pic>
        <p:nvPicPr>
          <p:cNvPr id="5" name="Imagem 4" descr="giphy6f0bd.m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571612"/>
            <a:ext cx="4120131" cy="3228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164307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dirty="0" err="1" smtClean="0"/>
              <a:t>Tupac</a:t>
            </a:r>
            <a:r>
              <a:rPr lang="pt-BR" dirty="0" smtClean="0"/>
              <a:t> </a:t>
            </a:r>
            <a:r>
              <a:rPr lang="pt-BR" dirty="0" err="1" smtClean="0"/>
              <a:t>Amaru</a:t>
            </a:r>
            <a:r>
              <a:rPr lang="pt-BR" dirty="0" smtClean="0"/>
              <a:t> e seus partidários indígenas foram derrotados pelas forças do vice-rei;</a:t>
            </a:r>
            <a:endParaRPr lang="pt-BR" dirty="0"/>
          </a:p>
        </p:txBody>
      </p:sp>
      <p:pic>
        <p:nvPicPr>
          <p:cNvPr id="4" name="Imagem 3" descr="5_tupac-am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000240"/>
            <a:ext cx="6966579" cy="4423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50072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t-BR" b="1" dirty="0" smtClean="0"/>
              <a:t>1780: Nova Granada;</a:t>
            </a:r>
          </a:p>
          <a:p>
            <a:pPr lvl="1">
              <a:buFont typeface="Wingdings" pitchFamily="2" charset="2"/>
              <a:buChar char="Ø"/>
            </a:pPr>
            <a:r>
              <a:rPr lang="pt-BR" dirty="0" smtClean="0"/>
              <a:t>Aproximadamente 30 mil pessoas reuniram-se na cidade de Socorro, com o lema </a:t>
            </a:r>
            <a:r>
              <a:rPr lang="pt-BR" b="1" dirty="0" smtClean="0"/>
              <a:t>“Viva o rei e abaixo o mau governo”</a:t>
            </a:r>
            <a:r>
              <a:rPr lang="pt-BR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Eliminação dos novos impostos e da </a:t>
            </a:r>
            <a:r>
              <a:rPr lang="pt-BR" dirty="0" err="1" smtClean="0"/>
              <a:t>alcabala</a:t>
            </a:r>
            <a:r>
              <a:rPr lang="pt-BR" dirty="0" smtClean="0"/>
              <a:t>;</a:t>
            </a:r>
          </a:p>
          <a:p>
            <a:pPr lvl="1">
              <a:buFont typeface="Wingdings" pitchFamily="2" charset="2"/>
              <a:buChar char="Ø"/>
            </a:pPr>
            <a:r>
              <a:rPr lang="pt-BR" dirty="0" smtClean="0"/>
              <a:t>Os rebeldes derrotaram as tropas reais e instalaram uma Junta Provisória;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Mobilizações de protesto contra as autoridades da metrópole;</a:t>
            </a:r>
          </a:p>
          <a:p>
            <a:pPr lvl="1">
              <a:buFont typeface="Wingdings" pitchFamily="2" charset="2"/>
              <a:buChar char="Ø"/>
            </a:pPr>
            <a:r>
              <a:rPr lang="pt-BR" b="1" dirty="0" smtClean="0"/>
              <a:t>Século XIX: </a:t>
            </a:r>
            <a:r>
              <a:rPr lang="pt-BR" dirty="0" smtClean="0"/>
              <a:t>rebeliões.</a:t>
            </a:r>
            <a:endParaRPr lang="pt-BR" b="1" dirty="0"/>
          </a:p>
        </p:txBody>
      </p:sp>
      <p:pic>
        <p:nvPicPr>
          <p:cNvPr id="4" name="Imagem 3" descr="ma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340" y="0"/>
            <a:ext cx="339131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accent2"/>
                </a:solidFill>
              </a:rPr>
              <a:t>O tratado de </a:t>
            </a:r>
            <a:r>
              <a:rPr lang="pt-BR" b="1" dirty="0" err="1" smtClean="0">
                <a:solidFill>
                  <a:schemeClr val="accent2"/>
                </a:solidFill>
              </a:rPr>
              <a:t>Utrecht</a:t>
            </a:r>
            <a:r>
              <a:rPr lang="pt-BR" b="1" dirty="0" smtClean="0">
                <a:solidFill>
                  <a:schemeClr val="accent2"/>
                </a:solidFill>
              </a:rPr>
              <a:t> e a ruptura do pacto colonial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28" y="1571612"/>
            <a:ext cx="7498080" cy="4338654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 smtClean="0"/>
              <a:t>Direito de </a:t>
            </a:r>
            <a:r>
              <a:rPr lang="pt-BR" b="1" dirty="0" err="1" smtClean="0"/>
              <a:t>asiento</a:t>
            </a:r>
            <a:r>
              <a:rPr lang="pt-BR" b="1" dirty="0" smtClean="0"/>
              <a:t> e </a:t>
            </a:r>
            <a:r>
              <a:rPr lang="pt-BR" b="1" dirty="0" err="1" smtClean="0"/>
              <a:t>permiso</a:t>
            </a:r>
            <a:r>
              <a:rPr lang="pt-BR" b="1" dirty="0" smtClean="0"/>
              <a:t> </a:t>
            </a:r>
            <a:r>
              <a:rPr lang="pt-BR" dirty="0" smtClean="0"/>
              <a:t>(Guerra de Sucessão Espanhola);</a:t>
            </a:r>
          </a:p>
          <a:p>
            <a:r>
              <a:rPr lang="pt-BR" b="1" dirty="0" smtClean="0"/>
              <a:t>1702: </a:t>
            </a:r>
            <a:r>
              <a:rPr lang="pt-BR" dirty="0" smtClean="0"/>
              <a:t>Felipe de Bourbon, neto do rei francês Luís XIV, reclamou para si o trono da Espanha;</a:t>
            </a:r>
          </a:p>
          <a:p>
            <a:pPr lvl="1"/>
            <a:r>
              <a:rPr lang="pt-BR" dirty="0" smtClean="0"/>
              <a:t>Áustria, Inglaterra e Holanda;</a:t>
            </a:r>
          </a:p>
          <a:p>
            <a:pPr lvl="1"/>
            <a:r>
              <a:rPr lang="pt-BR" dirty="0" smtClean="0"/>
              <a:t>Com a vitória inglesa na Guerra de Sucessão Espanhola, a imposição do Tratado de </a:t>
            </a:r>
            <a:r>
              <a:rPr lang="pt-BR" dirty="0" err="1" smtClean="0"/>
              <a:t>Utrecht</a:t>
            </a:r>
            <a:r>
              <a:rPr lang="pt-BR" dirty="0" smtClean="0"/>
              <a:t> (1713) determinou a ascensão de Felipe V ao trono espanhol;</a:t>
            </a:r>
          </a:p>
          <a:p>
            <a:r>
              <a:rPr lang="pt-BR" dirty="0" smtClean="0"/>
              <a:t>Cessão de territórios pela França e Espanha;</a:t>
            </a:r>
          </a:p>
          <a:p>
            <a:pPr lvl="1"/>
            <a:r>
              <a:rPr lang="pt-BR" dirty="0" smtClean="0"/>
              <a:t>Portugal teve reconhecida sua soberania sobre as duas margens do Rio Amazonas;</a:t>
            </a:r>
          </a:p>
          <a:p>
            <a:r>
              <a:rPr lang="pt-BR" b="1" dirty="0" err="1" smtClean="0"/>
              <a:t>Asiento</a:t>
            </a:r>
            <a:r>
              <a:rPr lang="pt-BR" b="1" dirty="0" smtClean="0"/>
              <a:t> de negros e navio de </a:t>
            </a:r>
            <a:r>
              <a:rPr lang="pt-BR" b="1" dirty="0" err="1" smtClean="0"/>
              <a:t>permiso</a:t>
            </a:r>
            <a:r>
              <a:rPr lang="pt-BR" b="1" dirty="0" smtClean="0"/>
              <a:t>. </a:t>
            </a:r>
            <a:endParaRPr lang="pt-BR" b="1" dirty="0"/>
          </a:p>
        </p:txBody>
      </p:sp>
      <p:pic>
        <p:nvPicPr>
          <p:cNvPr id="4" name="Imagem 3" descr="tumblr_of91qrXhLw1tlb56zo1_4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1857364"/>
            <a:ext cx="3444825" cy="2962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accent3"/>
                </a:solidFill>
              </a:rPr>
              <a:t>A ruptura com a metrópole</a:t>
            </a:r>
            <a:endParaRPr lang="pt-BR" b="1" dirty="0">
              <a:solidFill>
                <a:schemeClr val="accent3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981464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Após a queda da monarquia francesa, a Coroa espanhola impôs uma censura rígida a seus súditos;</a:t>
            </a:r>
          </a:p>
          <a:p>
            <a:pPr>
              <a:buFont typeface="Arial" pitchFamily="34" charset="0"/>
              <a:buChar char="•"/>
            </a:pPr>
            <a:r>
              <a:rPr lang="pt-BR" dirty="0" err="1" smtClean="0"/>
              <a:t>Ideias</a:t>
            </a:r>
            <a:r>
              <a:rPr lang="pt-BR" dirty="0" smtClean="0"/>
              <a:t> iluministas;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Sociedades literárias, jornais, revistas ~&gt; teor republicano;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1808: </a:t>
            </a:r>
            <a:r>
              <a:rPr lang="pt-BR" dirty="0" smtClean="0"/>
              <a:t>Napoleão Bonaparte afastou os </a:t>
            </a:r>
            <a:r>
              <a:rPr lang="pt-BR" dirty="0" err="1" smtClean="0"/>
              <a:t>Bourbons</a:t>
            </a:r>
            <a:r>
              <a:rPr lang="pt-BR" dirty="0" smtClean="0"/>
              <a:t> da Espanha e entregou a coroa a seu irmão José Bonaparte;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Não reconheceu o poder metropolitano e os vice-reis;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Os </a:t>
            </a:r>
            <a:r>
              <a:rPr lang="pt-BR" dirty="0" err="1" smtClean="0"/>
              <a:t>criollos</a:t>
            </a:r>
            <a:r>
              <a:rPr lang="pt-BR" dirty="0" smtClean="0"/>
              <a:t>, por sua vez, encontraram na crise da monarquia a justificativa para se rebelar contra a metrópole;</a:t>
            </a:r>
          </a:p>
          <a:p>
            <a:pPr lvl="1">
              <a:buFont typeface="Arial" pitchFamily="34" charset="0"/>
              <a:buChar char="•"/>
            </a:pPr>
            <a:r>
              <a:rPr lang="pt-BR" dirty="0" err="1" smtClean="0"/>
              <a:t>Simón</a:t>
            </a:r>
            <a:r>
              <a:rPr lang="pt-BR" dirty="0" smtClean="0"/>
              <a:t> Bolívar, José de </a:t>
            </a:r>
            <a:r>
              <a:rPr lang="pt-BR" dirty="0" err="1" smtClean="0"/>
              <a:t>San</a:t>
            </a:r>
            <a:r>
              <a:rPr lang="pt-BR" dirty="0" smtClean="0"/>
              <a:t> Martín e Antônio José de </a:t>
            </a:r>
            <a:r>
              <a:rPr lang="pt-BR" dirty="0" err="1" smtClean="0"/>
              <a:t>Sucre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Imagem 3" descr="14690873_1124377407649598_9825695956758692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857364"/>
            <a:ext cx="3286125" cy="3762375"/>
          </a:xfrm>
          <a:prstGeom prst="rect">
            <a:avLst/>
          </a:prstGeom>
        </p:spPr>
      </p:pic>
      <p:pic>
        <p:nvPicPr>
          <p:cNvPr id="5" name="Imagem 4" descr="bati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85728"/>
            <a:ext cx="4286250" cy="625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250033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pt-BR" dirty="0" smtClean="0"/>
              <a:t>Os movimentos tiveram caráter urbano, espalhando-se pelo interior;</a:t>
            </a:r>
          </a:p>
          <a:p>
            <a:pPr lvl="1">
              <a:buFont typeface="Courier New" pitchFamily="49" charset="0"/>
              <a:buChar char="o"/>
            </a:pPr>
            <a:r>
              <a:rPr lang="pt-BR" dirty="0" smtClean="0"/>
              <a:t>No processo, tiveram grande importância as discussões nos </a:t>
            </a:r>
            <a:r>
              <a:rPr lang="pt-BR" b="1" dirty="0" err="1" smtClean="0"/>
              <a:t>cabildos</a:t>
            </a:r>
            <a:r>
              <a:rPr lang="pt-BR" dirty="0" smtClean="0"/>
              <a:t>, veículo de expressão da elite colonial.</a:t>
            </a:r>
            <a:endParaRPr lang="pt-BR" dirty="0"/>
          </a:p>
        </p:txBody>
      </p:sp>
      <p:pic>
        <p:nvPicPr>
          <p:cNvPr id="4" name="Imagem 3" descr="14671237_1178330742258483_334401072868315707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928934"/>
            <a:ext cx="2714625" cy="3762375"/>
          </a:xfrm>
          <a:prstGeom prst="rect">
            <a:avLst/>
          </a:prstGeom>
        </p:spPr>
      </p:pic>
      <p:pic>
        <p:nvPicPr>
          <p:cNvPr id="5" name="Imagem 4" descr="14716268_1179155375509353_1570253120212466079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143248"/>
            <a:ext cx="457200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accent4"/>
                </a:solidFill>
              </a:rPr>
              <a:t>Rumo à liberdade?</a:t>
            </a:r>
            <a:endParaRPr lang="pt-BR" b="1" dirty="0">
              <a:solidFill>
                <a:schemeClr val="accent4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55270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pt-BR" dirty="0" smtClean="0"/>
              <a:t>México ~&gt; caráter popular;</a:t>
            </a:r>
          </a:p>
          <a:p>
            <a:pPr lvl="1">
              <a:buFont typeface="Wingdings" pitchFamily="2" charset="2"/>
              <a:buChar char="§"/>
            </a:pPr>
            <a:r>
              <a:rPr lang="pt-BR" b="1" dirty="0" smtClean="0"/>
              <a:t>1808~1815: </a:t>
            </a:r>
            <a:r>
              <a:rPr lang="pt-BR" dirty="0" smtClean="0"/>
              <a:t>a crise espanhola favoreceu o surgimento do primeiro movimento mexicano de independência;</a:t>
            </a:r>
          </a:p>
          <a:p>
            <a:pPr lvl="1">
              <a:buFont typeface="Wingdings" pitchFamily="2" charset="2"/>
              <a:buChar char="§"/>
            </a:pPr>
            <a:r>
              <a:rPr lang="pt-BR" dirty="0" smtClean="0"/>
              <a:t>Miguel </a:t>
            </a:r>
            <a:r>
              <a:rPr lang="pt-BR" dirty="0" err="1" smtClean="0"/>
              <a:t>Hidalgo</a:t>
            </a:r>
            <a:r>
              <a:rPr lang="pt-BR" dirty="0" smtClean="0"/>
              <a:t> e José </a:t>
            </a:r>
            <a:r>
              <a:rPr lang="pt-BR" dirty="0" err="1" smtClean="0"/>
              <a:t>María</a:t>
            </a:r>
            <a:r>
              <a:rPr lang="pt-BR" dirty="0" smtClean="0"/>
              <a:t> </a:t>
            </a:r>
            <a:r>
              <a:rPr lang="pt-BR" dirty="0" err="1" smtClean="0"/>
              <a:t>Morelos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Imagem 3" descr="Hidalgo-1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3857628"/>
            <a:ext cx="201098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428604"/>
            <a:ext cx="7498080" cy="442915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pt-BR" b="1" dirty="0" smtClean="0"/>
              <a:t>1815: </a:t>
            </a:r>
            <a:r>
              <a:rPr lang="pt-BR" dirty="0" smtClean="0"/>
              <a:t>Após a derrota de Napoleão, a Europa presenciou a restauração do absolutismo monárquico;</a:t>
            </a:r>
          </a:p>
          <a:p>
            <a:pPr lvl="1">
              <a:buFont typeface="Wingdings" pitchFamily="2" charset="2"/>
              <a:buChar char="q"/>
            </a:pPr>
            <a:r>
              <a:rPr lang="pt-BR" dirty="0" smtClean="0"/>
              <a:t>Congresso de Viena ~&gt; Alianças;</a:t>
            </a:r>
          </a:p>
          <a:p>
            <a:pPr lvl="1">
              <a:buFont typeface="Wingdings" pitchFamily="2" charset="2"/>
              <a:buChar char="q"/>
            </a:pPr>
            <a:r>
              <a:rPr lang="pt-BR" b="1" dirty="0" smtClean="0"/>
              <a:t>1817: </a:t>
            </a:r>
            <a:r>
              <a:rPr lang="pt-BR" dirty="0" smtClean="0"/>
              <a:t>com o apoio britânico, os movimentos de libertação ganharam força.</a:t>
            </a:r>
          </a:p>
          <a:p>
            <a:pPr>
              <a:buFont typeface="Wingdings" pitchFamily="2" charset="2"/>
              <a:buChar char="q"/>
            </a:pPr>
            <a:r>
              <a:rPr lang="pt-BR" b="1" dirty="0" smtClean="0"/>
              <a:t>1819: </a:t>
            </a:r>
            <a:r>
              <a:rPr lang="pt-BR" dirty="0" err="1" smtClean="0"/>
              <a:t>Simón</a:t>
            </a:r>
            <a:r>
              <a:rPr lang="pt-BR" dirty="0" smtClean="0"/>
              <a:t> Bolívar e a </a:t>
            </a:r>
            <a:r>
              <a:rPr lang="pt-BR" dirty="0" err="1" smtClean="0"/>
              <a:t>Grã-Colombia</a:t>
            </a:r>
            <a:r>
              <a:rPr lang="pt-BR" dirty="0" smtClean="0"/>
              <a:t>.</a:t>
            </a:r>
            <a:endParaRPr lang="pt-BR" b="1" dirty="0"/>
          </a:p>
        </p:txBody>
      </p:sp>
      <p:pic>
        <p:nvPicPr>
          <p:cNvPr id="4" name="Imagem 3" descr="full-1-569bc37b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857232"/>
            <a:ext cx="4929222" cy="532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accent5"/>
                </a:solidFill>
              </a:rPr>
              <a:t>O poder dos caudilhos</a:t>
            </a:r>
            <a:endParaRPr lang="pt-BR" b="1" dirty="0">
              <a:solidFill>
                <a:schemeClr val="accent5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dirty="0" smtClean="0"/>
              <a:t>As oligarquias dividiram-se nas facções dos </a:t>
            </a:r>
            <a:r>
              <a:rPr lang="pt-BR" b="1" dirty="0" smtClean="0"/>
              <a:t>unitaristas </a:t>
            </a:r>
            <a:r>
              <a:rPr lang="pt-BR" dirty="0" smtClean="0"/>
              <a:t>e </a:t>
            </a:r>
            <a:r>
              <a:rPr lang="pt-BR" b="1" dirty="0" smtClean="0"/>
              <a:t>federalistas</a:t>
            </a:r>
            <a:r>
              <a:rPr lang="pt-BR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pt-BR" b="1" dirty="0" smtClean="0"/>
              <a:t>1826: </a:t>
            </a:r>
            <a:r>
              <a:rPr lang="pt-BR" dirty="0" smtClean="0"/>
              <a:t>Conferência do Panamá e </a:t>
            </a:r>
            <a:r>
              <a:rPr lang="pt-BR" dirty="0" err="1" smtClean="0"/>
              <a:t>Simón</a:t>
            </a:r>
            <a:r>
              <a:rPr lang="pt-BR" dirty="0" smtClean="0"/>
              <a:t> Bolívar;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A elite </a:t>
            </a:r>
            <a:r>
              <a:rPr lang="pt-BR" dirty="0" err="1" smtClean="0"/>
              <a:t>criolla</a:t>
            </a:r>
            <a:r>
              <a:rPr lang="pt-BR" dirty="0" smtClean="0"/>
              <a:t>, vinculada ao capital estrangeiro, controlava o fornecimento de matérias primas para o mercado internacional;</a:t>
            </a:r>
            <a:endParaRPr lang="pt-BR" dirty="0"/>
          </a:p>
        </p:txBody>
      </p:sp>
      <p:pic>
        <p:nvPicPr>
          <p:cNvPr id="5" name="Imagem 4" descr="14666298_1176172072474350_653283122106568616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66875"/>
            <a:ext cx="457200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314327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Práticas segregacionistas;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Confinamento de comunidades indígenas vivendo em reservas, atentados às comunidades negras e latinas, atividades de seitas racistas;</a:t>
            </a:r>
          </a:p>
          <a:p>
            <a:pPr lvl="1">
              <a:buFont typeface="Arial" pitchFamily="34" charset="0"/>
              <a:buChar char="•"/>
            </a:pPr>
            <a:r>
              <a:rPr lang="pt-BR" b="1" dirty="0" smtClean="0"/>
              <a:t>“Berço da democracia” 1776</a:t>
            </a:r>
            <a:endParaRPr lang="pt-BR" b="1" dirty="0"/>
          </a:p>
        </p:txBody>
      </p:sp>
      <p:pic>
        <p:nvPicPr>
          <p:cNvPr id="4" name="Imagem 3" descr="BRAND_BIO_BIO_Martin-Luther-King-Jr-Mini-Biography_0_172243_SF_HD_768x432-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643314"/>
            <a:ext cx="5372112" cy="3021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m 4" descr="cebolinh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4081372" cy="5786478"/>
          </a:xfrm>
          <a:prstGeom prst="rect">
            <a:avLst/>
          </a:prstGeom>
        </p:spPr>
      </p:pic>
      <p:pic>
        <p:nvPicPr>
          <p:cNvPr id="6" name="Imagem 5" descr="corp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785794"/>
            <a:ext cx="4476748" cy="5076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428604"/>
            <a:ext cx="7498080" cy="457203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Produção de matéria prima para o mercado externo;</a:t>
            </a:r>
          </a:p>
          <a:p>
            <a:pPr lvl="1">
              <a:buFont typeface="Wingdings" pitchFamily="2" charset="2"/>
              <a:buChar char="Ø"/>
            </a:pPr>
            <a:r>
              <a:rPr lang="pt-BR" dirty="0" smtClean="0"/>
              <a:t>Independência política e dependência econômica.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Na política local, elementos originários das forças militares envolvidas nas guerras de independência passaram a disputar o poder em seus respectivos países.</a:t>
            </a:r>
            <a:endParaRPr lang="pt-BR" dirty="0"/>
          </a:p>
        </p:txBody>
      </p:sp>
      <p:pic>
        <p:nvPicPr>
          <p:cNvPr id="4" name="Imagem 3" descr="14724493_1175493012542256_820045355713984410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857364"/>
            <a:ext cx="4572000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/>
                </a:solidFill>
              </a:rPr>
              <a:t>Treze colônias, uma Nação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pt-BR" dirty="0" smtClean="0"/>
              <a:t>O pioneirismo da América inglesa na ruptura do sistema colonial está ligado à afirmação crescente de uma identidade própria;</a:t>
            </a:r>
          </a:p>
          <a:p>
            <a:pPr lvl="1">
              <a:buFont typeface="Courier New" pitchFamily="49" charset="0"/>
              <a:buChar char="o"/>
            </a:pPr>
            <a:r>
              <a:rPr lang="pt-BR" dirty="0" smtClean="0"/>
              <a:t>Confederação de estados ~&gt; unidade política federativa.</a:t>
            </a:r>
          </a:p>
          <a:p>
            <a:pPr>
              <a:buFont typeface="Courier New" pitchFamily="49" charset="0"/>
              <a:buChar char="o"/>
            </a:pPr>
            <a:r>
              <a:rPr lang="pt-BR" dirty="0" smtClean="0"/>
              <a:t>A maior intervenção veio justamente quando as colônias desejavam não apenas relaxar os laços existentes como também dar-lhes fim. </a:t>
            </a:r>
            <a:endParaRPr lang="pt-BR" dirty="0"/>
          </a:p>
        </p:txBody>
      </p:sp>
      <p:pic>
        <p:nvPicPr>
          <p:cNvPr id="4" name="Imagem 3" descr="skyline_antes6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071546"/>
            <a:ext cx="7893576" cy="5016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2"/>
                </a:solidFill>
              </a:rPr>
              <a:t>Dominação VS Resistência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48126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pt-BR" dirty="0" smtClean="0"/>
              <a:t>Revolução Industrial e mercados consumidores;</a:t>
            </a:r>
          </a:p>
          <a:p>
            <a:pPr lvl="1">
              <a:buFont typeface="Wingdings" pitchFamily="2" charset="2"/>
              <a:buChar char="§"/>
            </a:pPr>
            <a:r>
              <a:rPr lang="pt-BR" dirty="0" smtClean="0"/>
              <a:t>Entre os fatores conjunturais destacou-se a </a:t>
            </a:r>
            <a:r>
              <a:rPr lang="pt-BR" b="1" dirty="0" smtClean="0"/>
              <a:t>Guerra dos Sete Anos (1756-1763) </a:t>
            </a:r>
            <a:r>
              <a:rPr lang="pt-BR" dirty="0" smtClean="0"/>
              <a:t>entre a Grã-Bretanha e a França.</a:t>
            </a:r>
            <a:endParaRPr lang="pt-BR" dirty="0"/>
          </a:p>
        </p:txBody>
      </p:sp>
      <p:pic>
        <p:nvPicPr>
          <p:cNvPr id="5" name="Imagem 4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4000504"/>
            <a:ext cx="3553411" cy="2452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242889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dirty="0" smtClean="0"/>
              <a:t>Treze Colônias saíram vitoriosas;</a:t>
            </a:r>
          </a:p>
          <a:p>
            <a:pPr lvl="1">
              <a:buFont typeface="Wingdings" pitchFamily="2" charset="2"/>
              <a:buChar char="q"/>
            </a:pPr>
            <a:r>
              <a:rPr lang="pt-BR" b="1" dirty="0" smtClean="0"/>
              <a:t>1763: </a:t>
            </a:r>
            <a:r>
              <a:rPr lang="pt-BR" dirty="0" smtClean="0"/>
              <a:t>a assinatura do Tratado de Paris, entre os países beligerantes, transformou um antigo adversário dos colonos em um aliado em potencial.</a:t>
            </a:r>
            <a:endParaRPr lang="pt-BR" b="1" dirty="0"/>
          </a:p>
        </p:txBody>
      </p:sp>
      <p:pic>
        <p:nvPicPr>
          <p:cNvPr id="4" name="Imagem 3" descr="img-2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000372"/>
            <a:ext cx="2072821" cy="3706204"/>
          </a:xfrm>
          <a:prstGeom prst="rect">
            <a:avLst/>
          </a:prstGeom>
        </p:spPr>
      </p:pic>
      <p:pic>
        <p:nvPicPr>
          <p:cNvPr id="5" name="Imagem 4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500306"/>
            <a:ext cx="2857520" cy="4171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accent3"/>
                </a:solidFill>
              </a:rPr>
              <a:t>As leis proibitivas</a:t>
            </a:r>
            <a:endParaRPr lang="pt-BR" b="1" dirty="0">
              <a:solidFill>
                <a:schemeClr val="accent3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69584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pt-BR" b="1" dirty="0" smtClean="0"/>
              <a:t>1733: </a:t>
            </a:r>
            <a:r>
              <a:rPr lang="pt-BR" dirty="0" smtClean="0"/>
              <a:t>Lei do melaço;</a:t>
            </a:r>
          </a:p>
          <a:p>
            <a:pPr lvl="1">
              <a:buFont typeface="Wingdings" pitchFamily="2" charset="2"/>
              <a:buChar char="v"/>
            </a:pPr>
            <a:r>
              <a:rPr lang="pt-BR" dirty="0" smtClean="0"/>
              <a:t>A medida fiscal era justificada pelas queixas das colônias produtoras de cana-de-açucar, que insistiam em ter o monopólio da fabricação de rum;</a:t>
            </a:r>
          </a:p>
          <a:p>
            <a:pPr>
              <a:buFont typeface="Wingdings" pitchFamily="2" charset="2"/>
              <a:buChar char="v"/>
            </a:pPr>
            <a:r>
              <a:rPr lang="pt-BR" b="1" dirty="0" smtClean="0"/>
              <a:t>1765: </a:t>
            </a:r>
            <a:r>
              <a:rPr lang="pt-BR" dirty="0" smtClean="0"/>
              <a:t>Ferro e Selo;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A tensão aumentava;</a:t>
            </a:r>
          </a:p>
          <a:p>
            <a:pPr lvl="1">
              <a:buFont typeface="Wingdings" pitchFamily="2" charset="2"/>
              <a:buChar char="v"/>
            </a:pPr>
            <a:r>
              <a:rPr lang="pt-BR" dirty="0" smtClean="0"/>
              <a:t>Os colonos argumentavam que eram cidadãos ingleses, mas não estavam representados no parlamento;</a:t>
            </a:r>
          </a:p>
          <a:p>
            <a:pPr lvl="1">
              <a:buFont typeface="Wingdings" pitchFamily="2" charset="2"/>
              <a:buChar char="v"/>
            </a:pPr>
            <a:r>
              <a:rPr lang="pt-BR" b="1" dirty="0" smtClean="0"/>
              <a:t>“Nenhuma taxação sem representação!”</a:t>
            </a:r>
          </a:p>
        </p:txBody>
      </p:sp>
      <p:pic>
        <p:nvPicPr>
          <p:cNvPr id="5" name="Imagem 4" descr="img-24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642918"/>
            <a:ext cx="4286280" cy="5717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546847"/>
            <a:ext cx="7498080" cy="502529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b="1" dirty="0" smtClean="0"/>
              <a:t>1767: </a:t>
            </a:r>
            <a:r>
              <a:rPr lang="pt-BR" dirty="0" smtClean="0"/>
              <a:t>o tesouro inglês, interessado em uma arrecadação mais eficiente dos direitos impostos ao comércio americano, intensificou a administração alfandegária;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/>
              <a:t>Festa do Chá de Boston;</a:t>
            </a:r>
          </a:p>
          <a:p>
            <a:pPr lvl="1">
              <a:buFont typeface="Wingdings" pitchFamily="2" charset="2"/>
              <a:buChar char="Ø"/>
            </a:pPr>
            <a:r>
              <a:rPr lang="pt-BR" b="1" dirty="0" smtClean="0"/>
              <a:t>1773: </a:t>
            </a:r>
            <a:r>
              <a:rPr lang="pt-BR" dirty="0" smtClean="0"/>
              <a:t>os colonos disfarçados de indígenas, jogaram ao mar carregamentos de chá trazidos pela Companhia das Índias.</a:t>
            </a:r>
            <a:endParaRPr lang="pt-BR" b="1" dirty="0"/>
          </a:p>
        </p:txBody>
      </p:sp>
      <p:pic>
        <p:nvPicPr>
          <p:cNvPr id="5" name="Imagem 4" descr="27970849_10585_82191801_71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785794"/>
            <a:ext cx="8303341" cy="5005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428604"/>
            <a:ext cx="7498080" cy="4214842"/>
          </a:xfrm>
        </p:spPr>
        <p:txBody>
          <a:bodyPr/>
          <a:lstStyle/>
          <a:p>
            <a:r>
              <a:rPr lang="pt-BR" b="1" dirty="0" smtClean="0"/>
              <a:t>1774: leis intoleráveis;</a:t>
            </a:r>
          </a:p>
          <a:p>
            <a:pPr lvl="1"/>
            <a:r>
              <a:rPr lang="pt-BR" dirty="0" smtClean="0"/>
              <a:t>Lei do porto de Boston;</a:t>
            </a:r>
          </a:p>
          <a:p>
            <a:pPr lvl="1"/>
            <a:r>
              <a:rPr lang="pt-BR" dirty="0" smtClean="0"/>
              <a:t>Lei Do aboletamento;</a:t>
            </a:r>
          </a:p>
          <a:p>
            <a:pPr lvl="1"/>
            <a:r>
              <a:rPr lang="pt-BR" dirty="0" smtClean="0"/>
              <a:t>Lei de Quebec;</a:t>
            </a:r>
          </a:p>
          <a:p>
            <a:r>
              <a:rPr lang="pt-BR" b="1" dirty="0" smtClean="0"/>
              <a:t>1774: </a:t>
            </a:r>
            <a:r>
              <a:rPr lang="pt-BR" dirty="0" smtClean="0"/>
              <a:t>reuniu-se o Primeiro Congresso Continental de Filadélfia, que pediu o fim das medidas restritivas ao desenvolvimento das colônias;</a:t>
            </a:r>
            <a:endParaRPr lang="pt-BR" b="1" dirty="0"/>
          </a:p>
        </p:txBody>
      </p:sp>
      <p:pic>
        <p:nvPicPr>
          <p:cNvPr id="4" name="Imagem 3" descr="img-4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142984"/>
            <a:ext cx="3879591" cy="4143404"/>
          </a:xfrm>
          <a:prstGeom prst="rect">
            <a:avLst/>
          </a:prstGeom>
        </p:spPr>
      </p:pic>
      <p:pic>
        <p:nvPicPr>
          <p:cNvPr id="5" name="Imagem 4" descr="img-46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000240"/>
            <a:ext cx="4349736" cy="3262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191</TotalTime>
  <Words>1517</Words>
  <PresentationFormat>Apresentação na tela (4:3)</PresentationFormat>
  <Paragraphs>114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Solstício</vt:lpstr>
      <vt:lpstr>A Independência da América Inglesa e Espanhola</vt:lpstr>
      <vt:lpstr>Slide 2</vt:lpstr>
      <vt:lpstr>Slide 3</vt:lpstr>
      <vt:lpstr>Treze colônias, uma Nação</vt:lpstr>
      <vt:lpstr>Dominação VS Resistência</vt:lpstr>
      <vt:lpstr>Slide 6</vt:lpstr>
      <vt:lpstr>As leis proibitivas</vt:lpstr>
      <vt:lpstr>Slide 8</vt:lpstr>
      <vt:lpstr>Slide 9</vt:lpstr>
      <vt:lpstr>Slide 10</vt:lpstr>
      <vt:lpstr>Slide 11</vt:lpstr>
      <vt:lpstr>Descolonização ou revolução burguesa?</vt:lpstr>
      <vt:lpstr>A independência da América Espanhola</vt:lpstr>
      <vt:lpstr>Independência: limites e contradições</vt:lpstr>
      <vt:lpstr>Slide 15</vt:lpstr>
      <vt:lpstr>Slide 16</vt:lpstr>
      <vt:lpstr>Slide 17</vt:lpstr>
      <vt:lpstr>Uma tradição de autonomia</vt:lpstr>
      <vt:lpstr>Slide 19</vt:lpstr>
      <vt:lpstr>Os primeiros movimentos de rebeldia</vt:lpstr>
      <vt:lpstr>Slide 21</vt:lpstr>
      <vt:lpstr>Slide 22</vt:lpstr>
      <vt:lpstr>Slide 23</vt:lpstr>
      <vt:lpstr>O tratado de Utrecht e a ruptura do pacto colonial</vt:lpstr>
      <vt:lpstr>A ruptura com a metrópole</vt:lpstr>
      <vt:lpstr>Slide 26</vt:lpstr>
      <vt:lpstr>Rumo à liberdade?</vt:lpstr>
      <vt:lpstr>Slide 28</vt:lpstr>
      <vt:lpstr>O poder dos caudilhos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Independência da América Inglesa e Espanhola</dc:title>
  <dc:creator>Olga</dc:creator>
  <cp:lastModifiedBy>Olga</cp:lastModifiedBy>
  <cp:revision>19</cp:revision>
  <dcterms:created xsi:type="dcterms:W3CDTF">2016-10-24T14:23:31Z</dcterms:created>
  <dcterms:modified xsi:type="dcterms:W3CDTF">2016-10-24T17:45:26Z</dcterms:modified>
</cp:coreProperties>
</file>