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48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25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31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5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94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9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87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64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1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AFB9-1FD4-43CC-BDE7-A110E25DFAE2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9BFE-3ECB-495B-A398-B165130F4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5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dirty="0" smtClean="0"/>
              <a:t>Geografia Do Brasil</a:t>
            </a:r>
          </a:p>
          <a:p>
            <a:pPr>
              <a:lnSpc>
                <a:spcPct val="100000"/>
              </a:lnSpc>
            </a:pPr>
            <a:r>
              <a:rPr lang="pt-BR" sz="3200" dirty="0" smtClean="0"/>
              <a:t>Aula 4 - Hidrografia</a:t>
            </a:r>
          </a:p>
        </p:txBody>
      </p:sp>
    </p:spTree>
    <p:extLst>
      <p:ext uri="{BB962C8B-B14F-4D97-AF65-F5344CB8AC3E}">
        <p14:creationId xmlns:p14="http://schemas.microsoft.com/office/powerpoint/2010/main" val="11196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ww.infoescola.com/wp-content/uploads/2008/04/bacia-amazo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01"/>
            <a:ext cx="12192000" cy="69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76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+mn-lt"/>
              </a:rPr>
              <a:t>Bacia do Tocantins-Araguaia</a:t>
            </a:r>
            <a:endParaRPr lang="pt-BR" sz="32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8490" y="811369"/>
            <a:ext cx="113935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 smtClean="0"/>
              <a:t>É a mais extensa bacia inteiramente brasileira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 smtClean="0"/>
              <a:t>Regime tropical com cheias de verão e estiagem no inverno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 smtClean="0"/>
              <a:t>O rio Araguaia é navegável por banhar a planície de mesmo nome.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 smtClean="0"/>
              <a:t>O rio Tocantins é planáltico e possui potencial hidrelétrico.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 smtClean="0"/>
              <a:t>A Usina de Tucuruí, localizada no rio Tocantins, abastece Belém, o projeto Carajás e parte do Nordeste.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358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806" y="-27579"/>
            <a:ext cx="6516709" cy="68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299324" cy="528033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+mn-lt"/>
              </a:rPr>
              <a:t>Bacia do São Francisco</a:t>
            </a:r>
            <a:endParaRPr lang="pt-BR" sz="32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87886" y="837127"/>
            <a:ext cx="109041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Nascentes na Serra da Canastra em Minas Gerais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Clima tropical de altitude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Drenagem perene e </a:t>
            </a:r>
            <a:r>
              <a:rPr lang="pt-BR" sz="2000" dirty="0" err="1" smtClean="0"/>
              <a:t>exorreica</a:t>
            </a:r>
            <a:r>
              <a:rPr lang="pt-BR" sz="2000" dirty="0" smtClean="0"/>
              <a:t>, mesmo atravessando uma depressão em clima semiárido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Alguns de seus afluentes no Sertão são intermitentes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Apresenta grande potencial hidrelétrico instalado: Usinas de Três Marias, Paulo Afonso, Sobradinho, Itaparica e </a:t>
            </a:r>
            <a:r>
              <a:rPr lang="pt-BR" sz="2000" dirty="0" err="1" smtClean="0"/>
              <a:t>Xingó</a:t>
            </a:r>
            <a:r>
              <a:rPr lang="pt-B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Questão da transposição das águas do rio São Francisco (corresponde a cerce de 1% a 2% do total de água)</a:t>
            </a:r>
          </a:p>
          <a:p>
            <a:r>
              <a:rPr lang="pt-BR" sz="2000" dirty="0" smtClean="0"/>
              <a:t>	Argumentos favoráveis: Necessidade de fornecer água para a população, gado, </a:t>
            </a:r>
            <a:r>
              <a:rPr lang="pt-BR" sz="2000" dirty="0" err="1" smtClean="0"/>
              <a:t>carnicicultura</a:t>
            </a:r>
            <a:r>
              <a:rPr lang="pt-BR" sz="2000" dirty="0" smtClean="0"/>
              <a:t> (criação de camarão) e a irrigação das áreas mais carentes do Sertão</a:t>
            </a:r>
          </a:p>
          <a:p>
            <a:endParaRPr lang="pt-BR" sz="2000" dirty="0"/>
          </a:p>
          <a:p>
            <a:r>
              <a:rPr lang="pt-BR" sz="2000" dirty="0" smtClean="0"/>
              <a:t>	Argumento desfavorável: Alega-se que o custo da implantação desse projeto é muito elevado, sendo necessário primeiro que os investimentos sejam levados para a revitalização da bacia do São Francisco.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338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http://images.slideplayer.com.br/8/2351230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planetasustentavel.abril.com.br/imagem/sao-francisco-meio325x3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0"/>
            <a:ext cx="9388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+mn-lt"/>
              </a:rPr>
              <a:t>Bacia Platina</a:t>
            </a:r>
            <a:endParaRPr lang="pt-BR" sz="32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811369"/>
            <a:ext cx="1219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smtClean="0"/>
              <a:t>No Brasil, formada pelos Rios Paraguai, Paraná e Uruguai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 smtClean="0"/>
              <a:t>É a segunda maior bacia internacional do Brasil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 smtClean="0"/>
              <a:t>Rio Paraguai:</a:t>
            </a:r>
          </a:p>
          <a:p>
            <a:r>
              <a:rPr lang="pt-BR" sz="1600" dirty="0" smtClean="0"/>
              <a:t>	1) O rio e seus afluentes banham a mais extensa área de planícies do Brasil, inundando a região do Pantanal do Mato Grosso e do Mato Grosso do Sul no verão.</a:t>
            </a:r>
          </a:p>
          <a:p>
            <a:endParaRPr lang="pt-BR" sz="1600" dirty="0"/>
          </a:p>
          <a:p>
            <a:r>
              <a:rPr lang="pt-BR" sz="1600" dirty="0" smtClean="0"/>
              <a:t>	2) No inverno suas águas baixam, dificultando assim a navegação de grande calado (casco profundo) na região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Rio Uruguai:</a:t>
            </a:r>
            <a:endParaRPr lang="pt-BR" sz="1600" b="1" dirty="0"/>
          </a:p>
          <a:p>
            <a:r>
              <a:rPr lang="pt-BR" sz="1600" dirty="0" smtClean="0"/>
              <a:t>	1) Rio planáltico com grande potencial hidrelétrico, mas pouco aproveitado</a:t>
            </a:r>
          </a:p>
          <a:p>
            <a:endParaRPr lang="pt-BR" sz="1600" dirty="0"/>
          </a:p>
          <a:p>
            <a:r>
              <a:rPr lang="pt-BR" sz="1600" dirty="0" smtClean="0"/>
              <a:t>	2) Separa as terra da Argentina e do Brasil. Quando encontra no Rio Paraná forma o estuário do Prata.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Rio Paraná:</a:t>
            </a:r>
          </a:p>
          <a:p>
            <a:r>
              <a:rPr lang="pt-BR" sz="1600" dirty="0"/>
              <a:t>	</a:t>
            </a:r>
            <a:r>
              <a:rPr lang="pt-BR" sz="1600" dirty="0" smtClean="0"/>
              <a:t>1) Eixo principal da Bacia Platina</a:t>
            </a:r>
          </a:p>
          <a:p>
            <a:endParaRPr lang="pt-BR" sz="1600" dirty="0"/>
          </a:p>
          <a:p>
            <a:r>
              <a:rPr lang="pt-BR" sz="1600" dirty="0" smtClean="0"/>
              <a:t>	2) Maior potencial hidrelétrico instalado na país, destacando as usinas de Itaipu, Porto Primavera e o complexo de </a:t>
            </a:r>
            <a:r>
              <a:rPr lang="pt-BR" sz="1600" dirty="0" err="1" smtClean="0"/>
              <a:t>Urubupungá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r>
              <a:rPr lang="pt-BR" sz="1600" dirty="0" smtClean="0"/>
              <a:t>	3) As hidrelétricas da bacia abastecem a região Centro-Sul, maior região geoeconômica do país.</a:t>
            </a:r>
          </a:p>
          <a:p>
            <a:endParaRPr lang="pt-BR" sz="1600" dirty="0"/>
          </a:p>
          <a:p>
            <a:r>
              <a:rPr lang="pt-BR" sz="1600" dirty="0" smtClean="0"/>
              <a:t>	4) Apesar dos rios Paraná e Tietê serem planálticos eles formam a hidrovia do Mercosul, graças ao sistema de eclusas para transpor os encachoeiramento dos rios.</a:t>
            </a:r>
          </a:p>
        </p:txBody>
      </p:sp>
    </p:spTree>
    <p:extLst>
      <p:ext uri="{BB962C8B-B14F-4D97-AF65-F5344CB8AC3E}">
        <p14:creationId xmlns:p14="http://schemas.microsoft.com/office/powerpoint/2010/main" val="32644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s://upload.wikimedia.org/wikipedia/commons/1/13/Riodelaplatabasin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106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+mn-lt"/>
              </a:rPr>
              <a:t>Características</a:t>
            </a:r>
            <a:endParaRPr lang="pt-BR" sz="32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75762" y="1043189"/>
            <a:ext cx="11316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Cordilheira dos Andes (oeste), Planaltos e Serras do Atlântico Leste-Sudeste (leste) e Planalto das Guianas (norte) concentram os rios no meio da placa Sul Americana (interior do Brasil)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Grande extensão territorial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Predomínio de clima úmido e </a:t>
            </a:r>
            <a:r>
              <a:rPr lang="pt-BR" sz="2400" dirty="0" err="1" smtClean="0"/>
              <a:t>subúmido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Alto Pluviosidade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Rios Extensos, caudalosos (grande volume) e com elevado potencial hidrelétrico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Maioria dos rios têm drenagem perene (permanente) e </a:t>
            </a:r>
            <a:r>
              <a:rPr lang="pt-BR" sz="2400" dirty="0" err="1" smtClean="0"/>
              <a:t>exorreica</a:t>
            </a:r>
            <a:r>
              <a:rPr lang="pt-BR" sz="2400" dirty="0" smtClean="0"/>
              <a:t> (voltada para o oceano) – Exceção das nascentes no sertão do Nordeste que apresentam drenagem intermitente (temporária)</a:t>
            </a:r>
          </a:p>
        </p:txBody>
      </p:sp>
    </p:spTree>
    <p:extLst>
      <p:ext uri="{BB962C8B-B14F-4D97-AF65-F5344CB8AC3E}">
        <p14:creationId xmlns:p14="http://schemas.microsoft.com/office/powerpoint/2010/main" val="17631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3106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+mn-lt"/>
              </a:rPr>
              <a:t>Principais Conceitos</a:t>
            </a:r>
            <a:endParaRPr lang="pt-BR" sz="32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6822" y="772732"/>
            <a:ext cx="115351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/>
              <a:t>Rede Hidrográfica </a:t>
            </a:r>
            <a:r>
              <a:rPr lang="pt-BR" sz="2400" dirty="0" smtClean="0"/>
              <a:t>– É o conjunto formado por um rio principal, seus afluentes e subafluentes.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/>
              <a:t>Bacia Hidrográfica </a:t>
            </a:r>
            <a:r>
              <a:rPr lang="pt-BR" sz="2400" dirty="0" smtClean="0"/>
              <a:t>– É a área banhada por uma rede hidrográfica.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/>
              <a:t>Regime de um rio </a:t>
            </a:r>
            <a:r>
              <a:rPr lang="pt-BR" sz="2400" dirty="0" smtClean="0"/>
              <a:t>– a) Quanto à fonte: Pode ser pluvial (chuvas), </a:t>
            </a:r>
            <a:r>
              <a:rPr lang="pt-BR" sz="2400" dirty="0" err="1" smtClean="0"/>
              <a:t>nival</a:t>
            </a:r>
            <a:r>
              <a:rPr lang="pt-BR" sz="2400" dirty="0" smtClean="0"/>
              <a:t> (degelo em montanhas) ou mista (pluvial e </a:t>
            </a:r>
            <a:r>
              <a:rPr lang="pt-BR" sz="2400" dirty="0" err="1" smtClean="0"/>
              <a:t>nival</a:t>
            </a:r>
            <a:r>
              <a:rPr lang="pt-BR" sz="2400" dirty="0" smtClean="0"/>
              <a:t>).</a:t>
            </a:r>
          </a:p>
          <a:p>
            <a:pPr algn="just"/>
            <a:r>
              <a:rPr lang="pt-BR" sz="2400" b="1" dirty="0" smtClean="0"/>
              <a:t>	</a:t>
            </a:r>
            <a:r>
              <a:rPr lang="pt-BR" sz="2400" dirty="0" smtClean="0"/>
              <a:t>	         b) Quanto à vazão: Período de cheias (verão) e de estiagem (inverno)</a:t>
            </a:r>
          </a:p>
          <a:p>
            <a:pPr algn="just"/>
            <a:endParaRPr lang="pt-BR" sz="24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/>
              <a:t>Drenagem de um rio</a:t>
            </a:r>
            <a:r>
              <a:rPr lang="pt-BR" sz="2400" dirty="0" smtClean="0"/>
              <a:t> – Perene (não seca) e intermitente (temporária)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/>
              <a:t>Direção de um fluxo </a:t>
            </a:r>
            <a:r>
              <a:rPr lang="pt-BR" sz="2400" dirty="0" smtClean="0"/>
              <a:t>– Montante (rio acima) e jusante (rio abaixo)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/>
              <a:t>Tipos de Foz </a:t>
            </a:r>
            <a:r>
              <a:rPr lang="pt-BR" sz="2400" dirty="0" smtClean="0"/>
              <a:t>– Estuário (desemboca em um único canal) e Delta (Duas ou mais desembocaduras)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642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-2" y="1"/>
            <a:ext cx="2113788" cy="6858000"/>
          </a:xfrm>
        </p:spPr>
        <p:txBody>
          <a:bodyPr anchor="t">
            <a:normAutofit/>
          </a:bodyPr>
          <a:lstStyle/>
          <a:p>
            <a:r>
              <a:rPr lang="pt-BR" sz="2400" dirty="0" smtClean="0">
                <a:latin typeface="+mn-lt"/>
              </a:rPr>
              <a:t>Rede hidrográfica dividida em 8 grandes unidades</a:t>
            </a:r>
            <a:br>
              <a:rPr lang="pt-BR" sz="2400" dirty="0" smtClean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 smtClean="0">
                <a:latin typeface="+mn-lt"/>
              </a:rPr>
              <a:t>Cinco encontram-se totalmente em território nacional</a:t>
            </a:r>
            <a:br>
              <a:rPr lang="pt-BR" sz="2400" dirty="0" smtClean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 smtClean="0">
                <a:latin typeface="+mn-lt"/>
              </a:rPr>
              <a:t>Três são internacionais – Amazônica, Paraná e Uruguai</a:t>
            </a:r>
            <a:endParaRPr lang="pt-BR" sz="2400" dirty="0">
              <a:latin typeface="+mn-lt"/>
            </a:endParaRPr>
          </a:p>
        </p:txBody>
      </p:sp>
      <p:pic>
        <p:nvPicPr>
          <p:cNvPr id="1026" name="Picture 2" descr="http://i0.wp.com/blogmurilocardoso.files.wordpress.com/2012/01/bacias_hidrografic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87" y="249423"/>
            <a:ext cx="10078213" cy="63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91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+mn-lt"/>
              </a:rPr>
              <a:t>Uso Hídrico</a:t>
            </a:r>
            <a:endParaRPr lang="pt-BR" sz="32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8794" y="785611"/>
            <a:ext cx="112132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Abastecimento de água às cidades e ao meio rural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Fonte de alimento e renda para populações ribeirinhas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Vias de transportes de pessoas e mercadorias (Hidrovias)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Irrigação agrícola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Geração de eletricidade por meio das hidrelétricas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Esses usos podem ser contraditórios, o que gera conflitos. Exemplo: A construção de usinas hidrelétricas desaloja populações ribeirinhas, interfere na pesca em extensos corredores fluviais e podem interromper a navegação.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451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www.atribunamt.com.br/wp-content/uploads/2015/03/hidrov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rischbieter.com.br/_galeria/normal/21_m981zop019t12zt6192cub6a4ddhj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4"/>
            <a:ext cx="12192000" cy="68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9396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+mn-lt"/>
              </a:rPr>
              <a:t>Problemas</a:t>
            </a:r>
            <a:endParaRPr lang="pt-BR" sz="32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10614" y="953037"/>
            <a:ext cx="109813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Contaminação das águas fluviais: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a) </a:t>
            </a:r>
            <a:r>
              <a:rPr lang="pt-BR" sz="2400" i="1" dirty="0" smtClean="0"/>
              <a:t>Urbano</a:t>
            </a:r>
            <a:r>
              <a:rPr lang="pt-BR" sz="2400" dirty="0" smtClean="0"/>
              <a:t>: Poluição dos rios ocorre pelo despejo irregular de esgotos residenciais e rejeitos industriais.</a:t>
            </a:r>
          </a:p>
          <a:p>
            <a:endParaRPr lang="pt-BR" sz="2400" dirty="0"/>
          </a:p>
          <a:p>
            <a:r>
              <a:rPr lang="pt-BR" sz="2400" dirty="0" smtClean="0"/>
              <a:t>	b) </a:t>
            </a:r>
            <a:r>
              <a:rPr lang="pt-BR" sz="2400" i="1" dirty="0" smtClean="0"/>
              <a:t>Campo</a:t>
            </a:r>
            <a:r>
              <a:rPr lang="pt-BR" sz="2400" dirty="0" smtClean="0"/>
              <a:t>: Contaminação ocorre pelo uso inadequado de agrotóxicos, que são escoados superficialmente para os rios ou para os lençóis freáticos.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Segundo a Agências Nacional de Águas (ANA) 46 % da água consumida no Brasil é utilizada pelas lavouras e pastagens. Associar a esse fato com a dependência econômica do Brasil em relação as commodities produzidas no campo (Exemplo: soja e laranja) e também com a expansão das fronteiras agrícolas. O consumo humano utiliza 27 % e as indústrias 18 %.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 recurso hídrico se distribui de maneira desigual pelo território. Uma ampla área do Nordeste e uma faixa extensa do interior do Estado de São Paulo apresentam disponibilidade de água por habitante baixa.</a:t>
            </a:r>
          </a:p>
        </p:txBody>
      </p:sp>
    </p:spTree>
    <p:extLst>
      <p:ext uri="{BB962C8B-B14F-4D97-AF65-F5344CB8AC3E}">
        <p14:creationId xmlns:p14="http://schemas.microsoft.com/office/powerpoint/2010/main" val="36765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63638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+mn-lt"/>
              </a:rPr>
              <a:t>Bacia do Amazonas</a:t>
            </a:r>
            <a:endParaRPr lang="pt-BR" sz="32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50006" y="850006"/>
            <a:ext cx="113419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É a mais extensa do mundo e de maior volume, mais de 100 mil m³/s.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Regime complexo e foz mista (estuário e delta).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Eixo principal (Rios Solimões e Amazonas) por estar numa planície, apresenta grande navegabilidade.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Diversos afluentes com nascente em planaltos, configura grande potencial hidrelétrico, apesar de pouco aproveitado.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Localizado numa região de baixo adensamento populacional.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Afluentes da margem direita da bacia têm sido utilizado como hidrovias que escoam a produção de grãos cultivados na fronteira agrícola da Amazônia meridional.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535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512</Words>
  <Application>Microsoft Office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Características</vt:lpstr>
      <vt:lpstr>Principais Conceitos</vt:lpstr>
      <vt:lpstr>Rede hidrográfica dividida em 8 grandes unidades  Cinco encontram-se totalmente em território nacional  Três são internacionais – Amazônica, Paraná e Uruguai</vt:lpstr>
      <vt:lpstr>Uso Hídrico</vt:lpstr>
      <vt:lpstr>Apresentação do PowerPoint</vt:lpstr>
      <vt:lpstr>Apresentação do PowerPoint</vt:lpstr>
      <vt:lpstr>Problemas</vt:lpstr>
      <vt:lpstr>Bacia do Amazonas</vt:lpstr>
      <vt:lpstr>Apresentação do PowerPoint</vt:lpstr>
      <vt:lpstr>Bacia do Tocantins-Araguaia</vt:lpstr>
      <vt:lpstr>Apresentação do PowerPoint</vt:lpstr>
      <vt:lpstr>Bacia do São Francisco</vt:lpstr>
      <vt:lpstr>Apresentação do PowerPoint</vt:lpstr>
      <vt:lpstr>Apresentação do PowerPoint</vt:lpstr>
      <vt:lpstr>Bacia Platina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Rosangela</dc:creator>
  <cp:lastModifiedBy>Rosangela</cp:lastModifiedBy>
  <cp:revision>20</cp:revision>
  <dcterms:created xsi:type="dcterms:W3CDTF">2016-05-18T01:37:43Z</dcterms:created>
  <dcterms:modified xsi:type="dcterms:W3CDTF">2016-05-25T03:16:14Z</dcterms:modified>
</cp:coreProperties>
</file>