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5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2A3A-AF53-4631-9F8C-02B68FF6DCFB}" type="datetimeFigureOut">
              <a:rPr lang="pt-BR" smtClean="0"/>
              <a:t>09/08/2016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F91A4-22AA-4407-BE8A-D6D1789911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0373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2A3A-AF53-4631-9F8C-02B68FF6DCFB}" type="datetimeFigureOut">
              <a:rPr lang="pt-BR" smtClean="0"/>
              <a:t>09/08/2016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F91A4-22AA-4407-BE8A-D6D1789911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325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2A3A-AF53-4631-9F8C-02B68FF6DCFB}" type="datetimeFigureOut">
              <a:rPr lang="pt-BR" smtClean="0"/>
              <a:t>09/08/2016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F91A4-22AA-4407-BE8A-D6D1789911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0981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2A3A-AF53-4631-9F8C-02B68FF6DCFB}" type="datetimeFigureOut">
              <a:rPr lang="pt-BR" smtClean="0"/>
              <a:t>09/08/2016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F91A4-22AA-4407-BE8A-D6D1789911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4194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2A3A-AF53-4631-9F8C-02B68FF6DCFB}" type="datetimeFigureOut">
              <a:rPr lang="pt-BR" smtClean="0"/>
              <a:t>09/08/2016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F91A4-22AA-4407-BE8A-D6D1789911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2018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2A3A-AF53-4631-9F8C-02B68FF6DCFB}" type="datetimeFigureOut">
              <a:rPr lang="pt-BR" smtClean="0"/>
              <a:t>09/08/2016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F91A4-22AA-4407-BE8A-D6D1789911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329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2A3A-AF53-4631-9F8C-02B68FF6DCFB}" type="datetimeFigureOut">
              <a:rPr lang="pt-BR" smtClean="0"/>
              <a:t>09/08/2016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F91A4-22AA-4407-BE8A-D6D1789911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84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2A3A-AF53-4631-9F8C-02B68FF6DCFB}" type="datetimeFigureOut">
              <a:rPr lang="pt-BR" smtClean="0"/>
              <a:t>09/08/2016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F91A4-22AA-4407-BE8A-D6D1789911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9638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2A3A-AF53-4631-9F8C-02B68FF6DCFB}" type="datetimeFigureOut">
              <a:rPr lang="pt-BR" smtClean="0"/>
              <a:t>09/08/2016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F91A4-22AA-4407-BE8A-D6D1789911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5022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2A3A-AF53-4631-9F8C-02B68FF6DCFB}" type="datetimeFigureOut">
              <a:rPr lang="pt-BR" smtClean="0"/>
              <a:t>09/08/2016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F91A4-22AA-4407-BE8A-D6D1789911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4156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2A3A-AF53-4631-9F8C-02B68FF6DCFB}" type="datetimeFigureOut">
              <a:rPr lang="pt-BR" smtClean="0"/>
              <a:t>09/08/2016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F91A4-22AA-4407-BE8A-D6D1789911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9611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E2A3A-AF53-4631-9F8C-02B68FF6DCFB}" type="datetimeFigureOut">
              <a:rPr lang="pt-BR" smtClean="0"/>
              <a:t>09/08/2016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F91A4-22AA-4407-BE8A-D6D1789911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1758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  <a:solidFill>
            <a:schemeClr val="accent6"/>
          </a:solidFill>
        </p:spPr>
        <p:txBody>
          <a:bodyPr anchor="ctr">
            <a:normAutofit/>
          </a:bodyPr>
          <a:lstStyle/>
          <a:p>
            <a:r>
              <a:rPr lang="pt-BR" sz="3600" dirty="0" smtClean="0"/>
              <a:t>Geografia do Brasil</a:t>
            </a:r>
            <a:br>
              <a:rPr lang="pt-BR" sz="3600" dirty="0" smtClean="0"/>
            </a:br>
            <a:r>
              <a:rPr lang="pt-BR" sz="3600" dirty="0" smtClean="0"/>
              <a:t>Aula 8 – </a:t>
            </a:r>
            <a:r>
              <a:rPr lang="pt-BR" sz="3600" dirty="0" smtClean="0"/>
              <a:t>Urbanização/Industrialização I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89885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66670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/>
              <a:t>Formação inicial do território</a:t>
            </a:r>
            <a:endParaRPr lang="pt-BR" sz="32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360608" y="566671"/>
            <a:ext cx="1183139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Ocupação litorânea x Vazio do interior</a:t>
            </a:r>
          </a:p>
          <a:p>
            <a:endParaRPr lang="pt-BR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Litoral</a:t>
            </a:r>
          </a:p>
          <a:p>
            <a:r>
              <a:rPr lang="pt-BR" sz="2000" dirty="0" smtClean="0"/>
              <a:t>	1) Economia da colônia</a:t>
            </a:r>
          </a:p>
          <a:p>
            <a:endParaRPr lang="pt-BR" sz="2000" dirty="0"/>
          </a:p>
          <a:p>
            <a:r>
              <a:rPr lang="pt-BR" sz="2000" dirty="0" smtClean="0"/>
              <a:t>	2) Produção de açúcar (engenhos)</a:t>
            </a:r>
          </a:p>
          <a:p>
            <a:endParaRPr lang="pt-BR" sz="2000" dirty="0"/>
          </a:p>
          <a:p>
            <a:r>
              <a:rPr lang="pt-BR" sz="2000" dirty="0" smtClean="0"/>
              <a:t>	3) Sucesso do empreendimento no Nordeste</a:t>
            </a:r>
          </a:p>
          <a:p>
            <a:endParaRPr lang="pt-B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/>
              <a:t>Interior (Século XVII)</a:t>
            </a:r>
            <a:endParaRPr lang="pt-BR" sz="2000" dirty="0"/>
          </a:p>
          <a:p>
            <a:r>
              <a:rPr lang="pt-BR" sz="2000" dirty="0" smtClean="0"/>
              <a:t>	1) Pecuária seguindo o curso dos rios</a:t>
            </a:r>
          </a:p>
          <a:p>
            <a:endParaRPr lang="pt-BR" sz="2000" dirty="0"/>
          </a:p>
          <a:p>
            <a:r>
              <a:rPr lang="pt-BR" sz="2000" dirty="0" smtClean="0"/>
              <a:t>	2) Bandeirantes saindo de São Paulo em busca de índios, ouro e pedras preciosas</a:t>
            </a:r>
          </a:p>
          <a:p>
            <a:endParaRPr lang="pt-BR" sz="2000" dirty="0"/>
          </a:p>
          <a:p>
            <a:r>
              <a:rPr lang="pt-BR" sz="2000" dirty="0" smtClean="0"/>
              <a:t>	3) Amazônia – Expedições ao longo dos rios para expulsar ingleses e holandeses</a:t>
            </a:r>
          </a:p>
          <a:p>
            <a:r>
              <a:rPr lang="pt-BR" sz="2000" dirty="0"/>
              <a:t>	</a:t>
            </a:r>
            <a:r>
              <a:rPr lang="pt-BR" sz="2000" dirty="0" smtClean="0"/>
              <a:t>	     -- Missões da Igreja Católica</a:t>
            </a:r>
          </a:p>
          <a:p>
            <a:r>
              <a:rPr lang="pt-BR" sz="2000" dirty="0"/>
              <a:t>	</a:t>
            </a:r>
            <a:r>
              <a:rPr lang="pt-BR" sz="2000" dirty="0" smtClean="0"/>
              <a:t>	     -- Explorar as drogas do Sertão</a:t>
            </a:r>
          </a:p>
          <a:p>
            <a:endParaRPr lang="pt-BR" dirty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7357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31064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/>
              <a:t>Descoberta de metais em Minas (Fim do século XVIII)</a:t>
            </a:r>
            <a:endParaRPr lang="pt-BR" sz="32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734097" y="1184856"/>
            <a:ext cx="1145790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800" dirty="0" smtClean="0"/>
              <a:t>Descoberta de metais preciosos e ouro em Minas Gerais deslocaram a atenção da coroa do litoral para o interior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sz="2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800" dirty="0" smtClean="0"/>
              <a:t>Impactante na organização do território centro-sul brasileiro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sz="2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800" dirty="0" smtClean="0"/>
              <a:t>Novos caminhos criados para a exploração dos metais. Isso criou uma articulação maior entre o litoral e o interior na região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sz="2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800" dirty="0" smtClean="0"/>
              <a:t>Nesse contexto o Rio de Janeiro torna-se o principal polo de comércio (exportação para a Europa e a chegada de escravos africanos)</a:t>
            </a:r>
            <a:endParaRPr lang="pt-BR" sz="2800" dirty="0"/>
          </a:p>
          <a:p>
            <a:r>
              <a:rPr lang="pt-BR" sz="2800" dirty="0" smtClean="0"/>
              <a:t>	1) Torna-se capital em 1763</a:t>
            </a:r>
          </a:p>
        </p:txBody>
      </p:sp>
    </p:spTree>
    <p:extLst>
      <p:ext uri="{BB962C8B-B14F-4D97-AF65-F5344CB8AC3E}">
        <p14:creationId xmlns:p14="http://schemas.microsoft.com/office/powerpoint/2010/main" val="108714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6954" y="2559050"/>
            <a:ext cx="17556481" cy="1736301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 descr="http://files.getulionascimento.com/200000590-b753ab84de/MAPAHISTRICOBRASILECONMICOSC.XVIII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538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669700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/>
              <a:t>Panorama no século XIX</a:t>
            </a:r>
            <a:endParaRPr lang="pt-BR" sz="36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167424" y="1056068"/>
            <a:ext cx="1202457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dirty="0" smtClean="0"/>
              <a:t>Regiões mercantis relativamente autônomas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2400" dirty="0"/>
          </a:p>
          <a:p>
            <a:r>
              <a:rPr lang="pt-BR" sz="2400" dirty="0"/>
              <a:t>	</a:t>
            </a:r>
            <a:r>
              <a:rPr lang="pt-BR" sz="2400" dirty="0" smtClean="0"/>
              <a:t>1) Café no Estado de São Paulo (Vale do Paraíba e depois oeste paulista)</a:t>
            </a:r>
          </a:p>
          <a:p>
            <a:endParaRPr lang="pt-BR" sz="2400" dirty="0"/>
          </a:p>
          <a:p>
            <a:r>
              <a:rPr lang="pt-BR" sz="2400" dirty="0" smtClean="0"/>
              <a:t>	2) Nordeste: Modernização do complexo açucareiro no litoral.</a:t>
            </a:r>
          </a:p>
          <a:p>
            <a:r>
              <a:rPr lang="pt-BR" sz="2400" dirty="0"/>
              <a:t>	</a:t>
            </a:r>
            <a:r>
              <a:rPr lang="pt-BR" sz="2400" dirty="0" smtClean="0"/>
              <a:t>	          Algodão no interior.</a:t>
            </a:r>
          </a:p>
          <a:p>
            <a:endParaRPr lang="pt-BR" sz="2400" dirty="0"/>
          </a:p>
          <a:p>
            <a:r>
              <a:rPr lang="pt-BR" sz="2400" dirty="0" smtClean="0"/>
              <a:t>	3) Amazônia: Drogas do sertão e exploração da borracha natural</a:t>
            </a:r>
          </a:p>
          <a:p>
            <a:endParaRPr lang="pt-BR" sz="2400" dirty="0"/>
          </a:p>
          <a:p>
            <a:r>
              <a:rPr lang="pt-BR" sz="2400" dirty="0" smtClean="0"/>
              <a:t>	4) Outras regiões: Pecuária extensiva e mineração</a:t>
            </a:r>
          </a:p>
          <a:p>
            <a:endParaRPr lang="pt-BR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dirty="0" smtClean="0"/>
              <a:t>Ligações (infraestrutura e econômica) entre as regiões eram fracas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dirty="0" smtClean="0"/>
              <a:t>Economia colonial: Produção e exportação eram voltadas para as necessidades do mercado externo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78179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6" name="Picture 8" descr="http://3.bp.blogspot.com/-1rV7FgKo1x4/T0kbRRPdLaI/AAAAAAAAAtE/SHRcoRmcV_o/s1600/Brasil+-+Ciclos+Econ%C3%B4micos+-+s%C3%A9culo+19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079" y="12772"/>
            <a:ext cx="6310648" cy="6845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602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92427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/>
              <a:t>Articulação do território e industrialização</a:t>
            </a:r>
            <a:endParaRPr lang="pt-BR" sz="36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592428"/>
            <a:ext cx="12192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As regiões mercantis permitiram uma acumulação primitiva de capital</a:t>
            </a:r>
          </a:p>
          <a:p>
            <a:r>
              <a:rPr lang="pt-BR" dirty="0"/>
              <a:t>	</a:t>
            </a:r>
            <a:r>
              <a:rPr lang="pt-BR" dirty="0" smtClean="0"/>
              <a:t>1) Surgimento de pequenas indústrias associadas às produções locais. Ex.: Indústria têxtil doméstica no Nordeste (produção de algodão)</a:t>
            </a:r>
          </a:p>
          <a:p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 Valorização do café no exterior favoreceu a entrada de capital em São Paulo</a:t>
            </a:r>
          </a:p>
          <a:p>
            <a:r>
              <a:rPr lang="pt-BR" dirty="0"/>
              <a:t>	</a:t>
            </a:r>
            <a:r>
              <a:rPr lang="pt-BR" dirty="0" smtClean="0"/>
              <a:t>1) Industrialização em São Paulo surge do excedente produzido pelo café</a:t>
            </a:r>
          </a:p>
          <a:p>
            <a:endParaRPr lang="pt-BR" dirty="0"/>
          </a:p>
          <a:p>
            <a:r>
              <a:rPr lang="pt-BR" dirty="0" smtClean="0"/>
              <a:t>	2) A indústria utilizou a própria mão de obra dos imigrantes que chegavam pelo porto de Santos, ou que saiam das lavouras na época de crise e migravam para as cidades</a:t>
            </a:r>
          </a:p>
          <a:p>
            <a:endParaRPr lang="pt-BR" dirty="0"/>
          </a:p>
          <a:p>
            <a:r>
              <a:rPr lang="pt-BR" dirty="0" smtClean="0"/>
              <a:t>	3) O desenvolvimento da infraestrutura ferroviária do café também foi aproveitada para trazer as matérias primas industriais e levar os novos produtos para fora dos centros de produção</a:t>
            </a:r>
          </a:p>
          <a:p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No século XX a necessidade de expansão do capital industrial rompeu o isolamento dos mercados regionais e promoveu a formação de um mercado interno</a:t>
            </a:r>
          </a:p>
          <a:p>
            <a:r>
              <a:rPr lang="pt-BR" dirty="0"/>
              <a:t>	</a:t>
            </a:r>
            <a:r>
              <a:rPr lang="pt-BR" dirty="0" smtClean="0"/>
              <a:t>1) Década de 1930 Getúlio Vargas eliminou os impostos interestaduais</a:t>
            </a:r>
          </a:p>
          <a:p>
            <a:endParaRPr lang="pt-BR" dirty="0"/>
          </a:p>
          <a:p>
            <a:r>
              <a:rPr lang="pt-BR" dirty="0" smtClean="0"/>
              <a:t>	2) Década de 1940 foram implementado as rodovias interestaduais (infraestrutura + indústria de automóveis estrangeiros)</a:t>
            </a:r>
          </a:p>
          <a:p>
            <a:endParaRPr lang="pt-BR" dirty="0"/>
          </a:p>
          <a:p>
            <a:r>
              <a:rPr lang="pt-BR" dirty="0" smtClean="0"/>
              <a:t>	3) </a:t>
            </a:r>
            <a:r>
              <a:rPr lang="pt-BR" dirty="0" smtClean="0"/>
              <a:t>Produtos industriais produzidos em São Paulo e no Rio de Janeiro dominam os mercados regionais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6100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53791"/>
          </a:xfrm>
        </p:spPr>
        <p:txBody>
          <a:bodyPr>
            <a:noAutofit/>
          </a:bodyPr>
          <a:lstStyle/>
          <a:p>
            <a:pPr algn="ctr"/>
            <a:r>
              <a:rPr lang="pt-BR" sz="3600" dirty="0" smtClean="0"/>
              <a:t>Consequências da industrialização</a:t>
            </a:r>
            <a:endParaRPr lang="pt-BR" sz="36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824247"/>
            <a:ext cx="12192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000" dirty="0" smtClean="0"/>
              <a:t>A industrialização de São Paulo gerou uma nova configuração nacional, configuração de centro - cidade de São Paulo - e a periferia - áreas que abasteciam São Paulo de matéria prima para a indústria e também de produtos agrícolas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000" dirty="0" smtClean="0"/>
              <a:t>O desenvolvimento da indústria paulista e o novo alcance de seus produtos acabaram com a pequena industrialização que já existia nas outras regiões. Ex.: tecidos produzidos em SP acabaram com a indústria têxtil do nordeste</a:t>
            </a:r>
          </a:p>
          <a:p>
            <a:r>
              <a:rPr lang="pt-BR" sz="2000" dirty="0"/>
              <a:t>	</a:t>
            </a:r>
            <a:r>
              <a:rPr lang="pt-BR" sz="2000" dirty="0" smtClean="0"/>
              <a:t>1) Promoveu um desenvolvimento desigual nas regiões -&gt; Acumulação nas regiões industriais</a:t>
            </a:r>
          </a:p>
          <a:p>
            <a:endParaRPr lang="pt-BR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000" dirty="0" smtClean="0"/>
              <a:t>As regiões Sul e Centro-Oeste conseguiram desenvolver suas atividades, parte delas voltadas para o mercado paulista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000" dirty="0" smtClean="0"/>
              <a:t>A região Nordeste foi a que mais sofreu dentro deste cenário de industrialização paulista</a:t>
            </a:r>
          </a:p>
          <a:p>
            <a:r>
              <a:rPr lang="pt-BR" sz="2000" dirty="0"/>
              <a:t>	</a:t>
            </a:r>
            <a:r>
              <a:rPr lang="pt-BR" sz="2000" dirty="0" smtClean="0"/>
              <a:t>1) Acabou com as indústrias já existentes na região e impediu um desenvolvimento dessa atividade</a:t>
            </a:r>
          </a:p>
          <a:p>
            <a:endParaRPr lang="pt-BR" sz="2000" dirty="0"/>
          </a:p>
          <a:p>
            <a:r>
              <a:rPr lang="pt-BR" sz="2000" dirty="0" smtClean="0"/>
              <a:t>	2) A concentração de terras no Nordeste impediu o assentamento de famílias no meio rural e também o desenvolvimento do setor agrícola</a:t>
            </a:r>
          </a:p>
          <a:p>
            <a:endParaRPr lang="pt-BR" sz="2000" dirty="0"/>
          </a:p>
          <a:p>
            <a:r>
              <a:rPr lang="pt-BR" sz="2000" dirty="0" smtClean="0"/>
              <a:t>	3) Como resultado houve uma migração grande de nordestinos para o Sudeste</a:t>
            </a:r>
          </a:p>
        </p:txBody>
      </p:sp>
    </p:spTree>
    <p:extLst>
      <p:ext uri="{BB962C8B-B14F-4D97-AF65-F5344CB8AC3E}">
        <p14:creationId xmlns:p14="http://schemas.microsoft.com/office/powerpoint/2010/main" val="98332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199</Words>
  <Application>Microsoft Office PowerPoint</Application>
  <PresentationFormat>Widescreen</PresentationFormat>
  <Paragraphs>74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Tema do Office</vt:lpstr>
      <vt:lpstr>Geografia do Brasil Aula 8 – Urbanização/Industrialização I</vt:lpstr>
      <vt:lpstr>Formação inicial do território</vt:lpstr>
      <vt:lpstr>Descoberta de metais em Minas (Fim do século XVIII)</vt:lpstr>
      <vt:lpstr>Apresentação do PowerPoint</vt:lpstr>
      <vt:lpstr>Panorama no século XIX</vt:lpstr>
      <vt:lpstr>Apresentação do PowerPoint</vt:lpstr>
      <vt:lpstr>Articulação do território e industrialização</vt:lpstr>
      <vt:lpstr>Consequências da industrialização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do Brasil Aula 8 - Urbanização</dc:title>
  <dc:creator>Rosangela</dc:creator>
  <cp:lastModifiedBy>Rosangela</cp:lastModifiedBy>
  <cp:revision>19</cp:revision>
  <dcterms:created xsi:type="dcterms:W3CDTF">2016-08-08T14:33:45Z</dcterms:created>
  <dcterms:modified xsi:type="dcterms:W3CDTF">2016-08-10T03:51:20Z</dcterms:modified>
</cp:coreProperties>
</file>