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58" r:id="rId6"/>
    <p:sldId id="259" r:id="rId7"/>
    <p:sldId id="260" r:id="rId8"/>
    <p:sldId id="261" r:id="rId9"/>
    <p:sldId id="263" r:id="rId10"/>
    <p:sldId id="265" r:id="rId11"/>
    <p:sldId id="264"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fr-F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fr-FR"/>
          </a:p>
        </p:txBody>
      </p:sp>
      <p:sp>
        <p:nvSpPr>
          <p:cNvPr id="4" name="Espaço Reservado para Data 3"/>
          <p:cNvSpPr>
            <a:spLocks noGrp="1"/>
          </p:cNvSpPr>
          <p:nvPr>
            <p:ph type="dt" sz="half" idx="10"/>
          </p:nvPr>
        </p:nvSpPr>
        <p:spPr/>
        <p:txBody>
          <a:bodyPr/>
          <a:lstStyle/>
          <a:p>
            <a:fld id="{E42E1822-567B-48F2-9601-F9ACF1DB363B}" type="datetimeFigureOut">
              <a:rPr lang="fr-FR" smtClean="0"/>
              <a:t>10/08/2016</a:t>
            </a:fld>
            <a:endParaRPr lang="fr-FR"/>
          </a:p>
        </p:txBody>
      </p:sp>
      <p:sp>
        <p:nvSpPr>
          <p:cNvPr id="5" name="Espaço Reservado para Rodapé 4"/>
          <p:cNvSpPr>
            <a:spLocks noGrp="1"/>
          </p:cNvSpPr>
          <p:nvPr>
            <p:ph type="ftr" sz="quarter" idx="11"/>
          </p:nvPr>
        </p:nvSpPr>
        <p:spPr/>
        <p:txBody>
          <a:bodyPr/>
          <a:lstStyle/>
          <a:p>
            <a:endParaRPr lang="fr-FR"/>
          </a:p>
        </p:txBody>
      </p:sp>
      <p:sp>
        <p:nvSpPr>
          <p:cNvPr id="6" name="Espaço Reservado para Número de Slide 5"/>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286546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fr-F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4" name="Espaço Reservado para Data 3"/>
          <p:cNvSpPr>
            <a:spLocks noGrp="1"/>
          </p:cNvSpPr>
          <p:nvPr>
            <p:ph type="dt" sz="half" idx="10"/>
          </p:nvPr>
        </p:nvSpPr>
        <p:spPr/>
        <p:txBody>
          <a:bodyPr/>
          <a:lstStyle/>
          <a:p>
            <a:fld id="{E42E1822-567B-48F2-9601-F9ACF1DB363B}" type="datetimeFigureOut">
              <a:rPr lang="fr-FR" smtClean="0"/>
              <a:t>10/08/2016</a:t>
            </a:fld>
            <a:endParaRPr lang="fr-FR"/>
          </a:p>
        </p:txBody>
      </p:sp>
      <p:sp>
        <p:nvSpPr>
          <p:cNvPr id="5" name="Espaço Reservado para Rodapé 4"/>
          <p:cNvSpPr>
            <a:spLocks noGrp="1"/>
          </p:cNvSpPr>
          <p:nvPr>
            <p:ph type="ftr" sz="quarter" idx="11"/>
          </p:nvPr>
        </p:nvSpPr>
        <p:spPr/>
        <p:txBody>
          <a:bodyPr/>
          <a:lstStyle/>
          <a:p>
            <a:endParaRPr lang="fr-FR"/>
          </a:p>
        </p:txBody>
      </p:sp>
      <p:sp>
        <p:nvSpPr>
          <p:cNvPr id="6" name="Espaço Reservado para Número de Slide 5"/>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14650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fr-F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4" name="Espaço Reservado para Data 3"/>
          <p:cNvSpPr>
            <a:spLocks noGrp="1"/>
          </p:cNvSpPr>
          <p:nvPr>
            <p:ph type="dt" sz="half" idx="10"/>
          </p:nvPr>
        </p:nvSpPr>
        <p:spPr/>
        <p:txBody>
          <a:bodyPr/>
          <a:lstStyle/>
          <a:p>
            <a:fld id="{E42E1822-567B-48F2-9601-F9ACF1DB363B}" type="datetimeFigureOut">
              <a:rPr lang="fr-FR" smtClean="0"/>
              <a:t>10/08/2016</a:t>
            </a:fld>
            <a:endParaRPr lang="fr-FR"/>
          </a:p>
        </p:txBody>
      </p:sp>
      <p:sp>
        <p:nvSpPr>
          <p:cNvPr id="5" name="Espaço Reservado para Rodapé 4"/>
          <p:cNvSpPr>
            <a:spLocks noGrp="1"/>
          </p:cNvSpPr>
          <p:nvPr>
            <p:ph type="ftr" sz="quarter" idx="11"/>
          </p:nvPr>
        </p:nvSpPr>
        <p:spPr/>
        <p:txBody>
          <a:bodyPr/>
          <a:lstStyle/>
          <a:p>
            <a:endParaRPr lang="fr-FR"/>
          </a:p>
        </p:txBody>
      </p:sp>
      <p:sp>
        <p:nvSpPr>
          <p:cNvPr id="6" name="Espaço Reservado para Número de Slide 5"/>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3841269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fr-F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4" name="Espaço Reservado para Data 3"/>
          <p:cNvSpPr>
            <a:spLocks noGrp="1"/>
          </p:cNvSpPr>
          <p:nvPr>
            <p:ph type="dt" sz="half" idx="10"/>
          </p:nvPr>
        </p:nvSpPr>
        <p:spPr/>
        <p:txBody>
          <a:bodyPr/>
          <a:lstStyle/>
          <a:p>
            <a:fld id="{E42E1822-567B-48F2-9601-F9ACF1DB363B}" type="datetimeFigureOut">
              <a:rPr lang="fr-FR" smtClean="0"/>
              <a:t>10/08/2016</a:t>
            </a:fld>
            <a:endParaRPr lang="fr-FR"/>
          </a:p>
        </p:txBody>
      </p:sp>
      <p:sp>
        <p:nvSpPr>
          <p:cNvPr id="5" name="Espaço Reservado para Rodapé 4"/>
          <p:cNvSpPr>
            <a:spLocks noGrp="1"/>
          </p:cNvSpPr>
          <p:nvPr>
            <p:ph type="ftr" sz="quarter" idx="11"/>
          </p:nvPr>
        </p:nvSpPr>
        <p:spPr/>
        <p:txBody>
          <a:bodyPr/>
          <a:lstStyle/>
          <a:p>
            <a:endParaRPr lang="fr-FR"/>
          </a:p>
        </p:txBody>
      </p:sp>
      <p:sp>
        <p:nvSpPr>
          <p:cNvPr id="6" name="Espaço Reservado para Número de Slide 5"/>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332899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fr-F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E42E1822-567B-48F2-9601-F9ACF1DB363B}" type="datetimeFigureOut">
              <a:rPr lang="fr-FR" smtClean="0"/>
              <a:t>10/08/2016</a:t>
            </a:fld>
            <a:endParaRPr lang="fr-FR"/>
          </a:p>
        </p:txBody>
      </p:sp>
      <p:sp>
        <p:nvSpPr>
          <p:cNvPr id="5" name="Espaço Reservado para Rodapé 4"/>
          <p:cNvSpPr>
            <a:spLocks noGrp="1"/>
          </p:cNvSpPr>
          <p:nvPr>
            <p:ph type="ftr" sz="quarter" idx="11"/>
          </p:nvPr>
        </p:nvSpPr>
        <p:spPr/>
        <p:txBody>
          <a:bodyPr/>
          <a:lstStyle/>
          <a:p>
            <a:endParaRPr lang="fr-FR"/>
          </a:p>
        </p:txBody>
      </p:sp>
      <p:sp>
        <p:nvSpPr>
          <p:cNvPr id="6" name="Espaço Reservado para Número de Slide 5"/>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511560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fr-F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5" name="Espaço Reservado para Data 4"/>
          <p:cNvSpPr>
            <a:spLocks noGrp="1"/>
          </p:cNvSpPr>
          <p:nvPr>
            <p:ph type="dt" sz="half" idx="10"/>
          </p:nvPr>
        </p:nvSpPr>
        <p:spPr/>
        <p:txBody>
          <a:bodyPr/>
          <a:lstStyle/>
          <a:p>
            <a:fld id="{E42E1822-567B-48F2-9601-F9ACF1DB363B}" type="datetimeFigureOut">
              <a:rPr lang="fr-FR" smtClean="0"/>
              <a:t>10/08/2016</a:t>
            </a:fld>
            <a:endParaRPr lang="fr-FR"/>
          </a:p>
        </p:txBody>
      </p:sp>
      <p:sp>
        <p:nvSpPr>
          <p:cNvPr id="6" name="Espaço Reservado para Rodapé 5"/>
          <p:cNvSpPr>
            <a:spLocks noGrp="1"/>
          </p:cNvSpPr>
          <p:nvPr>
            <p:ph type="ftr" sz="quarter" idx="11"/>
          </p:nvPr>
        </p:nvSpPr>
        <p:spPr/>
        <p:txBody>
          <a:bodyPr/>
          <a:lstStyle/>
          <a:p>
            <a:endParaRPr lang="fr-FR"/>
          </a:p>
        </p:txBody>
      </p:sp>
      <p:sp>
        <p:nvSpPr>
          <p:cNvPr id="7" name="Espaço Reservado para Número de Slide 6"/>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2334559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fr-F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7" name="Espaço Reservado para Data 6"/>
          <p:cNvSpPr>
            <a:spLocks noGrp="1"/>
          </p:cNvSpPr>
          <p:nvPr>
            <p:ph type="dt" sz="half" idx="10"/>
          </p:nvPr>
        </p:nvSpPr>
        <p:spPr/>
        <p:txBody>
          <a:bodyPr/>
          <a:lstStyle/>
          <a:p>
            <a:fld id="{E42E1822-567B-48F2-9601-F9ACF1DB363B}" type="datetimeFigureOut">
              <a:rPr lang="fr-FR" smtClean="0"/>
              <a:t>10/08/2016</a:t>
            </a:fld>
            <a:endParaRPr lang="fr-FR"/>
          </a:p>
        </p:txBody>
      </p:sp>
      <p:sp>
        <p:nvSpPr>
          <p:cNvPr id="8" name="Espaço Reservado para Rodapé 7"/>
          <p:cNvSpPr>
            <a:spLocks noGrp="1"/>
          </p:cNvSpPr>
          <p:nvPr>
            <p:ph type="ftr" sz="quarter" idx="11"/>
          </p:nvPr>
        </p:nvSpPr>
        <p:spPr/>
        <p:txBody>
          <a:bodyPr/>
          <a:lstStyle/>
          <a:p>
            <a:endParaRPr lang="fr-FR"/>
          </a:p>
        </p:txBody>
      </p:sp>
      <p:sp>
        <p:nvSpPr>
          <p:cNvPr id="9" name="Espaço Reservado para Número de Slide 8"/>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171263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fr-FR"/>
          </a:p>
        </p:txBody>
      </p:sp>
      <p:sp>
        <p:nvSpPr>
          <p:cNvPr id="3" name="Espaço Reservado para Data 2"/>
          <p:cNvSpPr>
            <a:spLocks noGrp="1"/>
          </p:cNvSpPr>
          <p:nvPr>
            <p:ph type="dt" sz="half" idx="10"/>
          </p:nvPr>
        </p:nvSpPr>
        <p:spPr/>
        <p:txBody>
          <a:bodyPr/>
          <a:lstStyle/>
          <a:p>
            <a:fld id="{E42E1822-567B-48F2-9601-F9ACF1DB363B}" type="datetimeFigureOut">
              <a:rPr lang="fr-FR" smtClean="0"/>
              <a:t>10/08/2016</a:t>
            </a:fld>
            <a:endParaRPr lang="fr-FR"/>
          </a:p>
        </p:txBody>
      </p:sp>
      <p:sp>
        <p:nvSpPr>
          <p:cNvPr id="4" name="Espaço Reservado para Rodapé 3"/>
          <p:cNvSpPr>
            <a:spLocks noGrp="1"/>
          </p:cNvSpPr>
          <p:nvPr>
            <p:ph type="ftr" sz="quarter" idx="11"/>
          </p:nvPr>
        </p:nvSpPr>
        <p:spPr/>
        <p:txBody>
          <a:bodyPr/>
          <a:lstStyle/>
          <a:p>
            <a:endParaRPr lang="fr-FR"/>
          </a:p>
        </p:txBody>
      </p:sp>
      <p:sp>
        <p:nvSpPr>
          <p:cNvPr id="5" name="Espaço Reservado para Número de Slide 4"/>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451157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42E1822-567B-48F2-9601-F9ACF1DB363B}" type="datetimeFigureOut">
              <a:rPr lang="fr-FR" smtClean="0"/>
              <a:t>10/08/2016</a:t>
            </a:fld>
            <a:endParaRPr lang="fr-FR"/>
          </a:p>
        </p:txBody>
      </p:sp>
      <p:sp>
        <p:nvSpPr>
          <p:cNvPr id="3" name="Espaço Reservado para Rodapé 2"/>
          <p:cNvSpPr>
            <a:spLocks noGrp="1"/>
          </p:cNvSpPr>
          <p:nvPr>
            <p:ph type="ftr" sz="quarter" idx="11"/>
          </p:nvPr>
        </p:nvSpPr>
        <p:spPr/>
        <p:txBody>
          <a:bodyPr/>
          <a:lstStyle/>
          <a:p>
            <a:endParaRPr lang="fr-FR"/>
          </a:p>
        </p:txBody>
      </p:sp>
      <p:sp>
        <p:nvSpPr>
          <p:cNvPr id="4" name="Espaço Reservado para Número de Slide 3"/>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428607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fr-F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42E1822-567B-48F2-9601-F9ACF1DB363B}" type="datetimeFigureOut">
              <a:rPr lang="fr-FR" smtClean="0"/>
              <a:t>10/08/2016</a:t>
            </a:fld>
            <a:endParaRPr lang="fr-FR"/>
          </a:p>
        </p:txBody>
      </p:sp>
      <p:sp>
        <p:nvSpPr>
          <p:cNvPr id="6" name="Espaço Reservado para Rodapé 5"/>
          <p:cNvSpPr>
            <a:spLocks noGrp="1"/>
          </p:cNvSpPr>
          <p:nvPr>
            <p:ph type="ftr" sz="quarter" idx="11"/>
          </p:nvPr>
        </p:nvSpPr>
        <p:spPr/>
        <p:txBody>
          <a:bodyPr/>
          <a:lstStyle/>
          <a:p>
            <a:endParaRPr lang="fr-FR"/>
          </a:p>
        </p:txBody>
      </p:sp>
      <p:sp>
        <p:nvSpPr>
          <p:cNvPr id="7" name="Espaço Reservado para Número de Slide 6"/>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3282571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fr-F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42E1822-567B-48F2-9601-F9ACF1DB363B}" type="datetimeFigureOut">
              <a:rPr lang="fr-FR" smtClean="0"/>
              <a:t>10/08/2016</a:t>
            </a:fld>
            <a:endParaRPr lang="fr-FR"/>
          </a:p>
        </p:txBody>
      </p:sp>
      <p:sp>
        <p:nvSpPr>
          <p:cNvPr id="6" name="Espaço Reservado para Rodapé 5"/>
          <p:cNvSpPr>
            <a:spLocks noGrp="1"/>
          </p:cNvSpPr>
          <p:nvPr>
            <p:ph type="ftr" sz="quarter" idx="11"/>
          </p:nvPr>
        </p:nvSpPr>
        <p:spPr/>
        <p:txBody>
          <a:bodyPr/>
          <a:lstStyle/>
          <a:p>
            <a:endParaRPr lang="fr-FR"/>
          </a:p>
        </p:txBody>
      </p:sp>
      <p:sp>
        <p:nvSpPr>
          <p:cNvPr id="7" name="Espaço Reservado para Número de Slide 6"/>
          <p:cNvSpPr>
            <a:spLocks noGrp="1"/>
          </p:cNvSpPr>
          <p:nvPr>
            <p:ph type="sldNum" sz="quarter" idx="12"/>
          </p:nvPr>
        </p:nvSpPr>
        <p:spPr/>
        <p:txBody>
          <a:bodyPr/>
          <a:lstStyle/>
          <a:p>
            <a:fld id="{EDA9816F-B49B-4B13-9B24-789BDC295171}" type="slidenum">
              <a:rPr lang="fr-FR" smtClean="0"/>
              <a:t>‹nº›</a:t>
            </a:fld>
            <a:endParaRPr lang="fr-FR"/>
          </a:p>
        </p:txBody>
      </p:sp>
    </p:spTree>
    <p:extLst>
      <p:ext uri="{BB962C8B-B14F-4D97-AF65-F5344CB8AC3E}">
        <p14:creationId xmlns:p14="http://schemas.microsoft.com/office/powerpoint/2010/main" val="442501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fr-F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fr-F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E1822-567B-48F2-9601-F9ACF1DB363B}" type="datetimeFigureOut">
              <a:rPr lang="fr-FR" smtClean="0"/>
              <a:t>10/08/2016</a:t>
            </a:fld>
            <a:endParaRPr lang="fr-F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9816F-B49B-4B13-9B24-789BDC295171}" type="slidenum">
              <a:rPr lang="fr-FR" smtClean="0"/>
              <a:t>‹nº›</a:t>
            </a:fld>
            <a:endParaRPr lang="fr-FR"/>
          </a:p>
        </p:txBody>
      </p:sp>
    </p:spTree>
    <p:extLst>
      <p:ext uri="{BB962C8B-B14F-4D97-AF65-F5344CB8AC3E}">
        <p14:creationId xmlns:p14="http://schemas.microsoft.com/office/powerpoint/2010/main" val="2210802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Argumentação - Continuação</a:t>
            </a:r>
            <a:endParaRPr lang="fr-FR" dirty="0"/>
          </a:p>
        </p:txBody>
      </p:sp>
    </p:spTree>
    <p:extLst>
      <p:ext uri="{BB962C8B-B14F-4D97-AF65-F5344CB8AC3E}">
        <p14:creationId xmlns:p14="http://schemas.microsoft.com/office/powerpoint/2010/main" val="462366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prático</a:t>
            </a:r>
            <a:endParaRPr lang="fr-FR" dirty="0"/>
          </a:p>
        </p:txBody>
      </p:sp>
      <p:sp>
        <p:nvSpPr>
          <p:cNvPr id="3" name="Espaço Reservado para Conteúdo 2"/>
          <p:cNvSpPr>
            <a:spLocks noGrp="1"/>
          </p:cNvSpPr>
          <p:nvPr>
            <p:ph idx="1"/>
          </p:nvPr>
        </p:nvSpPr>
        <p:spPr/>
        <p:txBody>
          <a:bodyPr/>
          <a:lstStyle/>
          <a:p>
            <a:pPr marL="0" indent="0" algn="just">
              <a:buNone/>
            </a:pPr>
            <a:r>
              <a:rPr lang="pt-BR" dirty="0"/>
              <a:t>R</a:t>
            </a:r>
            <a:r>
              <a:rPr lang="pt-BR" dirty="0" smtClean="0"/>
              <a:t>econheça a base da argumentação nos parágrafos (ou seja, a ideia central, as premissas) e também as ideias secundárias que comprovem as primeiras.</a:t>
            </a:r>
            <a:endParaRPr lang="fr-FR" dirty="0"/>
          </a:p>
        </p:txBody>
      </p:sp>
    </p:spTree>
    <p:extLst>
      <p:ext uri="{BB962C8B-B14F-4D97-AF65-F5344CB8AC3E}">
        <p14:creationId xmlns:p14="http://schemas.microsoft.com/office/powerpoint/2010/main" val="309125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fr-FR"/>
          </a:p>
        </p:txBody>
      </p:sp>
      <p:pic>
        <p:nvPicPr>
          <p:cNvPr id="1026" name="Picture 2" descr="C:\Users\Flavia\Desktop\redacao enem 2a.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819472"/>
            <a:ext cx="9144000" cy="8120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482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O desenvolvimento argumentativo</a:t>
            </a:r>
            <a:endParaRPr lang="fr-FR" sz="3600" dirty="0"/>
          </a:p>
        </p:txBody>
      </p:sp>
      <p:sp>
        <p:nvSpPr>
          <p:cNvPr id="3" name="Espaço Reservado para Conteúdo 2"/>
          <p:cNvSpPr>
            <a:spLocks noGrp="1"/>
          </p:cNvSpPr>
          <p:nvPr>
            <p:ph idx="1"/>
          </p:nvPr>
        </p:nvSpPr>
        <p:spPr>
          <a:xfrm>
            <a:off x="457200" y="1268760"/>
            <a:ext cx="8229600" cy="4857403"/>
          </a:xfrm>
        </p:spPr>
        <p:txBody>
          <a:bodyPr>
            <a:normAutofit fontScale="85000" lnSpcReduction="20000"/>
          </a:bodyPr>
          <a:lstStyle/>
          <a:p>
            <a:pPr algn="just"/>
            <a:endParaRPr lang="pt-BR" sz="3000" dirty="0" smtClean="0"/>
          </a:p>
          <a:p>
            <a:pPr algn="just"/>
            <a:r>
              <a:rPr lang="pt-BR" sz="3000" dirty="0" smtClean="0"/>
              <a:t>O desenvolvimento é a parte mais extensa do texto dissertativo. Compreende os argumentos (evidências, exemplos, justificativas, etc.) que dão sustentação à </a:t>
            </a:r>
            <a:r>
              <a:rPr lang="pt-BR" sz="3000" b="1" dirty="0" smtClean="0"/>
              <a:t>tese – </a:t>
            </a:r>
            <a:r>
              <a:rPr lang="pt-BR" sz="3000" dirty="0" smtClean="0"/>
              <a:t>ideia central defendida no primeiro parágrafo. </a:t>
            </a:r>
          </a:p>
          <a:p>
            <a:pPr algn="just"/>
            <a:r>
              <a:rPr lang="pt-BR" sz="3000" dirty="0" smtClean="0"/>
              <a:t>O conteúdo dos parágrafos de desenvolvimento deve obedecer a uma progressão: repetir ideias mudando apenas as palavras resulta em redundância. É preciso encadear os enunciados de maneira que se completem (cada enunciado acrescentará informações novas ao anterior).</a:t>
            </a:r>
          </a:p>
          <a:p>
            <a:pPr algn="just"/>
            <a:r>
              <a:rPr lang="pt-BR" sz="3000" dirty="0" smtClean="0"/>
              <a:t>Deve-se também evitar a reprodução de clichês, fórmulas prontas e frases feitas – recursos que enfraqueçam a argumentação. </a:t>
            </a:r>
            <a:endParaRPr lang="fr-FR" sz="3000" dirty="0"/>
          </a:p>
        </p:txBody>
      </p:sp>
    </p:spTree>
    <p:extLst>
      <p:ext uri="{BB962C8B-B14F-4D97-AF65-F5344CB8AC3E}">
        <p14:creationId xmlns:p14="http://schemas.microsoft.com/office/powerpoint/2010/main" val="3707306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908720"/>
            <a:ext cx="8229600" cy="5217443"/>
          </a:xfrm>
        </p:spPr>
        <p:txBody>
          <a:bodyPr>
            <a:normAutofit fontScale="92500" lnSpcReduction="10000"/>
          </a:bodyPr>
          <a:lstStyle/>
          <a:p>
            <a:pPr algn="just"/>
            <a:r>
              <a:rPr lang="pt-BR" dirty="0" smtClean="0"/>
              <a:t>Quando escreve um parágrafo argumentativo, o autor do texto deve se perguntar: O que estou tentando provar nesse parágrafo? Qual ideia quero transmitir ao meu leitor? Essa ideia, essa opinião do autor - que será transmitida ao leitor - deve ter uma </a:t>
            </a:r>
            <a:r>
              <a:rPr lang="pt-BR" b="1" dirty="0" smtClean="0"/>
              <a:t>justificativa</a:t>
            </a:r>
            <a:r>
              <a:rPr lang="pt-BR" dirty="0" smtClean="0"/>
              <a:t>, ou seja, algumas afirmações que vão defender o que o autor deseja dizer. Essas afirmações que defendem uma opinião são chamadas de </a:t>
            </a:r>
            <a:r>
              <a:rPr lang="pt-BR" i="1" dirty="0" smtClean="0"/>
              <a:t>premissas</a:t>
            </a:r>
            <a:r>
              <a:rPr lang="pt-BR" dirty="0" smtClean="0"/>
              <a:t>. É importante entender que deve haver uma relação lógica entre as premissas e a ideia que está sendo exposta.</a:t>
            </a:r>
            <a:endParaRPr lang="fr-FR" dirty="0"/>
          </a:p>
        </p:txBody>
      </p:sp>
    </p:spTree>
    <p:extLst>
      <p:ext uri="{BB962C8B-B14F-4D97-AF65-F5344CB8AC3E}">
        <p14:creationId xmlns:p14="http://schemas.microsoft.com/office/powerpoint/2010/main" val="360327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8229600" cy="5793507"/>
          </a:xfrm>
        </p:spPr>
        <p:txBody>
          <a:bodyPr>
            <a:normAutofit fontScale="70000" lnSpcReduction="20000"/>
          </a:bodyPr>
          <a:lstStyle/>
          <a:p>
            <a:pPr marL="0" indent="0" algn="just">
              <a:buNone/>
            </a:pPr>
            <a:r>
              <a:rPr lang="pt-BR" dirty="0" smtClean="0"/>
              <a:t>Por exemplo, temos um parágrafo que começa com a seguinte asserção: </a:t>
            </a:r>
            <a:r>
              <a:rPr lang="pt-BR" i="1" dirty="0" smtClean="0"/>
              <a:t>O povo brasileiro julga que humildade é uma característica positiva e que a ambição é algo negativo</a:t>
            </a:r>
            <a:r>
              <a:rPr lang="pt-BR" dirty="0" smtClean="0"/>
              <a:t>.     </a:t>
            </a:r>
            <a:endParaRPr lang="fr-FR" dirty="0" smtClean="0"/>
          </a:p>
          <a:p>
            <a:pPr marL="0" indent="0" algn="just">
              <a:buNone/>
            </a:pPr>
            <a:r>
              <a:rPr lang="pt-BR" dirty="0" smtClean="0"/>
              <a:t>       </a:t>
            </a:r>
            <a:r>
              <a:rPr lang="pt-BR" dirty="0"/>
              <a:t> </a:t>
            </a:r>
            <a:r>
              <a:rPr lang="pt-BR" dirty="0" smtClean="0"/>
              <a:t>Essa é uma opinião, essa é a ideia de nosso autor, mas ela somente será válida se outras asserções (as premissas) vierem ao encontro dela, com o intuito de justificar por que o leitor do texto deveria acreditar que tal proposição faz algum sentido.</a:t>
            </a:r>
            <a:endParaRPr lang="fr-FR" dirty="0" smtClean="0"/>
          </a:p>
          <a:p>
            <a:pPr algn="just"/>
            <a:r>
              <a:rPr lang="pt-BR" dirty="0" smtClean="0"/>
              <a:t>            </a:t>
            </a:r>
            <a:r>
              <a:rPr lang="pt-BR" i="1" dirty="0" smtClean="0"/>
              <a:t>Premissa I</a:t>
            </a:r>
            <a:r>
              <a:rPr lang="pt-BR" dirty="0" smtClean="0"/>
              <a:t>: Influência judaico-cristã, advinda da colonização portuguesa, que prega que a humildade como algo extremamente bom.  </a:t>
            </a:r>
            <a:endParaRPr lang="fr-FR" dirty="0" smtClean="0"/>
          </a:p>
          <a:p>
            <a:pPr algn="just"/>
            <a:r>
              <a:rPr lang="pt-BR" dirty="0" smtClean="0"/>
              <a:t>            </a:t>
            </a:r>
            <a:r>
              <a:rPr lang="pt-BR" i="1" dirty="0" smtClean="0"/>
              <a:t>Premissa II</a:t>
            </a:r>
            <a:r>
              <a:rPr lang="pt-BR" dirty="0" smtClean="0"/>
              <a:t>: Podemos observar essa influência ainda hoje, pois as novelas, cuja ideologia está totalmente relacionada com o pensamento da maioria dos brasileiros, trazem a ideia de que o mocinho, humilde e inocente, tem um final feliz e o vilão, que geralmente é ambicioso e arrogante, morre, fica louco ou vai preso.</a:t>
            </a:r>
            <a:endParaRPr lang="fr-FR" dirty="0" smtClean="0"/>
          </a:p>
          <a:p>
            <a:pPr marL="0" indent="0" algn="just">
              <a:buNone/>
            </a:pPr>
            <a:r>
              <a:rPr lang="pt-BR" dirty="0" smtClean="0"/>
              <a:t>       Isso é um argumento, pois foram oferecidas </a:t>
            </a:r>
            <a:r>
              <a:rPr lang="pt-BR" b="1" dirty="0" smtClean="0"/>
              <a:t>razões</a:t>
            </a:r>
            <a:r>
              <a:rPr lang="pt-BR" dirty="0" smtClean="0"/>
              <a:t> para que o leitor acredite que o brasileiro, de fato, julga a humildade como uma característica positiva, vendo na ambição algo negativo.</a:t>
            </a:r>
          </a:p>
          <a:p>
            <a:pPr marL="0" indent="0" algn="just">
              <a:buNone/>
            </a:pPr>
            <a:r>
              <a:rPr lang="pt-BR" b="1" dirty="0" smtClean="0"/>
              <a:t>É a partir das premissas que os argumentos são construídos. As premissas são as razões para se aceitar o argumento.</a:t>
            </a:r>
            <a:endParaRPr lang="fr-FR" b="1" dirty="0" smtClean="0"/>
          </a:p>
          <a:p>
            <a:endParaRPr lang="fr-FR" dirty="0"/>
          </a:p>
        </p:txBody>
      </p:sp>
    </p:spTree>
    <p:extLst>
      <p:ext uri="{BB962C8B-B14F-4D97-AF65-F5344CB8AC3E}">
        <p14:creationId xmlns:p14="http://schemas.microsoft.com/office/powerpoint/2010/main" val="3061577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dirty="0" smtClean="0"/>
              <a:t>O que são argumentos</a:t>
            </a:r>
            <a:endParaRPr lang="fr-FR" dirty="0"/>
          </a:p>
        </p:txBody>
      </p:sp>
      <p:sp>
        <p:nvSpPr>
          <p:cNvPr id="3" name="Espaço Reservado para Conteúdo 2"/>
          <p:cNvSpPr>
            <a:spLocks noGrp="1"/>
          </p:cNvSpPr>
          <p:nvPr>
            <p:ph idx="1"/>
          </p:nvPr>
        </p:nvSpPr>
        <p:spPr/>
        <p:txBody>
          <a:bodyPr/>
          <a:lstStyle/>
          <a:p>
            <a:pPr algn="just"/>
            <a:r>
              <a:rPr lang="pt-BR" dirty="0" smtClean="0"/>
              <a:t>Exemplos </a:t>
            </a:r>
          </a:p>
          <a:p>
            <a:pPr algn="just"/>
            <a:r>
              <a:rPr lang="pt-BR" dirty="0" smtClean="0"/>
              <a:t>Testemunhos </a:t>
            </a:r>
          </a:p>
          <a:p>
            <a:pPr algn="just"/>
            <a:r>
              <a:rPr lang="pt-BR" dirty="0" smtClean="0"/>
              <a:t>Informações diversas extraídas de relatórios, pesquisas e outras fontes fidedignas</a:t>
            </a:r>
          </a:p>
          <a:p>
            <a:pPr algn="just"/>
            <a:r>
              <a:rPr lang="pt-BR" dirty="0" smtClean="0"/>
              <a:t>Citações de autoridades naquele assunto </a:t>
            </a:r>
          </a:p>
          <a:p>
            <a:pPr algn="just"/>
            <a:r>
              <a:rPr lang="pt-BR" dirty="0" smtClean="0"/>
              <a:t>Dados estatísticos</a:t>
            </a:r>
            <a:endParaRPr lang="fr-FR" dirty="0"/>
          </a:p>
        </p:txBody>
      </p:sp>
    </p:spTree>
    <p:extLst>
      <p:ext uri="{BB962C8B-B14F-4D97-AF65-F5344CB8AC3E}">
        <p14:creationId xmlns:p14="http://schemas.microsoft.com/office/powerpoint/2010/main" val="93967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As bases da argumentação</a:t>
            </a:r>
            <a:endParaRPr lang="fr-FR" dirty="0"/>
          </a:p>
        </p:txBody>
      </p:sp>
      <p:sp>
        <p:nvSpPr>
          <p:cNvPr id="3" name="Espaço Reservado para Conteúdo 2"/>
          <p:cNvSpPr>
            <a:spLocks noGrp="1"/>
          </p:cNvSpPr>
          <p:nvPr>
            <p:ph idx="1"/>
          </p:nvPr>
        </p:nvSpPr>
        <p:spPr/>
        <p:txBody>
          <a:bodyPr/>
          <a:lstStyle/>
          <a:p>
            <a:pPr marL="0" indent="0">
              <a:buNone/>
            </a:pPr>
            <a:r>
              <a:rPr lang="pt-BR" dirty="0" smtClean="0"/>
              <a:t>A argumentação se baseia fundamentalmente em dois pontos: </a:t>
            </a:r>
          </a:p>
          <a:p>
            <a:pPr marL="0" indent="0">
              <a:buNone/>
            </a:pPr>
            <a:r>
              <a:rPr lang="pt-BR" dirty="0" smtClean="0"/>
              <a:t>     ● Consistência do raciocínio &gt; ordem lógica; coerência</a:t>
            </a:r>
          </a:p>
          <a:p>
            <a:pPr marL="0" indent="0">
              <a:buNone/>
            </a:pPr>
            <a:r>
              <a:rPr lang="pt-BR" dirty="0" smtClean="0"/>
              <a:t>     ● Evidência das provas &gt; dados indubitáveis ou altamente prováveis</a:t>
            </a:r>
            <a:endParaRPr lang="fr-FR" dirty="0"/>
          </a:p>
        </p:txBody>
      </p:sp>
    </p:spTree>
    <p:extLst>
      <p:ext uri="{BB962C8B-B14F-4D97-AF65-F5344CB8AC3E}">
        <p14:creationId xmlns:p14="http://schemas.microsoft.com/office/powerpoint/2010/main" val="70585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Defeitos de argumentação:</a:t>
            </a:r>
            <a:endParaRPr lang="fr-FR" dirty="0"/>
          </a:p>
        </p:txBody>
      </p:sp>
      <p:sp>
        <p:nvSpPr>
          <p:cNvPr id="3" name="Espaço Reservado para Conteúdo 2"/>
          <p:cNvSpPr>
            <a:spLocks noGrp="1"/>
          </p:cNvSpPr>
          <p:nvPr>
            <p:ph idx="1"/>
          </p:nvPr>
        </p:nvSpPr>
        <p:spPr/>
        <p:txBody>
          <a:bodyPr/>
          <a:lstStyle/>
          <a:p>
            <a:pPr marL="0" indent="0">
              <a:buNone/>
            </a:pPr>
            <a:r>
              <a:rPr lang="pt-BR" dirty="0"/>
              <a:t>O</a:t>
            </a:r>
            <a:r>
              <a:rPr lang="pt-BR" dirty="0" smtClean="0"/>
              <a:t> que não é argumento: </a:t>
            </a:r>
          </a:p>
          <a:p>
            <a:pPr marL="0" indent="0">
              <a:buNone/>
            </a:pPr>
            <a:r>
              <a:rPr lang="pt-BR" dirty="0" smtClean="0"/>
              <a:t>● Crenças </a:t>
            </a:r>
          </a:p>
          <a:p>
            <a:pPr marL="0" indent="0">
              <a:buNone/>
            </a:pPr>
            <a:r>
              <a:rPr lang="pt-BR" dirty="0" smtClean="0"/>
              <a:t>● Gostos / preferências pessoais</a:t>
            </a:r>
          </a:p>
          <a:p>
            <a:pPr marL="0" indent="0">
              <a:buNone/>
            </a:pPr>
            <a:r>
              <a:rPr lang="pt-BR" dirty="0" smtClean="0"/>
              <a:t> ● Preconceitos (implícitos e explícitos) </a:t>
            </a:r>
          </a:p>
          <a:p>
            <a:pPr marL="0" indent="0">
              <a:buNone/>
            </a:pPr>
            <a:r>
              <a:rPr lang="pt-BR" dirty="0" smtClean="0"/>
              <a:t>● Exagero </a:t>
            </a:r>
          </a:p>
          <a:p>
            <a:pPr marL="0" indent="0">
              <a:buNone/>
            </a:pPr>
            <a:r>
              <a:rPr lang="pt-BR" dirty="0" smtClean="0"/>
              <a:t>● Redundância</a:t>
            </a:r>
            <a:endParaRPr lang="fr-FR" dirty="0"/>
          </a:p>
        </p:txBody>
      </p:sp>
    </p:spTree>
    <p:extLst>
      <p:ext uri="{BB962C8B-B14F-4D97-AF65-F5344CB8AC3E}">
        <p14:creationId xmlns:p14="http://schemas.microsoft.com/office/powerpoint/2010/main" val="3205595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Defeitos de argumentação:</a:t>
            </a:r>
            <a:endParaRPr lang="fr-FR" dirty="0"/>
          </a:p>
        </p:txBody>
      </p:sp>
      <p:sp>
        <p:nvSpPr>
          <p:cNvPr id="3" name="Espaço Reservado para Conteúdo 2"/>
          <p:cNvSpPr>
            <a:spLocks noGrp="1"/>
          </p:cNvSpPr>
          <p:nvPr>
            <p:ph idx="1"/>
          </p:nvPr>
        </p:nvSpPr>
        <p:spPr>
          <a:xfrm>
            <a:off x="457200" y="1340768"/>
            <a:ext cx="8229600" cy="4785395"/>
          </a:xfrm>
        </p:spPr>
        <p:txBody>
          <a:bodyPr>
            <a:normAutofit fontScale="85000" lnSpcReduction="20000"/>
          </a:bodyPr>
          <a:lstStyle/>
          <a:p>
            <a:pPr marL="0" indent="0" algn="just">
              <a:buNone/>
            </a:pPr>
            <a:r>
              <a:rPr lang="pt-BR" dirty="0" smtClean="0"/>
              <a:t>● Generalizações: Uso de afirmações tão amplas, que podem ser derrubadas por um único contraexemplo. Quando se diz, por exemplo, “Todos os políticos são ladrões”, basta um único exemplo de político honesto para destruir o argumento.</a:t>
            </a:r>
            <a:endParaRPr lang="pt-BR" dirty="0"/>
          </a:p>
          <a:p>
            <a:pPr marL="0" indent="0" algn="just">
              <a:buNone/>
            </a:pPr>
            <a:r>
              <a:rPr lang="pt-BR" dirty="0" smtClean="0"/>
              <a:t>●  </a:t>
            </a:r>
            <a:r>
              <a:rPr lang="pt-BR" dirty="0" smtClean="0"/>
              <a:t>Clichê e lugar comum: termos ou expressões que, pela utilização excessiva e muitas vezes abusivas, apresentam-se bastante desgastados e com significado sedimentado pela repetição de ideias generalizantes ou estereotipadas.</a:t>
            </a:r>
          </a:p>
          <a:p>
            <a:pPr marL="0" indent="0" algn="just">
              <a:buNone/>
            </a:pPr>
            <a:r>
              <a:rPr lang="pt-BR" dirty="0" smtClean="0"/>
              <a:t>●</a:t>
            </a:r>
            <a:r>
              <a:rPr lang="pt-BR" dirty="0" smtClean="0"/>
              <a:t> Senso comum (consenso): “verdades” amplamente aceitas que não exigem grande esforço argumentativo. Por isso, não causam impacto já que não tem grande poder de persuasão.</a:t>
            </a:r>
            <a:endParaRPr lang="fr-FR" dirty="0"/>
          </a:p>
        </p:txBody>
      </p:sp>
    </p:spTree>
    <p:extLst>
      <p:ext uri="{BB962C8B-B14F-4D97-AF65-F5344CB8AC3E}">
        <p14:creationId xmlns:p14="http://schemas.microsoft.com/office/powerpoint/2010/main" val="2402346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Motivos mais recorrentes para anulação da redação (Enem 2015)</a:t>
            </a:r>
            <a:endParaRPr lang="fr-F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Fuga ao tema 217.339 </a:t>
            </a:r>
          </a:p>
          <a:p>
            <a:pPr algn="just"/>
            <a:r>
              <a:rPr lang="pt-BR" dirty="0" smtClean="0"/>
              <a:t>Cópia de texto motivador 13.039 </a:t>
            </a:r>
          </a:p>
          <a:p>
            <a:pPr algn="just"/>
            <a:r>
              <a:rPr lang="pt-BR" dirty="0" smtClean="0"/>
              <a:t>Texto insuficiente 7.824 </a:t>
            </a:r>
          </a:p>
          <a:p>
            <a:pPr algn="just"/>
            <a:r>
              <a:rPr lang="pt-BR" dirty="0" smtClean="0"/>
              <a:t>Não atendimento ao tipo textual 4.444 Parte desconectada 3.362 </a:t>
            </a:r>
          </a:p>
          <a:p>
            <a:pPr algn="just"/>
            <a:r>
              <a:rPr lang="pt-BR" dirty="0" smtClean="0"/>
              <a:t>Outros motivos 1.508 </a:t>
            </a:r>
          </a:p>
          <a:p>
            <a:pPr algn="just"/>
            <a:r>
              <a:rPr lang="pt-BR" dirty="0" smtClean="0"/>
              <a:t>Fere direitos humanos 955 </a:t>
            </a:r>
          </a:p>
          <a:p>
            <a:pPr marL="0" indent="0" algn="just">
              <a:buNone/>
            </a:pPr>
            <a:r>
              <a:rPr lang="pt-BR" dirty="0" smtClean="0"/>
              <a:t>(Fonte: http://exame.abril.com.br/brasil/noticias/os-erros-mais-comuns-de-quem-teve-aredacao-anulada-no-enem)</a:t>
            </a:r>
            <a:endParaRPr lang="fr-FR" dirty="0"/>
          </a:p>
        </p:txBody>
      </p:sp>
    </p:spTree>
    <p:extLst>
      <p:ext uri="{BB962C8B-B14F-4D97-AF65-F5344CB8AC3E}">
        <p14:creationId xmlns:p14="http://schemas.microsoft.com/office/powerpoint/2010/main" val="159556959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467</Words>
  <Application>Microsoft Office PowerPoint</Application>
  <PresentationFormat>Apresentação na tela (4:3)</PresentationFormat>
  <Paragraphs>44</Paragraphs>
  <Slides>11</Slides>
  <Notes>0</Notes>
  <HiddenSlides>0</HiddenSlides>
  <MMClips>0</MMClips>
  <ScaleCrop>false</ScaleCrop>
  <HeadingPairs>
    <vt:vector size="4" baseType="variant">
      <vt:variant>
        <vt:lpstr>Tema</vt:lpstr>
      </vt:variant>
      <vt:variant>
        <vt:i4>1</vt:i4>
      </vt:variant>
      <vt:variant>
        <vt:lpstr>Títulos de slides</vt:lpstr>
      </vt:variant>
      <vt:variant>
        <vt:i4>11</vt:i4>
      </vt:variant>
    </vt:vector>
  </HeadingPairs>
  <TitlesOfParts>
    <vt:vector size="12" baseType="lpstr">
      <vt:lpstr>Tema do Office</vt:lpstr>
      <vt:lpstr>Argumentação - Continuação</vt:lpstr>
      <vt:lpstr>O desenvolvimento argumentativo</vt:lpstr>
      <vt:lpstr>Apresentação do PowerPoint</vt:lpstr>
      <vt:lpstr>Apresentação do PowerPoint</vt:lpstr>
      <vt:lpstr>O que são argumentos</vt:lpstr>
      <vt:lpstr>As bases da argumentação</vt:lpstr>
      <vt:lpstr>Defeitos de argumentação:</vt:lpstr>
      <vt:lpstr>Defeitos de argumentação:</vt:lpstr>
      <vt:lpstr>Motivos mais recorrentes para anulação da redação (Enem 2015)</vt:lpstr>
      <vt:lpstr>Exercício prático</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Argumentação - Continuação</dc:title>
  <dc:creator>Flavia</dc:creator>
  <cp:lastModifiedBy>Flavia</cp:lastModifiedBy>
  <cp:revision>8</cp:revision>
  <dcterms:created xsi:type="dcterms:W3CDTF">2016-08-10T21:15:50Z</dcterms:created>
  <dcterms:modified xsi:type="dcterms:W3CDTF">2016-08-10T22:17:51Z</dcterms:modified>
</cp:coreProperties>
</file>