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9" r:id="rId5"/>
    <p:sldId id="262" r:id="rId6"/>
    <p:sldId id="263" r:id="rId7"/>
    <p:sldId id="264" r:id="rId8"/>
    <p:sldId id="265" r:id="rId9"/>
    <p:sldId id="271" r:id="rId10"/>
    <p:sldId id="260" r:id="rId11"/>
    <p:sldId id="261" r:id="rId12"/>
    <p:sldId id="266" r:id="rId13"/>
    <p:sldId id="268" r:id="rId14"/>
    <p:sldId id="267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65331-7C23-4F10-B600-CA58D5881427}" type="datetimeFigureOut">
              <a:rPr lang="pt-BR" smtClean="0"/>
              <a:t>05/04/2016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98A3-3819-4AEC-B2A1-FD6CA90E16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65331-7C23-4F10-B600-CA58D5881427}" type="datetimeFigureOut">
              <a:rPr lang="pt-BR" smtClean="0"/>
              <a:t>05/04/2016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98A3-3819-4AEC-B2A1-FD6CA90E16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65331-7C23-4F10-B600-CA58D5881427}" type="datetimeFigureOut">
              <a:rPr lang="pt-BR" smtClean="0"/>
              <a:t>05/04/2016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98A3-3819-4AEC-B2A1-FD6CA90E16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65331-7C23-4F10-B600-CA58D5881427}" type="datetimeFigureOut">
              <a:rPr lang="pt-BR" smtClean="0"/>
              <a:t>05/04/2016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98A3-3819-4AEC-B2A1-FD6CA90E16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65331-7C23-4F10-B600-CA58D5881427}" type="datetimeFigureOut">
              <a:rPr lang="pt-BR" smtClean="0"/>
              <a:t>05/04/2016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98A3-3819-4AEC-B2A1-FD6CA90E16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65331-7C23-4F10-B600-CA58D5881427}" type="datetimeFigureOut">
              <a:rPr lang="pt-BR" smtClean="0"/>
              <a:t>05/04/2016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98A3-3819-4AEC-B2A1-FD6CA90E16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65331-7C23-4F10-B600-CA58D5881427}" type="datetimeFigureOut">
              <a:rPr lang="pt-BR" smtClean="0"/>
              <a:t>05/04/2016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98A3-3819-4AEC-B2A1-FD6CA90E16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65331-7C23-4F10-B600-CA58D5881427}" type="datetimeFigureOut">
              <a:rPr lang="pt-BR" smtClean="0"/>
              <a:t>05/04/2016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98A3-3819-4AEC-B2A1-FD6CA90E16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65331-7C23-4F10-B600-CA58D5881427}" type="datetimeFigureOut">
              <a:rPr lang="pt-BR" smtClean="0"/>
              <a:t>05/04/2016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98A3-3819-4AEC-B2A1-FD6CA90E16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65331-7C23-4F10-B600-CA58D5881427}" type="datetimeFigureOut">
              <a:rPr lang="pt-BR" smtClean="0"/>
              <a:t>05/04/2016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98A3-3819-4AEC-B2A1-FD6CA90E16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65331-7C23-4F10-B600-CA58D5881427}" type="datetimeFigureOut">
              <a:rPr lang="pt-BR" smtClean="0"/>
              <a:t>05/04/2016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B98A3-3819-4AEC-B2A1-FD6CA90E16D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65331-7C23-4F10-B600-CA58D5881427}" type="datetimeFigureOut">
              <a:rPr lang="pt-BR" smtClean="0"/>
              <a:t>05/04/2016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B98A3-3819-4AEC-B2A1-FD6CA90E16D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pt.wikipedia.org/wiki/Arg%C3%B4nio" TargetMode="External"/><Relationship Id="rId13" Type="http://schemas.openxmlformats.org/officeDocument/2006/relationships/hyperlink" Target="https://pt.wikipedia.org/wiki/Metano" TargetMode="External"/><Relationship Id="rId18" Type="http://schemas.openxmlformats.org/officeDocument/2006/relationships/hyperlink" Target="https://pt.wikipedia.org/wiki/Xen%C3%B4nio" TargetMode="External"/><Relationship Id="rId3" Type="http://schemas.openxmlformats.org/officeDocument/2006/relationships/hyperlink" Target="https://pt.wikipedia.org/w/index.php?title=Fra%C3%A7%C3%A3o_de_volume&amp;action=edit&amp;redlink=1" TargetMode="External"/><Relationship Id="rId21" Type="http://schemas.openxmlformats.org/officeDocument/2006/relationships/hyperlink" Target="https://pt.wikipedia.org/wiki/Iodo" TargetMode="External"/><Relationship Id="rId7" Type="http://schemas.openxmlformats.org/officeDocument/2006/relationships/hyperlink" Target="https://pt.wikipedia.org/wiki/Oxig%C3%AAnio" TargetMode="External"/><Relationship Id="rId12" Type="http://schemas.openxmlformats.org/officeDocument/2006/relationships/hyperlink" Target="https://pt.wikipedia.org/wiki/H%C3%A9lio" TargetMode="External"/><Relationship Id="rId17" Type="http://schemas.openxmlformats.org/officeDocument/2006/relationships/hyperlink" Target="https://pt.wikipedia.org/wiki/Mon%C3%B3xido_de_carbono" TargetMode="External"/><Relationship Id="rId2" Type="http://schemas.openxmlformats.org/officeDocument/2006/relationships/hyperlink" Target="https://pt.wikipedia.org/wiki/Parte_por_milh%C3%A3o" TargetMode="External"/><Relationship Id="rId16" Type="http://schemas.openxmlformats.org/officeDocument/2006/relationships/hyperlink" Target="https://pt.wikipedia.org/wiki/%C3%93xido_nitroso" TargetMode="External"/><Relationship Id="rId20" Type="http://schemas.openxmlformats.org/officeDocument/2006/relationships/hyperlink" Target="https://pt.wikipedia.org/wiki/Di%C3%B3xido_de_nitrog%C3%AAni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Nitrog%C3%AAnio" TargetMode="External"/><Relationship Id="rId11" Type="http://schemas.openxmlformats.org/officeDocument/2006/relationships/hyperlink" Target="https://pt.wikipedia.org/wiki/Ne%C3%B4nio" TargetMode="External"/><Relationship Id="rId5" Type="http://schemas.openxmlformats.org/officeDocument/2006/relationships/hyperlink" Target="https://pt.wikipedia.org/wiki/G%C3%A1s_ideal" TargetMode="External"/><Relationship Id="rId15" Type="http://schemas.openxmlformats.org/officeDocument/2006/relationships/hyperlink" Target="https://pt.wikipedia.org/wiki/Hidrog%C3%AAnio" TargetMode="External"/><Relationship Id="rId23" Type="http://schemas.openxmlformats.org/officeDocument/2006/relationships/hyperlink" Target="https://pt.wikipedia.org/wiki/Vapor_de_%C3%A1gua" TargetMode="External"/><Relationship Id="rId10" Type="http://schemas.openxmlformats.org/officeDocument/2006/relationships/hyperlink" Target="https://pt.wikipedia.org/wiki/Atmosfera_terrestre" TargetMode="External"/><Relationship Id="rId19" Type="http://schemas.openxmlformats.org/officeDocument/2006/relationships/hyperlink" Target="https://pt.wikipedia.org/wiki/Oz%C3%B4nio" TargetMode="External"/><Relationship Id="rId4" Type="http://schemas.openxmlformats.org/officeDocument/2006/relationships/hyperlink" Target="https://pt.wikipedia.org/wiki/Fra%C3%A7%C3%A3o_molar" TargetMode="External"/><Relationship Id="rId9" Type="http://schemas.openxmlformats.org/officeDocument/2006/relationships/hyperlink" Target="https://pt.wikipedia.org/wiki/Di%C3%B3xido_de_carbono" TargetMode="External"/><Relationship Id="rId14" Type="http://schemas.openxmlformats.org/officeDocument/2006/relationships/hyperlink" Target="https://pt.wikipedia.org/wiki/Cript%C3%B4nio" TargetMode="External"/><Relationship Id="rId22" Type="http://schemas.openxmlformats.org/officeDocument/2006/relationships/hyperlink" Target="https://pt.wikipedia.org/wiki/Am%C3%B4nio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Atmosfera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600" dirty="0" smtClean="0"/>
              <a:t>Kepler-452b</a:t>
            </a:r>
            <a:br>
              <a:rPr lang="pt-BR" sz="3600" dirty="0" smtClean="0"/>
            </a:br>
            <a:r>
              <a:rPr lang="pt-BR" sz="3600" dirty="0" smtClean="0"/>
              <a:t>Nosso primo mais velho? (2015)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4" name="Picture 2" descr="Ilustração divulgada pela Nasa mostra comparação entre órbitas do Sistema Solar, do Kepler-186 (um minissistema Solar) e do sistema da Kepler-452, com o planeta Kepler 452b (Foto: NASA/JPL-CalTech/R. Hurt/Divulgação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496944" cy="4410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8434" name="Picture 2" descr="http://s3.amazonaws.com/magoo/ABAAABKrsAI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7992888" cy="5256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Transmissões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Condução</a:t>
            </a:r>
          </a:p>
          <a:p>
            <a:r>
              <a:rPr lang="pt-BR" dirty="0" smtClean="0"/>
              <a:t>Convecção</a:t>
            </a:r>
          </a:p>
          <a:p>
            <a:r>
              <a:rPr lang="pt-BR" dirty="0" smtClean="0"/>
              <a:t>Irradiação (sem matéria)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Efeito Estufa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5602" name="Picture 2" descr="http://eco.ib.usp.br/lepac/conservacao/ensino/imagens/esquema_efeitoestuf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800"/>
            <a:ext cx="7776864" cy="45597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Ondas de baixa e alta frequência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endParaRPr lang="pt-BR" dirty="0"/>
          </a:p>
        </p:txBody>
      </p:sp>
      <p:pic>
        <p:nvPicPr>
          <p:cNvPr id="23554" name="Picture 2" descr="http://docplayer.com.br/docs-images/27/10797304/images/21-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933056"/>
            <a:ext cx="7272808" cy="1944216"/>
          </a:xfrm>
          <a:prstGeom prst="rect">
            <a:avLst/>
          </a:prstGeom>
          <a:noFill/>
        </p:spPr>
      </p:pic>
      <p:pic>
        <p:nvPicPr>
          <p:cNvPr id="23556" name="Picture 4" descr="https://fperrotti.wikispaces.com/file/view/espectro.png/417844734/espect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628800"/>
            <a:ext cx="6120680" cy="2181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Camadas atmosféricas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http://www.estudopratico.com.br/wp-content/uploads/2014/04/camadas-da-atmosfer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8208912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Relação de altitude: 1Km menos 6°C.</a:t>
            </a:r>
          </a:p>
          <a:p>
            <a:r>
              <a:rPr lang="pt-BR" dirty="0" smtClean="0"/>
              <a:t>Tem de 8 a 15Km de altitude.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Composição química da Atmosfera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27581" y="1545616"/>
          <a:ext cx="7344818" cy="4590654"/>
        </p:xfrm>
        <a:graphic>
          <a:graphicData uri="http://schemas.openxmlformats.org/drawingml/2006/table">
            <a:tbl>
              <a:tblPr/>
              <a:tblGrid>
                <a:gridCol w="3672409"/>
                <a:gridCol w="3672409"/>
              </a:tblGrid>
              <a:tr h="310605">
                <a:tc gridSpan="2">
                  <a:txBody>
                    <a:bodyPr/>
                    <a:lstStyle/>
                    <a:p>
                      <a:r>
                        <a:rPr lang="pt-BR" sz="900"/>
                        <a:t>Composição da atmosfera (amostra isenta de água), por volume</a:t>
                      </a:r>
                    </a:p>
                  </a:txBody>
                  <a:tcPr marL="44372" marR="44372" marT="22186" marB="22186" anchor="ctr"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0605">
                <a:tc gridSpan="2">
                  <a:txBody>
                    <a:bodyPr/>
                    <a:lstStyle/>
                    <a:p>
                      <a:r>
                        <a:rPr lang="pt-BR" sz="900" i="1"/>
                        <a:t>ppmv: </a:t>
                      </a:r>
                      <a:r>
                        <a:rPr lang="pt-BR" sz="900" i="1" u="none" strike="noStrike">
                          <a:solidFill>
                            <a:srgbClr val="0B0080"/>
                          </a:solidFill>
                          <a:hlinkClick r:id="rId2" tooltip="Parte por milhão"/>
                        </a:rPr>
                        <a:t>partes por milhão</a:t>
                      </a:r>
                      <a:r>
                        <a:rPr lang="pt-BR" sz="900" i="1"/>
                        <a:t> por volume (nota: a </a:t>
                      </a:r>
                      <a:r>
                        <a:rPr lang="pt-BR" sz="900" i="1" u="none" strike="noStrike">
                          <a:solidFill>
                            <a:srgbClr val="A55858"/>
                          </a:solidFill>
                          <a:hlinkClick r:id="rId3" tooltip="Fração de volume (página não existe)"/>
                        </a:rPr>
                        <a:t>fração de volume</a:t>
                      </a:r>
                      <a:r>
                        <a:rPr lang="pt-BR" sz="900" i="1"/>
                        <a:t> é igual à </a:t>
                      </a:r>
                      <a:r>
                        <a:rPr lang="pt-BR" sz="900" i="1" u="none" strike="noStrike">
                          <a:solidFill>
                            <a:srgbClr val="0B0080"/>
                          </a:solidFill>
                          <a:hlinkClick r:id="rId4" tooltip="Fração molar"/>
                        </a:rPr>
                        <a:t>fração molar</a:t>
                      </a:r>
                      <a:r>
                        <a:rPr lang="pt-BR" sz="900" i="1"/>
                        <a:t> para apenas </a:t>
                      </a:r>
                      <a:r>
                        <a:rPr lang="pt-BR" sz="900" i="1" u="none" strike="noStrike">
                          <a:solidFill>
                            <a:srgbClr val="0B0080"/>
                          </a:solidFill>
                          <a:hlinkClick r:id="rId5" tooltip="Gás ideal"/>
                        </a:rPr>
                        <a:t>gases ideais</a:t>
                      </a:r>
                      <a:r>
                        <a:rPr lang="pt-BR" sz="900"/>
                        <a:t>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7489">
                <a:tc>
                  <a:txBody>
                    <a:bodyPr/>
                    <a:lstStyle/>
                    <a:p>
                      <a:pPr algn="ctr"/>
                      <a:r>
                        <a:rPr lang="pt-BR" sz="900"/>
                        <a:t>Gás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/>
                        <a:t>Volume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6" tooltip="Nitrogênio"/>
                        </a:rPr>
                        <a:t>Nitrogênio</a:t>
                      </a:r>
                      <a:r>
                        <a:rPr lang="pt-BR" sz="900"/>
                        <a:t> (N</a:t>
                      </a:r>
                      <a:r>
                        <a:rPr lang="pt-BR" sz="900" baseline="-25000"/>
                        <a:t>2</a:t>
                      </a:r>
                      <a:r>
                        <a:rPr lang="pt-BR" sz="900"/>
                        <a:t>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780.840 ppmv (78,084%)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7" tooltip="Oxigênio"/>
                        </a:rPr>
                        <a:t>Oxigênio</a:t>
                      </a:r>
                      <a:r>
                        <a:rPr lang="pt-BR" sz="900"/>
                        <a:t> (O</a:t>
                      </a:r>
                      <a:r>
                        <a:rPr lang="pt-BR" sz="900" baseline="-25000"/>
                        <a:t>2</a:t>
                      </a:r>
                      <a:r>
                        <a:rPr lang="pt-BR" sz="900"/>
                        <a:t>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209.460 ppmv (20,946%)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8" tooltip="Argônio"/>
                        </a:rPr>
                        <a:t>Argônio</a:t>
                      </a:r>
                      <a:r>
                        <a:rPr lang="pt-BR" sz="900"/>
                        <a:t> (Ar)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9.340 ppmv (0,9340%)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9" tooltip="Dióxido de carbono"/>
                        </a:rPr>
                        <a:t>Dióxido de carbono</a:t>
                      </a:r>
                      <a:r>
                        <a:rPr lang="pt-BR" sz="900"/>
                        <a:t> (CO</a:t>
                      </a:r>
                      <a:r>
                        <a:rPr lang="pt-BR" sz="900" baseline="-25000"/>
                        <a:t>2</a:t>
                      </a:r>
                      <a:r>
                        <a:rPr lang="pt-BR" sz="900"/>
                        <a:t>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390 ppmv (0,0390%)</a:t>
                      </a:r>
                      <a:r>
                        <a:rPr lang="pt-BR" sz="900" u="none" strike="noStrike" baseline="30000">
                          <a:solidFill>
                            <a:srgbClr val="0B0080"/>
                          </a:solidFill>
                          <a:hlinkClick r:id="rId10"/>
                        </a:rPr>
                        <a:t>[2]</a:t>
                      </a:r>
                      <a:endParaRPr lang="pt-BR" sz="900"/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11" tooltip="Neônio"/>
                        </a:rPr>
                        <a:t>Neônio</a:t>
                      </a:r>
                      <a:r>
                        <a:rPr lang="pt-BR" sz="900"/>
                        <a:t> (Ne)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18,18 ppmv (0,001818%)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12" tooltip="Hélio"/>
                        </a:rPr>
                        <a:t>Hélio</a:t>
                      </a:r>
                      <a:r>
                        <a:rPr lang="pt-BR" sz="900"/>
                        <a:t> (He)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5,24 ppmv (0,000524%)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13" tooltip="Metano"/>
                        </a:rPr>
                        <a:t>Metano</a:t>
                      </a:r>
                      <a:r>
                        <a:rPr lang="pt-BR" sz="900"/>
                        <a:t> (CH</a:t>
                      </a:r>
                      <a:r>
                        <a:rPr lang="pt-BR" sz="900" baseline="-25000"/>
                        <a:t>4</a:t>
                      </a:r>
                      <a:r>
                        <a:rPr lang="pt-BR" sz="900"/>
                        <a:t>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1,79 ppmv (0,000179%)</a:t>
                      </a:r>
                      <a:r>
                        <a:rPr lang="pt-BR" sz="900" u="none" strike="noStrike" baseline="30000">
                          <a:solidFill>
                            <a:srgbClr val="0B0080"/>
                          </a:solidFill>
                          <a:hlinkClick r:id="rId10"/>
                        </a:rPr>
                        <a:t>[3]</a:t>
                      </a:r>
                      <a:endParaRPr lang="pt-BR" sz="900"/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14" tooltip="Criptônio"/>
                        </a:rPr>
                        <a:t>Criptônio</a:t>
                      </a:r>
                      <a:r>
                        <a:rPr lang="pt-BR" sz="900"/>
                        <a:t> (Kr)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1,14 ppmv (0,000114%)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15" tooltip="Hidrogênio"/>
                        </a:rPr>
                        <a:t>Hidrogênio</a:t>
                      </a:r>
                      <a:r>
                        <a:rPr lang="pt-BR" sz="900"/>
                        <a:t> (H</a:t>
                      </a:r>
                      <a:r>
                        <a:rPr lang="pt-BR" sz="900" baseline="-25000"/>
                        <a:t>2</a:t>
                      </a:r>
                      <a:r>
                        <a:rPr lang="pt-BR" sz="900"/>
                        <a:t>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0,55 ppmv (0,000055%)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16" tooltip="Óxido nitroso"/>
                        </a:rPr>
                        <a:t>Óxido nitroso</a:t>
                      </a:r>
                      <a:r>
                        <a:rPr lang="pt-BR" sz="900"/>
                        <a:t> (N</a:t>
                      </a:r>
                      <a:r>
                        <a:rPr lang="pt-BR" sz="900" baseline="-25000"/>
                        <a:t>2</a:t>
                      </a:r>
                      <a:r>
                        <a:rPr lang="pt-BR" sz="900"/>
                        <a:t>O)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0,3 ppmv (0,00003%)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17" tooltip="Monóxido de carbono"/>
                        </a:rPr>
                        <a:t>Monóxido de carbono</a:t>
                      </a:r>
                      <a:r>
                        <a:rPr lang="pt-BR" sz="900"/>
                        <a:t> (CO)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0,1 ppmv (0,00001%)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18" tooltip="Xenônio"/>
                        </a:rPr>
                        <a:t>Xenônio</a:t>
                      </a:r>
                      <a:r>
                        <a:rPr lang="pt-BR" sz="900"/>
                        <a:t> (Xe)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0,09 ppmv (9x10</a:t>
                      </a:r>
                      <a:r>
                        <a:rPr lang="pt-BR" sz="900" baseline="30000"/>
                        <a:t>−6</a:t>
                      </a:r>
                      <a:r>
                        <a:rPr lang="pt-BR" sz="900"/>
                        <a:t>%)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10605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19" tooltip="Ozônio"/>
                        </a:rPr>
                        <a:t>Ozônio</a:t>
                      </a:r>
                      <a:r>
                        <a:rPr lang="pt-BR" sz="900"/>
                        <a:t> (O</a:t>
                      </a:r>
                      <a:r>
                        <a:rPr lang="pt-BR" sz="900" baseline="-25000"/>
                        <a:t>3</a:t>
                      </a:r>
                      <a:r>
                        <a:rPr lang="pt-BR" sz="900"/>
                        <a:t>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0,0 a 0,07 ppmv (0% a 7x10</a:t>
                      </a:r>
                      <a:r>
                        <a:rPr lang="pt-BR" sz="900" baseline="30000"/>
                        <a:t>−6</a:t>
                      </a:r>
                      <a:r>
                        <a:rPr lang="pt-BR" sz="900"/>
                        <a:t>%)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20" tooltip="Dióxido de nitrogênio"/>
                        </a:rPr>
                        <a:t>Dióxido de nitrogênio</a:t>
                      </a:r>
                      <a:r>
                        <a:rPr lang="pt-BR" sz="900"/>
                        <a:t> (NO</a:t>
                      </a:r>
                      <a:r>
                        <a:rPr lang="pt-BR" sz="900" baseline="-25000"/>
                        <a:t>2</a:t>
                      </a:r>
                      <a:r>
                        <a:rPr lang="pt-BR" sz="900"/>
                        <a:t>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0,02 ppmv (2x10</a:t>
                      </a:r>
                      <a:r>
                        <a:rPr lang="pt-BR" sz="900" baseline="30000"/>
                        <a:t>−6</a:t>
                      </a:r>
                      <a:r>
                        <a:rPr lang="pt-BR" sz="900"/>
                        <a:t>%)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21" tooltip="Iodo"/>
                        </a:rPr>
                        <a:t>Iodo</a:t>
                      </a:r>
                      <a:r>
                        <a:rPr lang="pt-BR" sz="900"/>
                        <a:t> (I)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0,01 ppmv (10</a:t>
                      </a:r>
                      <a:r>
                        <a:rPr lang="pt-BR" sz="900" baseline="30000"/>
                        <a:t>−6</a:t>
                      </a:r>
                      <a:r>
                        <a:rPr lang="pt-BR" sz="900"/>
                        <a:t>%)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177489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22" tooltip="Amônio"/>
                        </a:rPr>
                        <a:t>Amônio</a:t>
                      </a:r>
                      <a:r>
                        <a:rPr lang="pt-BR" sz="900"/>
                        <a:t> (NH</a:t>
                      </a:r>
                      <a:r>
                        <a:rPr lang="pt-BR" sz="900" baseline="-25000"/>
                        <a:t>3</a:t>
                      </a:r>
                      <a:r>
                        <a:rPr lang="pt-BR" sz="900"/>
                        <a:t>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/>
                        <a:t>traços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10605">
                <a:tc gridSpan="2">
                  <a:txBody>
                    <a:bodyPr/>
                    <a:lstStyle/>
                    <a:p>
                      <a:r>
                        <a:rPr lang="pt-BR" sz="900" b="1"/>
                        <a:t>Gases não incluídos na alta atmosfera (amostra isenta de água):</a:t>
                      </a:r>
                      <a:endParaRPr lang="pt-BR" sz="900"/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43722">
                <a:tc>
                  <a:txBody>
                    <a:bodyPr/>
                    <a:lstStyle/>
                    <a:p>
                      <a:r>
                        <a:rPr lang="pt-BR" sz="900" u="none" strike="noStrike">
                          <a:solidFill>
                            <a:srgbClr val="0B0080"/>
                          </a:solidFill>
                          <a:hlinkClick r:id="rId23" tooltip="Vapor de água"/>
                        </a:rPr>
                        <a:t>Vapor de água</a:t>
                      </a:r>
                      <a:r>
                        <a:rPr lang="pt-BR" sz="900"/>
                        <a:t> (H</a:t>
                      </a:r>
                      <a:r>
                        <a:rPr lang="pt-BR" sz="900" baseline="-25000"/>
                        <a:t>2</a:t>
                      </a:r>
                      <a:r>
                        <a:rPr lang="pt-BR" sz="900"/>
                        <a:t>O)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900" dirty="0"/>
                        <a:t>~0.40% em toda a atmosfera, normalmente entre 1%-4% na superfície</a:t>
                      </a:r>
                    </a:p>
                  </a:txBody>
                  <a:tcPr marL="44372" marR="44372" marT="22186" marB="22186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9458" name="Picture 2" descr="http://files.professoralexeinowatzki.webnode.com.br/200000059-bb85abc7f2/mostra_imagem.js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8460432" cy="5184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482" name="Picture 2" descr="http://mundoeducacao.bol.uol.com.br/upload/conteudo_legenda/2dc6cfee344dea0766629746203d678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7632848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1506" name="Picture 2" descr="http://edu-geography.com/data_images/countries/quito/quito-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268760"/>
            <a:ext cx="7488832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/>
              <a:t>Reykjavik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2530" name="Picture 2" descr="Reprodução: The Internet Travel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8136904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7650" name="Picture 2" descr="http://www.joaoleitao.com/viagens/wp-content/uploads/2008/05/mapa-mund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8280920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203</Words>
  <Application>Microsoft Office PowerPoint</Application>
  <PresentationFormat>Apresentação na tela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Atmosfera</vt:lpstr>
      <vt:lpstr>Camadas atmosféricas</vt:lpstr>
      <vt:lpstr>Slide 3</vt:lpstr>
      <vt:lpstr>Composição química da Atmosfera</vt:lpstr>
      <vt:lpstr>Slide 5</vt:lpstr>
      <vt:lpstr>Slide 6</vt:lpstr>
      <vt:lpstr>Quito</vt:lpstr>
      <vt:lpstr>Reykjavik</vt:lpstr>
      <vt:lpstr>Slide 9</vt:lpstr>
      <vt:lpstr> Kepler-452b Nosso primo mais velho? (2015) </vt:lpstr>
      <vt:lpstr>Slide 11</vt:lpstr>
      <vt:lpstr>Transmissões</vt:lpstr>
      <vt:lpstr>Efeito Estufa</vt:lpstr>
      <vt:lpstr>Ondas de baixa e alta frequência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Atmosfera</dc:title>
  <dc:creator>Isabel</dc:creator>
  <cp:lastModifiedBy>Isabel</cp:lastModifiedBy>
  <cp:revision>7</cp:revision>
  <dcterms:created xsi:type="dcterms:W3CDTF">2016-04-05T04:28:20Z</dcterms:created>
  <dcterms:modified xsi:type="dcterms:W3CDTF">2016-04-05T05:35:58Z</dcterms:modified>
</cp:coreProperties>
</file>