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9F7F396-AA32-4E68-B71A-CD4AE368C632}" type="datetimeFigureOut">
              <a:rPr lang="fr-FR" smtClean="0"/>
              <a:t>02/06/2016</a:t>
            </a:fld>
            <a:endParaRPr lang="fr-F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2E92C5E-5B03-4823-84CF-7F412972DDEA}" type="slidenum">
              <a:rPr lang="fr-FR" smtClean="0"/>
              <a:t>‹nº›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F396-AA32-4E68-B71A-CD4AE368C632}" type="datetimeFigureOut">
              <a:rPr lang="fr-FR" smtClean="0"/>
              <a:t>02/06/2016</a:t>
            </a:fld>
            <a:endParaRPr lang="fr-F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2C5E-5B03-4823-84CF-7F412972DDE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F396-AA32-4E68-B71A-CD4AE368C632}" type="datetimeFigureOut">
              <a:rPr lang="fr-FR" smtClean="0"/>
              <a:t>02/06/2016</a:t>
            </a:fld>
            <a:endParaRPr lang="fr-F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2C5E-5B03-4823-84CF-7F412972DDE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9F7F396-AA32-4E68-B71A-CD4AE368C632}" type="datetimeFigureOut">
              <a:rPr lang="fr-FR" smtClean="0"/>
              <a:t>02/06/2016</a:t>
            </a:fld>
            <a:endParaRPr lang="fr-F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2E92C5E-5B03-4823-84CF-7F412972DDEA}" type="slidenum">
              <a:rPr lang="fr-FR" smtClean="0"/>
              <a:t>‹nº›</a:t>
            </a:fld>
            <a:endParaRPr lang="fr-F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9F7F396-AA32-4E68-B71A-CD4AE368C632}" type="datetimeFigureOut">
              <a:rPr lang="fr-FR" smtClean="0"/>
              <a:t>02/06/2016</a:t>
            </a:fld>
            <a:endParaRPr lang="fr-F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2E92C5E-5B03-4823-84CF-7F412972DDEA}" type="slidenum">
              <a:rPr lang="fr-FR" smtClean="0"/>
              <a:t>‹nº›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F396-AA32-4E68-B71A-CD4AE368C632}" type="datetimeFigureOut">
              <a:rPr lang="fr-FR" smtClean="0"/>
              <a:t>02/06/2016</a:t>
            </a:fld>
            <a:endParaRPr lang="fr-F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2C5E-5B03-4823-84CF-7F412972DDEA}" type="slidenum">
              <a:rPr lang="fr-FR" smtClean="0"/>
              <a:t>‹nº›</a:t>
            </a:fld>
            <a:endParaRPr lang="fr-F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F396-AA32-4E68-B71A-CD4AE368C632}" type="datetimeFigureOut">
              <a:rPr lang="fr-FR" smtClean="0"/>
              <a:t>02/06/2016</a:t>
            </a:fld>
            <a:endParaRPr lang="fr-F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2C5E-5B03-4823-84CF-7F412972DDEA}" type="slidenum">
              <a:rPr lang="fr-FR" smtClean="0"/>
              <a:t>‹nº›</a:t>
            </a:fld>
            <a:endParaRPr lang="fr-F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9F7F396-AA32-4E68-B71A-CD4AE368C632}" type="datetimeFigureOut">
              <a:rPr lang="fr-FR" smtClean="0"/>
              <a:t>02/06/2016</a:t>
            </a:fld>
            <a:endParaRPr lang="fr-F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2E92C5E-5B03-4823-84CF-7F412972DDEA}" type="slidenum">
              <a:rPr lang="fr-FR" smtClean="0"/>
              <a:t>‹nº›</a:t>
            </a:fld>
            <a:endParaRPr lang="fr-F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F396-AA32-4E68-B71A-CD4AE368C632}" type="datetimeFigureOut">
              <a:rPr lang="fr-FR" smtClean="0"/>
              <a:t>02/06/2016</a:t>
            </a:fld>
            <a:endParaRPr lang="fr-F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92C5E-5B03-4823-84CF-7F412972DDEA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9F7F396-AA32-4E68-B71A-CD4AE368C632}" type="datetimeFigureOut">
              <a:rPr lang="fr-FR" smtClean="0"/>
              <a:t>02/06/2016</a:t>
            </a:fld>
            <a:endParaRPr lang="fr-F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2E92C5E-5B03-4823-84CF-7F412972DDEA}" type="slidenum">
              <a:rPr lang="fr-FR" smtClean="0"/>
              <a:t>‹nº›</a:t>
            </a:fld>
            <a:endParaRPr lang="fr-F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9F7F396-AA32-4E68-B71A-CD4AE368C632}" type="datetimeFigureOut">
              <a:rPr lang="fr-FR" smtClean="0"/>
              <a:t>02/06/2016</a:t>
            </a:fld>
            <a:endParaRPr lang="fr-F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2E92C5E-5B03-4823-84CF-7F412972DDEA}" type="slidenum">
              <a:rPr lang="fr-FR" smtClean="0"/>
              <a:t>‹nº›</a:t>
            </a:fld>
            <a:endParaRPr lang="fr-F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9F7F396-AA32-4E68-B71A-CD4AE368C632}" type="datetimeFigureOut">
              <a:rPr lang="fr-FR" smtClean="0"/>
              <a:t>02/06/2016</a:t>
            </a:fld>
            <a:endParaRPr lang="fr-F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2E92C5E-5B03-4823-84CF-7F412972DDEA}" type="slidenum">
              <a:rPr lang="fr-FR" smtClean="0"/>
              <a:t>‹nº›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86000" y="2348880"/>
            <a:ext cx="6172200" cy="2669682"/>
          </a:xfrm>
        </p:spPr>
        <p:txBody>
          <a:bodyPr>
            <a:normAutofit/>
          </a:bodyPr>
          <a:lstStyle/>
          <a:p>
            <a:r>
              <a:rPr lang="pt-BR" sz="4000" dirty="0" smtClean="0"/>
              <a:t>Coesão e Coerência</a:t>
            </a:r>
            <a:endParaRPr lang="fr-FR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8041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7467600" cy="6357320"/>
          </a:xfrm>
        </p:spPr>
        <p:txBody>
          <a:bodyPr>
            <a:normAutofit/>
          </a:bodyPr>
          <a:lstStyle/>
          <a:p>
            <a:r>
              <a:rPr lang="pt-BR" dirty="0"/>
              <a:t>Os pronomes demonstrativos aquele, </a:t>
            </a:r>
            <a:r>
              <a:rPr lang="pt-BR" dirty="0" smtClean="0"/>
              <a:t>aquela e aquilo </a:t>
            </a:r>
            <a:r>
              <a:rPr lang="pt-BR" dirty="0"/>
              <a:t>são </a:t>
            </a:r>
            <a:r>
              <a:rPr lang="pt-BR" dirty="0" smtClean="0"/>
              <a:t>empregados para </a:t>
            </a:r>
            <a:r>
              <a:rPr lang="pt-BR" dirty="0"/>
              <a:t>seres ou coisas que se acham distantes da primeira e da </a:t>
            </a:r>
            <a:r>
              <a:rPr lang="pt-BR" dirty="0" smtClean="0"/>
              <a:t>segunda pessoa</a:t>
            </a:r>
            <a:r>
              <a:rPr lang="pt-BR" dirty="0"/>
              <a:t>, do falante e do ouvinte. Por exemplo: Aquela casa parece ser </a:t>
            </a:r>
            <a:r>
              <a:rPr lang="pt-BR" dirty="0" smtClean="0"/>
              <a:t>tão </a:t>
            </a:r>
            <a:r>
              <a:rPr lang="fr-FR" dirty="0" smtClean="0"/>
              <a:t>bonita </a:t>
            </a:r>
            <a:r>
              <a:rPr lang="fr-FR" dirty="0"/>
              <a:t>por dentro</a:t>
            </a:r>
            <a:r>
              <a:rPr lang="fr-FR" dirty="0" smtClean="0"/>
              <a:t>!</a:t>
            </a:r>
          </a:p>
          <a:p>
            <a:r>
              <a:rPr lang="pt-BR" dirty="0"/>
              <a:t>"Onde", como pronome relativo, sempre possui antecedente e só pode </a:t>
            </a:r>
            <a:r>
              <a:rPr lang="pt-BR" dirty="0" smtClean="0"/>
              <a:t>ser utilizado </a:t>
            </a:r>
            <a:r>
              <a:rPr lang="pt-BR" dirty="0"/>
              <a:t>na indicação de </a:t>
            </a:r>
            <a:r>
              <a:rPr lang="pt-BR" dirty="0" smtClean="0"/>
              <a:t>lugar. Por </a:t>
            </a:r>
            <a:r>
              <a:rPr lang="pt-BR" dirty="0"/>
              <a:t>exemplo: A casa onde morava foi </a:t>
            </a:r>
            <a:r>
              <a:rPr lang="pt-BR" dirty="0" smtClean="0"/>
              <a:t>assaltada.</a:t>
            </a:r>
          </a:p>
          <a:p>
            <a:r>
              <a:rPr lang="pt-BR" dirty="0" smtClean="0"/>
              <a:t>Na </a:t>
            </a:r>
            <a:r>
              <a:rPr lang="pt-BR" dirty="0"/>
              <a:t>indicação de tempo, deve-se empregar quando ou em </a:t>
            </a:r>
            <a:r>
              <a:rPr lang="pt-BR" dirty="0" smtClean="0"/>
              <a:t>que. Por </a:t>
            </a:r>
            <a:r>
              <a:rPr lang="pt-BR" dirty="0"/>
              <a:t>exemplo: Sinto saudades da época em que (quando) morávamos </a:t>
            </a:r>
            <a:r>
              <a:rPr lang="pt-BR" dirty="0" smtClean="0"/>
              <a:t>no </a:t>
            </a:r>
            <a:r>
              <a:rPr lang="fr-FR" dirty="0" smtClean="0"/>
              <a:t>exterior.</a:t>
            </a:r>
          </a:p>
          <a:p>
            <a:r>
              <a:rPr lang="pt-BR" dirty="0"/>
              <a:t>O pronome "quem" refere-se a pessoas e vem sempre precedido </a:t>
            </a:r>
            <a:r>
              <a:rPr lang="pt-BR" dirty="0" smtClean="0"/>
              <a:t>de </a:t>
            </a:r>
            <a:r>
              <a:rPr lang="fr-FR" dirty="0" smtClean="0"/>
              <a:t>preposição. </a:t>
            </a:r>
            <a:r>
              <a:rPr lang="pt-BR" dirty="0" smtClean="0"/>
              <a:t>Por </a:t>
            </a:r>
            <a:r>
              <a:rPr lang="pt-BR" dirty="0"/>
              <a:t>exemplo: É um professor a quem muito </a:t>
            </a:r>
            <a:r>
              <a:rPr lang="pt-BR" dirty="0" smtClean="0"/>
              <a:t>devemos.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0726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endParaRPr lang="fr-F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/>
          <a:lstStyle/>
          <a:p>
            <a:r>
              <a:rPr lang="pt-BR" dirty="0"/>
              <a:t>O pronome "cujo" não concorda com o seu antecedente, mas com </a:t>
            </a:r>
            <a:r>
              <a:rPr lang="pt-BR" dirty="0" smtClean="0"/>
              <a:t>o consequente</a:t>
            </a:r>
            <a:r>
              <a:rPr lang="pt-BR" dirty="0"/>
              <a:t>. Tal termo somente é utilizado no sentido de posse, </a:t>
            </a:r>
            <a:r>
              <a:rPr lang="pt-BR" dirty="0" smtClean="0"/>
              <a:t>fazendo referência </a:t>
            </a:r>
            <a:r>
              <a:rPr lang="pt-BR" dirty="0"/>
              <a:t>ao termo antecedente e ao substantivo </a:t>
            </a:r>
            <a:r>
              <a:rPr lang="pt-BR" dirty="0" smtClean="0"/>
              <a:t>subsequente. Por </a:t>
            </a:r>
            <a:r>
              <a:rPr lang="pt-BR" dirty="0"/>
              <a:t>exemplo: O garoto cujo pai esteve aqui</a:t>
            </a:r>
          </a:p>
          <a:p>
            <a:r>
              <a:rPr lang="pt-BR" dirty="0"/>
              <a:t>O</a:t>
            </a:r>
            <a:r>
              <a:rPr lang="pt-BR" dirty="0" smtClean="0"/>
              <a:t>bs</a:t>
            </a:r>
            <a:r>
              <a:rPr lang="pt-BR" dirty="0"/>
              <a:t>.: Não se usa artigo definido entre o pronome ora em discussão (</a:t>
            </a:r>
            <a:r>
              <a:rPr lang="pt-BR" dirty="0" smtClean="0"/>
              <a:t>cujo) </a:t>
            </a:r>
            <a:r>
              <a:rPr lang="fr-FR" dirty="0" smtClean="0"/>
              <a:t>e </a:t>
            </a:r>
            <a:r>
              <a:rPr lang="fr-FR" dirty="0"/>
              <a:t>o substantivo subsequente.</a:t>
            </a:r>
          </a:p>
        </p:txBody>
      </p:sp>
    </p:spTree>
    <p:extLst>
      <p:ext uri="{BB962C8B-B14F-4D97-AF65-F5344CB8AC3E}">
        <p14:creationId xmlns:p14="http://schemas.microsoft.com/office/powerpoint/2010/main" val="1208225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Coerência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</a:t>
            </a:r>
            <a:r>
              <a:rPr lang="pt-BR" b="1" dirty="0"/>
              <a:t>coerência </a:t>
            </a:r>
            <a:r>
              <a:rPr lang="pt-BR" dirty="0"/>
              <a:t>refere-se à existência de um </a:t>
            </a:r>
            <a:r>
              <a:rPr lang="pt-BR" u="sng" dirty="0"/>
              <a:t>fluxo</a:t>
            </a:r>
          </a:p>
          <a:p>
            <a:pPr marL="0" indent="0">
              <a:buNone/>
            </a:pPr>
            <a:r>
              <a:rPr lang="pt-BR" u="sng" dirty="0"/>
              <a:t>articulado e planejado</a:t>
            </a:r>
            <a:r>
              <a:rPr lang="pt-BR" dirty="0"/>
              <a:t>. Para isto, é indispensável que</a:t>
            </a:r>
          </a:p>
          <a:p>
            <a:pPr marL="0" indent="0">
              <a:buNone/>
            </a:pPr>
            <a:r>
              <a:rPr lang="pt-BR" dirty="0"/>
              <a:t>haja </a:t>
            </a:r>
            <a:r>
              <a:rPr lang="pt-BR" u="sng" dirty="0"/>
              <a:t>relacionamento de sentido </a:t>
            </a:r>
            <a:r>
              <a:rPr lang="pt-BR" dirty="0"/>
              <a:t>entre a ideia principal</a:t>
            </a:r>
          </a:p>
          <a:p>
            <a:pPr marL="0" indent="0">
              <a:buNone/>
            </a:pPr>
            <a:r>
              <a:rPr lang="pt-BR" dirty="0"/>
              <a:t>e as secundárias desenvolvidas no texto. Para que a</a:t>
            </a:r>
          </a:p>
          <a:p>
            <a:pPr marL="0" indent="0">
              <a:buNone/>
            </a:pPr>
            <a:r>
              <a:rPr lang="pt-BR" dirty="0"/>
              <a:t>coerência ocorra, as </a:t>
            </a:r>
            <a:r>
              <a:rPr lang="pt-BR" u="sng" dirty="0"/>
              <a:t>ideias devem se completar</a:t>
            </a:r>
            <a:r>
              <a:rPr lang="pt-BR" dirty="0"/>
              <a:t>, ou</a:t>
            </a:r>
          </a:p>
          <a:p>
            <a:pPr marL="0" indent="0">
              <a:buNone/>
            </a:pPr>
            <a:r>
              <a:rPr lang="pt-BR" dirty="0"/>
              <a:t>seja, uma deve ser a continuação da outra. Portanto,</a:t>
            </a:r>
          </a:p>
          <a:p>
            <a:pPr marL="0" indent="0">
              <a:buNone/>
            </a:pPr>
            <a:r>
              <a:rPr lang="pt-BR" dirty="0"/>
              <a:t>a coerência consiste em apresentar as ideias</a:t>
            </a:r>
          </a:p>
          <a:p>
            <a:pPr marL="0" indent="0">
              <a:buNone/>
            </a:pPr>
            <a:r>
              <a:rPr lang="pt-BR" dirty="0"/>
              <a:t>segundo uma ordem e interligá-las de forma </a:t>
            </a:r>
            <a:r>
              <a:rPr lang="pt-BR" u="sng" dirty="0"/>
              <a:t>lógica</a:t>
            </a:r>
            <a:r>
              <a:rPr lang="pt-BR" dirty="0"/>
              <a:t>,</a:t>
            </a:r>
          </a:p>
          <a:p>
            <a:pPr marL="0" indent="0">
              <a:buNone/>
            </a:pPr>
            <a:r>
              <a:rPr lang="pt-BR" dirty="0"/>
              <a:t>de maneira que exista a </a:t>
            </a:r>
            <a:r>
              <a:rPr lang="pt-BR" u="sng" dirty="0"/>
              <a:t>ordenação clara </a:t>
            </a:r>
            <a:r>
              <a:rPr lang="pt-BR" dirty="0"/>
              <a:t>das ideias e</a:t>
            </a:r>
          </a:p>
          <a:p>
            <a:pPr marL="0" indent="0">
              <a:buNone/>
            </a:pPr>
            <a:r>
              <a:rPr lang="pt-BR" dirty="0"/>
              <a:t>que junto aos argumentos formem o todo pretendido.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932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Coerência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b="1" dirty="0" smtClean="0"/>
              <a:t>Externa</a:t>
            </a:r>
            <a:r>
              <a:rPr lang="pt-BR" dirty="0"/>
              <a:t>: Informações compatíveis com os</a:t>
            </a:r>
          </a:p>
          <a:p>
            <a:pPr marL="0" indent="0">
              <a:buNone/>
            </a:pPr>
            <a:r>
              <a:rPr lang="fr-FR" dirty="0"/>
              <a:t>dados da </a:t>
            </a:r>
            <a:r>
              <a:rPr lang="fr-FR" dirty="0" smtClean="0"/>
              <a:t>realidade.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fr-FR" dirty="0" smtClean="0"/>
          </a:p>
          <a:p>
            <a:r>
              <a:rPr lang="pt-BR" b="1" dirty="0" smtClean="0"/>
              <a:t>Interna</a:t>
            </a:r>
            <a:r>
              <a:rPr lang="pt-BR" dirty="0"/>
              <a:t>: Não contradição entre os elementos</a:t>
            </a:r>
          </a:p>
          <a:p>
            <a:pPr marL="0" indent="0">
              <a:buNone/>
            </a:pPr>
            <a:r>
              <a:rPr lang="fr-FR" dirty="0" smtClean="0"/>
              <a:t>apresentados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2303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Exercício</a:t>
            </a:r>
            <a:br>
              <a:rPr lang="fr-FR" dirty="0">
                <a:solidFill>
                  <a:schemeClr val="tx1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dirty="0"/>
              <a:t>● Leia o texto a seguir e faça as correções necessárias para torná-lo </a:t>
            </a:r>
            <a:r>
              <a:rPr lang="pt-BR" sz="2000" dirty="0" smtClean="0"/>
              <a:t>coeso </a:t>
            </a:r>
            <a:r>
              <a:rPr lang="fr-FR" sz="2000" dirty="0" smtClean="0"/>
              <a:t>e </a:t>
            </a:r>
            <a:r>
              <a:rPr lang="fr-FR" sz="2000" dirty="0"/>
              <a:t>coerente</a:t>
            </a:r>
            <a:r>
              <a:rPr lang="fr-FR" sz="2000" dirty="0" smtClean="0"/>
              <a:t>: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pt-BR" sz="2000" dirty="0"/>
              <a:t>O presidente Fernando Enrique é o grande culpado pelos desespero </a:t>
            </a:r>
            <a:r>
              <a:rPr lang="pt-BR" sz="2000" dirty="0" smtClean="0"/>
              <a:t>da fome </a:t>
            </a:r>
            <a:r>
              <a:rPr lang="pt-BR" sz="2000" dirty="0"/>
              <a:t>dos brasileiros pobres. O </a:t>
            </a:r>
            <a:r>
              <a:rPr lang="pt-BR" sz="2000" dirty="0" err="1"/>
              <a:t>encino</a:t>
            </a:r>
            <a:r>
              <a:rPr lang="pt-BR" sz="2000" dirty="0"/>
              <a:t> foi abandonado onde as </a:t>
            </a:r>
            <a:r>
              <a:rPr lang="pt-BR" sz="2000" dirty="0" smtClean="0"/>
              <a:t>pessoas </a:t>
            </a:r>
            <a:r>
              <a:rPr lang="fr-FR" sz="2000" dirty="0" smtClean="0"/>
              <a:t>pararam </a:t>
            </a:r>
            <a:r>
              <a:rPr lang="fr-FR" sz="2000" dirty="0"/>
              <a:t>de </a:t>
            </a:r>
            <a:r>
              <a:rPr lang="fr-FR" sz="2000" dirty="0" smtClean="0"/>
              <a:t>pensar. </a:t>
            </a:r>
            <a:r>
              <a:rPr lang="pt-BR" sz="2000" dirty="0" smtClean="0"/>
              <a:t>Anos </a:t>
            </a:r>
            <a:r>
              <a:rPr lang="pt-BR" sz="2000" dirty="0" err="1"/>
              <a:t>atraz</a:t>
            </a:r>
            <a:r>
              <a:rPr lang="pt-BR" sz="2000" dirty="0"/>
              <a:t> haviam muitas formas de trabalho mas atualmente </a:t>
            </a:r>
            <a:r>
              <a:rPr lang="pt-BR" sz="2000" dirty="0" smtClean="0"/>
              <a:t>as indústrias </a:t>
            </a:r>
            <a:r>
              <a:rPr lang="pt-BR" sz="2000" dirty="0"/>
              <a:t>foram indo embora do brasil os desempregados ficaram ao </a:t>
            </a:r>
            <a:r>
              <a:rPr lang="pt-BR" sz="2000" dirty="0" err="1"/>
              <a:t>leo</a:t>
            </a:r>
            <a:r>
              <a:rPr lang="pt-BR" sz="2000" dirty="0"/>
              <a:t>.</a:t>
            </a:r>
          </a:p>
          <a:p>
            <a:pPr marL="0" indent="0">
              <a:buNone/>
            </a:pPr>
            <a:r>
              <a:rPr lang="pt-BR" sz="2000" dirty="0"/>
              <a:t>Quem pode trabalha hoje no brasil são as </a:t>
            </a:r>
            <a:r>
              <a:rPr lang="pt-BR" sz="2000" dirty="0" smtClean="0"/>
              <a:t>pessoas universitárias que arranjam </a:t>
            </a:r>
            <a:r>
              <a:rPr lang="pt-BR" sz="2000" dirty="0"/>
              <a:t>as melhores colocações. O resto passa uma fome danada e </a:t>
            </a:r>
            <a:r>
              <a:rPr lang="pt-BR" sz="2000" dirty="0" smtClean="0"/>
              <a:t>o governo </a:t>
            </a:r>
            <a:r>
              <a:rPr lang="pt-BR" sz="2000" dirty="0"/>
              <a:t>não se importa porque não é o mesmo quem passa fome </a:t>
            </a:r>
            <a:r>
              <a:rPr lang="pt-BR" sz="2000" dirty="0" smtClean="0"/>
              <a:t>e ninguém </a:t>
            </a:r>
            <a:r>
              <a:rPr lang="pt-BR" sz="2000" dirty="0"/>
              <a:t>faz nada porque tem medo </a:t>
            </a:r>
            <a:r>
              <a:rPr lang="pt-BR" sz="2000" dirty="0" smtClean="0"/>
              <a:t>demais. Eles </a:t>
            </a:r>
            <a:r>
              <a:rPr lang="pt-BR" sz="2000" dirty="0" err="1"/>
              <a:t>trae</a:t>
            </a:r>
            <a:r>
              <a:rPr lang="pt-BR" sz="2000" dirty="0"/>
              <a:t> o povo porque sabem que o povo é burro.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581308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endParaRPr lang="fr-F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fr-FR" sz="3500" dirty="0"/>
              <a:t>Delimitando </a:t>
            </a:r>
            <a:r>
              <a:rPr lang="fr-FR" sz="3500" dirty="0" smtClean="0"/>
              <a:t>conceitos</a:t>
            </a:r>
          </a:p>
          <a:p>
            <a:pPr marL="0" indent="0" algn="just">
              <a:buNone/>
            </a:pPr>
            <a:endParaRPr lang="fr-FR" sz="3500" dirty="0"/>
          </a:p>
          <a:p>
            <a:pPr marL="0" indent="0" algn="just">
              <a:buNone/>
            </a:pPr>
            <a:r>
              <a:rPr lang="pt-BR" dirty="0" smtClean="0"/>
              <a:t>  ● </a:t>
            </a:r>
            <a:r>
              <a:rPr lang="pt-BR" dirty="0"/>
              <a:t>Um texto bem construído é aquele que permite ao leitor</a:t>
            </a:r>
          </a:p>
          <a:p>
            <a:pPr marL="0" indent="0" algn="just">
              <a:buNone/>
            </a:pPr>
            <a:r>
              <a:rPr lang="pt-BR" dirty="0"/>
              <a:t>compreender o que está sendo dito, sem que este se perca</a:t>
            </a:r>
          </a:p>
          <a:p>
            <a:pPr marL="0" indent="0" algn="just">
              <a:buNone/>
            </a:pPr>
            <a:r>
              <a:rPr lang="pt-BR" dirty="0"/>
              <a:t>entre os enunciados que o constituem, nem perca a noção de</a:t>
            </a:r>
          </a:p>
          <a:p>
            <a:pPr marL="0" indent="0" algn="just">
              <a:buNone/>
            </a:pPr>
            <a:r>
              <a:rPr lang="pt-BR" b="1" dirty="0"/>
              <a:t>conjunto</a:t>
            </a:r>
            <a:r>
              <a:rPr lang="pt-BR" dirty="0"/>
              <a:t>. É possível, portanto, perceber a </a:t>
            </a:r>
            <a:r>
              <a:rPr lang="pt-BR" b="1" dirty="0"/>
              <a:t>conexão</a:t>
            </a:r>
          </a:p>
          <a:p>
            <a:pPr marL="0" indent="0" algn="just">
              <a:buNone/>
            </a:pPr>
            <a:r>
              <a:rPr lang="pt-BR" dirty="0"/>
              <a:t>existente entre os vários segmentos textuais e compreender</a:t>
            </a:r>
          </a:p>
          <a:p>
            <a:pPr marL="0" indent="0" algn="just">
              <a:buNone/>
            </a:pPr>
            <a:r>
              <a:rPr lang="fr-FR" dirty="0"/>
              <a:t>que todos estão </a:t>
            </a:r>
            <a:r>
              <a:rPr lang="fr-FR" b="1" dirty="0"/>
              <a:t>interligados</a:t>
            </a:r>
            <a:r>
              <a:rPr lang="fr-FR" dirty="0" smtClean="0"/>
              <a:t>.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pt-BR" dirty="0"/>
              <a:t> </a:t>
            </a:r>
            <a:r>
              <a:rPr lang="pt-BR" dirty="0" smtClean="0"/>
              <a:t> ● </a:t>
            </a:r>
            <a:r>
              <a:rPr lang="pt-BR" dirty="0"/>
              <a:t>Desta forma, problemas de coesão e coerência ocorrem</a:t>
            </a:r>
          </a:p>
          <a:p>
            <a:pPr marL="0" indent="0" algn="just">
              <a:buNone/>
            </a:pPr>
            <a:r>
              <a:rPr lang="pt-BR" dirty="0"/>
              <a:t>quando a leitura de um texto nos causa certo desconforto,</a:t>
            </a:r>
          </a:p>
          <a:p>
            <a:pPr marL="0" indent="0" algn="just">
              <a:buNone/>
            </a:pPr>
            <a:r>
              <a:rPr lang="pt-BR" dirty="0"/>
              <a:t>pois este nos parece desconexo ou apenas um amontoado</a:t>
            </a:r>
          </a:p>
          <a:p>
            <a:pPr marL="0" indent="0" algn="just">
              <a:buNone/>
            </a:pPr>
            <a:r>
              <a:rPr lang="pt-BR" dirty="0"/>
              <a:t>de palavras que, embora relacionadas entre si, falharam ao</a:t>
            </a:r>
          </a:p>
          <a:p>
            <a:pPr marL="0" indent="0" algn="just">
              <a:buNone/>
            </a:pPr>
            <a:r>
              <a:rPr lang="pt-BR" dirty="0"/>
              <a:t>se inter-relacionar e não nos conduzem a qualquer tipo de</a:t>
            </a:r>
          </a:p>
          <a:p>
            <a:pPr marL="0" indent="0" algn="just">
              <a:buNone/>
            </a:pPr>
            <a:r>
              <a:rPr lang="fr-FR" dirty="0"/>
              <a:t>conclusão</a:t>
            </a:r>
            <a:r>
              <a:rPr lang="fr-FR" dirty="0" smtClean="0"/>
              <a:t>.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7834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Qual a diferença entre coesão e coerência?</a:t>
            </a:r>
            <a:br>
              <a:rPr lang="pt-BR" dirty="0" smtClean="0">
                <a:solidFill>
                  <a:schemeClr val="tx1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b="1" dirty="0" smtClean="0"/>
          </a:p>
          <a:p>
            <a:endParaRPr lang="pt-BR" sz="3000" b="1" dirty="0"/>
          </a:p>
          <a:p>
            <a:r>
              <a:rPr lang="pt-BR" sz="3000" b="1" dirty="0" smtClean="0"/>
              <a:t>Coesão</a:t>
            </a:r>
            <a:r>
              <a:rPr lang="pt-BR" sz="3000" dirty="0" smtClean="0"/>
              <a:t> </a:t>
            </a:r>
            <a:r>
              <a:rPr lang="pt-BR" sz="3000" dirty="0">
                <a:sym typeface="Wingdings"/>
              </a:rPr>
              <a:t></a:t>
            </a:r>
            <a:r>
              <a:rPr lang="pt-BR" sz="3000" dirty="0"/>
              <a:t> Conexão </a:t>
            </a:r>
            <a:r>
              <a:rPr lang="pt-BR" sz="3000" dirty="0">
                <a:sym typeface="Wingdings"/>
              </a:rPr>
              <a:t></a:t>
            </a:r>
            <a:r>
              <a:rPr lang="pt-BR" sz="3000" dirty="0"/>
              <a:t> Superfície </a:t>
            </a:r>
            <a:r>
              <a:rPr lang="pt-BR" sz="3000" dirty="0" smtClean="0"/>
              <a:t>Textual</a:t>
            </a:r>
          </a:p>
          <a:p>
            <a:endParaRPr lang="pt-BR" sz="3000" dirty="0"/>
          </a:p>
          <a:p>
            <a:endParaRPr lang="pt-BR" sz="3000" dirty="0" smtClean="0"/>
          </a:p>
          <a:p>
            <a:endParaRPr lang="fr-FR" sz="3000" dirty="0"/>
          </a:p>
          <a:p>
            <a:r>
              <a:rPr lang="pt-BR" sz="3000" b="1" dirty="0"/>
              <a:t>Coerência</a:t>
            </a:r>
            <a:r>
              <a:rPr lang="pt-BR" sz="3000" dirty="0"/>
              <a:t> </a:t>
            </a:r>
            <a:r>
              <a:rPr lang="pt-BR" sz="3000" dirty="0" smtClean="0">
                <a:sym typeface="Wingdings"/>
              </a:rPr>
              <a:t></a:t>
            </a:r>
            <a:r>
              <a:rPr lang="pt-BR" sz="3000" dirty="0" smtClean="0"/>
              <a:t> </a:t>
            </a:r>
            <a:r>
              <a:rPr lang="pt-BR" sz="3000" dirty="0"/>
              <a:t>Sentido </a:t>
            </a:r>
            <a:r>
              <a:rPr lang="pt-BR" sz="3000" dirty="0">
                <a:sym typeface="Wingdings"/>
              </a:rPr>
              <a:t></a:t>
            </a:r>
            <a:r>
              <a:rPr lang="pt-BR" sz="3000" dirty="0"/>
              <a:t> Lógica Textual </a:t>
            </a:r>
            <a:endParaRPr lang="pt-BR" sz="3000" dirty="0" smtClean="0"/>
          </a:p>
          <a:p>
            <a:endParaRPr lang="pt-BR" dirty="0" smtClean="0"/>
          </a:p>
          <a:p>
            <a:endParaRPr lang="pt-B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6710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08720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COESÃO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/>
          <a:lstStyle/>
          <a:p>
            <a:pPr algn="just"/>
            <a:r>
              <a:rPr lang="pt-BR" dirty="0"/>
              <a:t>Dá-se o nome de </a:t>
            </a:r>
            <a:r>
              <a:rPr lang="pt-BR" b="1" dirty="0"/>
              <a:t>coesão </a:t>
            </a:r>
            <a:r>
              <a:rPr lang="pt-BR" dirty="0"/>
              <a:t>à conexão interna</a:t>
            </a:r>
          </a:p>
          <a:p>
            <a:pPr marL="0" indent="0" algn="just">
              <a:buNone/>
            </a:pPr>
            <a:r>
              <a:rPr lang="pt-BR" dirty="0"/>
              <a:t>entre os vários segmentos presentes no texto. A</a:t>
            </a:r>
          </a:p>
          <a:p>
            <a:pPr marL="0" indent="0" algn="just">
              <a:buNone/>
            </a:pPr>
            <a:r>
              <a:rPr lang="pt-BR" dirty="0"/>
              <a:t>coesão é resultante dos procedimentos de</a:t>
            </a:r>
          </a:p>
          <a:p>
            <a:pPr marL="0" indent="0" algn="just">
              <a:buNone/>
            </a:pPr>
            <a:r>
              <a:rPr lang="pt-BR" dirty="0"/>
              <a:t>linguagem que garantem a ligação orgânica dos</a:t>
            </a:r>
          </a:p>
          <a:p>
            <a:pPr marL="0" indent="0" algn="just">
              <a:buNone/>
            </a:pPr>
            <a:r>
              <a:rPr lang="pt-BR" dirty="0"/>
              <a:t>enunciados entre si, ou seja, a coesão diz</a:t>
            </a:r>
          </a:p>
          <a:p>
            <a:pPr marL="0" indent="0" algn="just">
              <a:buNone/>
            </a:pPr>
            <a:r>
              <a:rPr lang="pt-BR" dirty="0"/>
              <a:t>respeito aos </a:t>
            </a:r>
            <a:r>
              <a:rPr lang="pt-BR" b="1" dirty="0"/>
              <a:t>elos de ligação entre os elementos</a:t>
            </a:r>
          </a:p>
          <a:p>
            <a:pPr marL="0" indent="0" algn="just">
              <a:buNone/>
            </a:pPr>
            <a:r>
              <a:rPr lang="pt-BR" b="1" dirty="0"/>
              <a:t>do texto entre si, nas frases e/ou nos</a:t>
            </a:r>
          </a:p>
          <a:p>
            <a:pPr marL="0" indent="0" algn="just">
              <a:buNone/>
            </a:pPr>
            <a:r>
              <a:rPr lang="fr-FR" b="1" dirty="0"/>
              <a:t>parágrafos.</a:t>
            </a:r>
          </a:p>
        </p:txBody>
      </p:sp>
    </p:spTree>
    <p:extLst>
      <p:ext uri="{BB962C8B-B14F-4D97-AF65-F5344CB8AC3E}">
        <p14:creationId xmlns:p14="http://schemas.microsoft.com/office/powerpoint/2010/main" val="3588206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Elementos de coesão - conectores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● </a:t>
            </a:r>
            <a:r>
              <a:rPr lang="pt-BR" dirty="0" smtClean="0"/>
              <a:t>Pronomes </a:t>
            </a:r>
            <a:r>
              <a:rPr lang="pt-BR" dirty="0"/>
              <a:t>relativos: que, quem, o qual, a qual,</a:t>
            </a:r>
          </a:p>
          <a:p>
            <a:pPr marL="0" indent="0">
              <a:buNone/>
            </a:pPr>
            <a:r>
              <a:rPr lang="fr-FR" dirty="0"/>
              <a:t>ONDE, cujo.</a:t>
            </a:r>
          </a:p>
          <a:p>
            <a:pPr marL="0" indent="0">
              <a:buNone/>
            </a:pPr>
            <a:r>
              <a:rPr lang="pt-BR" dirty="0"/>
              <a:t>● Pronomes demonstrativos: este, esta, esse,</a:t>
            </a:r>
          </a:p>
          <a:p>
            <a:pPr marL="0" indent="0">
              <a:buNone/>
            </a:pPr>
            <a:r>
              <a:rPr lang="pt-BR" dirty="0" smtClean="0"/>
              <a:t>essa</a:t>
            </a:r>
            <a:r>
              <a:rPr lang="pt-BR" dirty="0"/>
              <a:t>, isso, isto, aquele, aquela, aquilo.</a:t>
            </a:r>
          </a:p>
          <a:p>
            <a:pPr marL="0" indent="0">
              <a:buNone/>
            </a:pPr>
            <a:r>
              <a:rPr lang="fr-FR" dirty="0"/>
              <a:t>● Advérbios: aqui, lá</a:t>
            </a:r>
          </a:p>
          <a:p>
            <a:pPr marL="0" indent="0">
              <a:buNone/>
            </a:pPr>
            <a:r>
              <a:rPr lang="pt-BR" dirty="0"/>
              <a:t>● Locuções adverbiais: Nesse local, Então,</a:t>
            </a:r>
          </a:p>
          <a:p>
            <a:pPr marL="0" indent="0">
              <a:buNone/>
            </a:pPr>
            <a:r>
              <a:rPr lang="fr-FR" dirty="0"/>
              <a:t>Nessa ocasião</a:t>
            </a:r>
          </a:p>
          <a:p>
            <a:pPr marL="0" indent="0">
              <a:buNone/>
            </a:pPr>
            <a:r>
              <a:rPr lang="pt-BR" dirty="0"/>
              <a:t>● Pronome pessoal: ele, ela, o, a, lhe</a:t>
            </a:r>
          </a:p>
          <a:p>
            <a:pPr marL="0" indent="0">
              <a:buNone/>
            </a:pPr>
            <a:r>
              <a:rPr lang="pt-BR" dirty="0"/>
              <a:t>● Conjunções: Mas, se, portanto, embora,</a:t>
            </a:r>
          </a:p>
          <a:p>
            <a:pPr marL="0" indent="0">
              <a:buNone/>
            </a:pPr>
            <a:r>
              <a:rPr lang="fr-FR" dirty="0"/>
              <a:t>quando.</a:t>
            </a:r>
          </a:p>
        </p:txBody>
      </p:sp>
    </p:spTree>
    <p:extLst>
      <p:ext uri="{BB962C8B-B14F-4D97-AF65-F5344CB8AC3E}">
        <p14:creationId xmlns:p14="http://schemas.microsoft.com/office/powerpoint/2010/main" val="1328943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54162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Aprimorando  a coesão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fr-FR" dirty="0" smtClean="0"/>
          </a:p>
          <a:p>
            <a:r>
              <a:rPr lang="fr-FR" dirty="0" smtClean="0"/>
              <a:t>Repetição </a:t>
            </a:r>
            <a:r>
              <a:rPr lang="fr-FR" dirty="0"/>
              <a:t>de </a:t>
            </a:r>
            <a:r>
              <a:rPr lang="fr-FR" dirty="0" smtClean="0"/>
              <a:t>palavras/Texto monótono </a:t>
            </a:r>
            <a:r>
              <a:rPr lang="fr-FR" dirty="0" smtClean="0">
                <a:sym typeface="Wingdings" panose="05000000000000000000" pitchFamily="2" charset="2"/>
              </a:rPr>
              <a:t> Uso de sinônimos. </a:t>
            </a:r>
          </a:p>
          <a:p>
            <a:endParaRPr lang="pt-BR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pt-BR" dirty="0">
              <a:sym typeface="Wingdings" panose="05000000000000000000" pitchFamily="2" charset="2"/>
            </a:endParaRPr>
          </a:p>
          <a:p>
            <a:endParaRPr lang="fr-FR" dirty="0" smtClean="0">
              <a:sym typeface="Wingdings" panose="05000000000000000000" pitchFamily="2" charset="2"/>
            </a:endParaRPr>
          </a:p>
          <a:p>
            <a:r>
              <a:rPr lang="pt-BR" dirty="0">
                <a:sym typeface="Wingdings" panose="05000000000000000000" pitchFamily="2" charset="2"/>
              </a:rPr>
              <a:t> </a:t>
            </a:r>
            <a:r>
              <a:rPr lang="pt-BR" dirty="0" smtClean="0">
                <a:sym typeface="Wingdings" panose="05000000000000000000" pitchFamily="2" charset="2"/>
              </a:rPr>
              <a:t>Subjetividade </a:t>
            </a:r>
            <a:r>
              <a:rPr lang="pt-BR" dirty="0" smtClean="0">
                <a:sym typeface="Wingdings" panose="05000000000000000000" pitchFamily="2" charset="2"/>
              </a:rPr>
              <a:t>(juízo de valor) </a:t>
            </a:r>
            <a:r>
              <a:rPr lang="pt-BR" dirty="0" smtClean="0">
                <a:sym typeface="Wingdings" panose="05000000000000000000" pitchFamily="2" charset="2"/>
              </a:rPr>
              <a:t>Objetividade</a:t>
            </a:r>
            <a:endParaRPr lang="fr-FR" dirty="0" smtClean="0">
              <a:sym typeface="Wingdings" panose="05000000000000000000" pitchFamily="2" charset="2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0081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Os conectivos:</a:t>
            </a:r>
            <a:br>
              <a:rPr lang="fr-FR" dirty="0">
                <a:solidFill>
                  <a:schemeClr val="tx1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● </a:t>
            </a:r>
            <a:r>
              <a:rPr lang="pt-BR" dirty="0"/>
              <a:t>1) À medida que a gasolina aumenta, cai a</a:t>
            </a:r>
          </a:p>
          <a:p>
            <a:pPr marL="0" indent="0">
              <a:buNone/>
            </a:pPr>
            <a:r>
              <a:rPr lang="fr-FR" dirty="0"/>
              <a:t>venda de carros. (proporcionalidade</a:t>
            </a:r>
            <a:r>
              <a:rPr lang="fr-FR" dirty="0" smtClean="0"/>
              <a:t>)</a:t>
            </a:r>
            <a:endParaRPr lang="fr-FR" dirty="0"/>
          </a:p>
          <a:p>
            <a:pPr marL="0" indent="0">
              <a:buNone/>
            </a:pPr>
            <a:r>
              <a:rPr lang="pt-BR" dirty="0"/>
              <a:t>● 2) Como a gasolina aumentou muito, caiu a</a:t>
            </a:r>
          </a:p>
          <a:p>
            <a:pPr marL="0" indent="0">
              <a:buNone/>
            </a:pPr>
            <a:r>
              <a:rPr lang="fr-FR" dirty="0"/>
              <a:t>venda de carros. (causa</a:t>
            </a:r>
            <a:r>
              <a:rPr lang="fr-FR" dirty="0" smtClean="0"/>
              <a:t>)</a:t>
            </a:r>
            <a:endParaRPr lang="fr-FR" dirty="0"/>
          </a:p>
          <a:p>
            <a:pPr marL="0" indent="0">
              <a:buNone/>
            </a:pPr>
            <a:r>
              <a:rPr lang="pt-BR" dirty="0"/>
              <a:t>● 3)A gasolina aumentou tanto que caiu a venda</a:t>
            </a:r>
          </a:p>
          <a:p>
            <a:pPr marL="0" indent="0">
              <a:buNone/>
            </a:pPr>
            <a:r>
              <a:rPr lang="fr-FR" dirty="0"/>
              <a:t>de carros. (efeito</a:t>
            </a:r>
            <a:r>
              <a:rPr lang="fr-FR" dirty="0" smtClean="0"/>
              <a:t>).</a:t>
            </a:r>
          </a:p>
          <a:p>
            <a:pPr marL="0" indent="0">
              <a:buNone/>
            </a:pPr>
            <a:r>
              <a:rPr lang="pt-BR" dirty="0"/>
              <a:t>● </a:t>
            </a:r>
            <a:r>
              <a:rPr lang="pt-BR" dirty="0" smtClean="0"/>
              <a:t>4) Quando </a:t>
            </a:r>
            <a:r>
              <a:rPr lang="pt-BR" dirty="0"/>
              <a:t>você se aposentar, vamos curtir a vida</a:t>
            </a:r>
            <a:r>
              <a:rPr lang="pt-BR" dirty="0" smtClean="0"/>
              <a:t>.(tempo)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● 5) </a:t>
            </a:r>
            <a:r>
              <a:rPr lang="pt-BR" dirty="0"/>
              <a:t>Se você se aposentar, vamos curtir a vida</a:t>
            </a:r>
            <a:r>
              <a:rPr lang="pt-BR" dirty="0" smtClean="0"/>
              <a:t>. (condição)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0229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Coesão referencial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/>
              <a:t>Há determinadas palavras que fazem referência a</a:t>
            </a:r>
          </a:p>
          <a:p>
            <a:pPr marL="0" indent="0" algn="just">
              <a:buNone/>
            </a:pPr>
            <a:r>
              <a:rPr lang="pt-BR" dirty="0"/>
              <a:t>outras palavras ou trechos da superfície do texto,</a:t>
            </a:r>
          </a:p>
          <a:p>
            <a:pPr marL="0" indent="0" algn="just">
              <a:buNone/>
            </a:pPr>
            <a:r>
              <a:rPr lang="pt-BR" dirty="0"/>
              <a:t>sendo por isso chamadas genericamente de</a:t>
            </a:r>
          </a:p>
          <a:p>
            <a:pPr marL="0" indent="0" algn="just">
              <a:buNone/>
            </a:pPr>
            <a:r>
              <a:rPr lang="pt-BR" dirty="0"/>
              <a:t>palavras referenciais. Quando esses termos fazem</a:t>
            </a:r>
          </a:p>
          <a:p>
            <a:pPr marL="0" indent="0" algn="just">
              <a:buNone/>
            </a:pPr>
            <a:r>
              <a:rPr lang="pt-BR" dirty="0"/>
              <a:t>referência a elementos anteriores, retomando-os</a:t>
            </a:r>
          </a:p>
          <a:p>
            <a:pPr marL="0" indent="0" algn="just">
              <a:buNone/>
            </a:pPr>
            <a:r>
              <a:rPr lang="pt-BR" dirty="0"/>
              <a:t>para dar continuidade ao sentido do texto, são</a:t>
            </a:r>
          </a:p>
          <a:p>
            <a:pPr marL="0" indent="0" algn="just">
              <a:buNone/>
            </a:pPr>
            <a:r>
              <a:rPr lang="pt-BR" dirty="0"/>
              <a:t>chamados de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anafóricos</a:t>
            </a:r>
            <a:r>
              <a:rPr lang="pt-BR" dirty="0"/>
              <a:t>. Quando, em</a:t>
            </a:r>
          </a:p>
          <a:p>
            <a:pPr marL="0" indent="0" algn="just">
              <a:buNone/>
            </a:pPr>
            <a:r>
              <a:rPr lang="pt-BR" dirty="0"/>
              <a:t>contrapartida, referem-se a elementos que ainda</a:t>
            </a:r>
          </a:p>
          <a:p>
            <a:pPr marL="0" indent="0" algn="just">
              <a:buNone/>
            </a:pPr>
            <a:r>
              <a:rPr lang="pt-BR" dirty="0"/>
              <a:t>vão aparecer no texto, são chamados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catafóricos.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487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O uso correto dos pronomes como</a:t>
            </a:r>
            <a:br>
              <a:rPr lang="pt-BR" dirty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anafóricos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Autofit/>
          </a:bodyPr>
          <a:lstStyle/>
          <a:p>
            <a:endParaRPr lang="pt-BR" sz="2000" dirty="0" smtClean="0"/>
          </a:p>
          <a:p>
            <a:endParaRPr lang="pt-BR" sz="2000" dirty="0"/>
          </a:p>
          <a:p>
            <a:r>
              <a:rPr lang="pt-BR" sz="2000" dirty="0" smtClean="0"/>
              <a:t>Este </a:t>
            </a:r>
            <a:r>
              <a:rPr lang="pt-BR" sz="2000" dirty="0"/>
              <a:t>x Isto X Esse X Isso X Aquele</a:t>
            </a:r>
          </a:p>
          <a:p>
            <a:pPr marL="0" indent="0">
              <a:buNone/>
            </a:pPr>
            <a:r>
              <a:rPr lang="pt-BR" sz="2000" dirty="0"/>
              <a:t>observe o uso correto dos pronomes demonstrativos:</a:t>
            </a:r>
          </a:p>
          <a:p>
            <a:pPr marL="0" indent="0">
              <a:buNone/>
            </a:pPr>
            <a:r>
              <a:rPr lang="pt-BR" sz="2000" dirty="0"/>
              <a:t>a) Esta cadeira está quebrada. (= Esta cadeira [aqui perto de mim que </a:t>
            </a:r>
            <a:r>
              <a:rPr lang="pt-BR" sz="2000" dirty="0" smtClean="0"/>
              <a:t>falo, primeira </a:t>
            </a:r>
            <a:r>
              <a:rPr lang="pt-BR" sz="2000" dirty="0"/>
              <a:t>pessoa do discurso] está quebrada.)</a:t>
            </a:r>
          </a:p>
          <a:p>
            <a:pPr marL="0" indent="0">
              <a:buNone/>
            </a:pPr>
            <a:r>
              <a:rPr lang="pt-BR" sz="2000" dirty="0"/>
              <a:t>b) Passe-me essa caneta, por favor! (= Passe-me essa caneta [que está </a:t>
            </a:r>
            <a:r>
              <a:rPr lang="pt-BR" sz="2000" dirty="0" smtClean="0"/>
              <a:t>aí perto </a:t>
            </a:r>
            <a:r>
              <a:rPr lang="pt-BR" sz="2000" dirty="0"/>
              <a:t>de você a quem falo, segunda pessoa do discurso], por favor).</a:t>
            </a:r>
          </a:p>
          <a:p>
            <a:pPr marL="0" indent="0">
              <a:buNone/>
            </a:pPr>
            <a:r>
              <a:rPr lang="pt-BR" sz="2000" dirty="0"/>
              <a:t>c) Isso é seu? Refiro-me a essa bela gravata que está em seu pescoço.</a:t>
            </a:r>
          </a:p>
          <a:p>
            <a:pPr marL="0" indent="0">
              <a:buNone/>
            </a:pPr>
            <a:r>
              <a:rPr lang="pt-BR" sz="2000" dirty="0"/>
              <a:t>d) Isto é meu! Estou falando deste relógio que está em meu pulso</a:t>
            </a:r>
            <a:r>
              <a:rPr lang="pt-BR" sz="2000" dirty="0" smtClean="0"/>
              <a:t>.</a:t>
            </a:r>
          </a:p>
          <a:p>
            <a:pPr marL="0" indent="0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7734851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75</TotalTime>
  <Words>1008</Words>
  <Application>Microsoft Office PowerPoint</Application>
  <PresentationFormat>Apresentação na tela (4:3)</PresentationFormat>
  <Paragraphs>117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Balcão Envidraçado</vt:lpstr>
      <vt:lpstr>Coesão e Coerência</vt:lpstr>
      <vt:lpstr> </vt:lpstr>
      <vt:lpstr>Qual a diferença entre coesão e coerência? </vt:lpstr>
      <vt:lpstr>COESÃO</vt:lpstr>
      <vt:lpstr>Elementos de coesão - conectores</vt:lpstr>
      <vt:lpstr>Aprimorando  a coesão</vt:lpstr>
      <vt:lpstr>Os conectivos: </vt:lpstr>
      <vt:lpstr>Coesão referencial</vt:lpstr>
      <vt:lpstr>O uso correto dos pronomes como anafóricos</vt:lpstr>
      <vt:lpstr>  </vt:lpstr>
      <vt:lpstr> </vt:lpstr>
      <vt:lpstr>Coerência</vt:lpstr>
      <vt:lpstr>Coerência</vt:lpstr>
      <vt:lpstr>Exercício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Coesão e Coerência</dc:title>
  <dc:creator>Flavia</dc:creator>
  <cp:lastModifiedBy>Flavia</cp:lastModifiedBy>
  <cp:revision>10</cp:revision>
  <dcterms:created xsi:type="dcterms:W3CDTF">2016-06-01T13:15:49Z</dcterms:created>
  <dcterms:modified xsi:type="dcterms:W3CDTF">2016-06-02T03:43:53Z</dcterms:modified>
</cp:coreProperties>
</file>