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80" r:id="rId6"/>
    <p:sldId id="281" r:id="rId7"/>
    <p:sldId id="259" r:id="rId8"/>
    <p:sldId id="260" r:id="rId9"/>
    <p:sldId id="261" r:id="rId10"/>
    <p:sldId id="263" r:id="rId11"/>
    <p:sldId id="282" r:id="rId12"/>
    <p:sldId id="264" r:id="rId13"/>
    <p:sldId id="271" r:id="rId14"/>
    <p:sldId id="272" r:id="rId15"/>
    <p:sldId id="265" r:id="rId16"/>
    <p:sldId id="274" r:id="rId17"/>
    <p:sldId id="266" r:id="rId18"/>
    <p:sldId id="267" r:id="rId19"/>
    <p:sldId id="273" r:id="rId20"/>
    <p:sldId id="269" r:id="rId21"/>
    <p:sldId id="268" r:id="rId22"/>
    <p:sldId id="279" r:id="rId23"/>
    <p:sldId id="276" r:id="rId24"/>
    <p:sldId id="275" r:id="rId25"/>
    <p:sldId id="270" r:id="rId26"/>
    <p:sldId id="278" r:id="rId27"/>
    <p:sldId id="277" r:id="rId2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ED97F-AE9A-42C6-AC54-71E089874DE7}" type="datetimeFigureOut">
              <a:rPr lang="pt-BR" smtClean="0"/>
              <a:t>10/04/2016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91855-799F-4897-BED3-175EA621BC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8410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ED97F-AE9A-42C6-AC54-71E089874DE7}" type="datetimeFigureOut">
              <a:rPr lang="pt-BR" smtClean="0"/>
              <a:t>10/04/2016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91855-799F-4897-BED3-175EA621BC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3546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ED97F-AE9A-42C6-AC54-71E089874DE7}" type="datetimeFigureOut">
              <a:rPr lang="pt-BR" smtClean="0"/>
              <a:t>10/04/2016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91855-799F-4897-BED3-175EA621BC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0470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ED97F-AE9A-42C6-AC54-71E089874DE7}" type="datetimeFigureOut">
              <a:rPr lang="pt-BR" smtClean="0"/>
              <a:t>10/04/2016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91855-799F-4897-BED3-175EA621BC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5737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ED97F-AE9A-42C6-AC54-71E089874DE7}" type="datetimeFigureOut">
              <a:rPr lang="pt-BR" smtClean="0"/>
              <a:t>10/04/2016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91855-799F-4897-BED3-175EA621BC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8188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ED97F-AE9A-42C6-AC54-71E089874DE7}" type="datetimeFigureOut">
              <a:rPr lang="pt-BR" smtClean="0"/>
              <a:t>10/04/2016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91855-799F-4897-BED3-175EA621BC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1463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ED97F-AE9A-42C6-AC54-71E089874DE7}" type="datetimeFigureOut">
              <a:rPr lang="pt-BR" smtClean="0"/>
              <a:t>10/04/2016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91855-799F-4897-BED3-175EA621BC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6278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ED97F-AE9A-42C6-AC54-71E089874DE7}" type="datetimeFigureOut">
              <a:rPr lang="pt-BR" smtClean="0"/>
              <a:t>10/04/2016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91855-799F-4897-BED3-175EA621BC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8733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ED97F-AE9A-42C6-AC54-71E089874DE7}" type="datetimeFigureOut">
              <a:rPr lang="pt-BR" smtClean="0"/>
              <a:t>10/04/2016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91855-799F-4897-BED3-175EA621BC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2265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ED97F-AE9A-42C6-AC54-71E089874DE7}" type="datetimeFigureOut">
              <a:rPr lang="pt-BR" smtClean="0"/>
              <a:t>10/04/2016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91855-799F-4897-BED3-175EA621BC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486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ED97F-AE9A-42C6-AC54-71E089874DE7}" type="datetimeFigureOut">
              <a:rPr lang="pt-BR" smtClean="0"/>
              <a:t>10/04/2016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91855-799F-4897-BED3-175EA621BC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5646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ED97F-AE9A-42C6-AC54-71E089874DE7}" type="datetimeFigureOut">
              <a:rPr lang="pt-BR" smtClean="0"/>
              <a:t>10/04/2016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91855-799F-4897-BED3-175EA621BC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3619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pt.wikipedia.org/wiki/Juda%C3%ADsmo" TargetMode="External"/><Relationship Id="rId3" Type="http://schemas.openxmlformats.org/officeDocument/2006/relationships/hyperlink" Target="http://pt.wikipedia.org/wiki/Fidalgo" TargetMode="External"/><Relationship Id="rId7" Type="http://schemas.openxmlformats.org/officeDocument/2006/relationships/hyperlink" Target="http://pt.wikipedia.org/wiki/Frade" TargetMode="External"/><Relationship Id="rId12" Type="http://schemas.openxmlformats.org/officeDocument/2006/relationships/hyperlink" Target="http://pt.wikipedia.org/wiki/Cavaleiro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t.wikipedia.org/w/index.php?title=Parvo&amp;action=edit&amp;redlink=1" TargetMode="External"/><Relationship Id="rId11" Type="http://schemas.openxmlformats.org/officeDocument/2006/relationships/hyperlink" Target="http://pt.wikipedia.org/wiki/Enforcado" TargetMode="External"/><Relationship Id="rId5" Type="http://schemas.openxmlformats.org/officeDocument/2006/relationships/hyperlink" Target="http://pt.wikipedia.org/wiki/Sapateiro" TargetMode="External"/><Relationship Id="rId10" Type="http://schemas.openxmlformats.org/officeDocument/2006/relationships/hyperlink" Target="http://pt.wikipedia.org/wiki/Procurador" TargetMode="External"/><Relationship Id="rId4" Type="http://schemas.openxmlformats.org/officeDocument/2006/relationships/hyperlink" Target="http://pt.wikipedia.org/wiki/Onzeneiro" TargetMode="External"/><Relationship Id="rId9" Type="http://schemas.openxmlformats.org/officeDocument/2006/relationships/hyperlink" Target="http://pt.wikipedia.org/wiki/Corregedor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m-sjm.pt/files/19/19501.pdf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ominiopublico.gov.br/download/texto/bv000111.pdf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geleiras.blogspot.com.br/2009/03/volta-e-mote-glosado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6793"/>
            <a:ext cx="9036496" cy="682173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de-DE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Humanismo (Ou pré-Renascimento)  em Portugal</a:t>
            </a:r>
            <a:endParaRPr lang="pt-BR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220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000" dirty="0" smtClean="0"/>
              <a:t>Temáticas do Humanismo</a:t>
            </a:r>
            <a:br>
              <a:rPr lang="pt-BR" sz="3000" dirty="0" smtClean="0"/>
            </a:br>
            <a:r>
              <a:rPr lang="pt-BR" sz="3200" b="1" dirty="0" smtClean="0">
                <a:latin typeface="Calibri" charset="0"/>
                <a:cs typeface="Times New Roman" charset="0"/>
              </a:rPr>
              <a:t>Poesia Palaciana.</a:t>
            </a:r>
            <a:endParaRPr lang="pt-BR" sz="3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>
                <a:latin typeface="Calibri" charset="0"/>
                <a:cs typeface="Times New Roman" charset="0"/>
              </a:rPr>
              <a:t>Desilusão amorosa, deslumbramentos com a vida na Corte, ganância econômica e a degradação dos costumes.  </a:t>
            </a:r>
          </a:p>
          <a:p>
            <a:endParaRPr lang="pt-BR" dirty="0" smtClean="0">
              <a:latin typeface="Calibri" charset="0"/>
              <a:cs typeface="Times New Roman" charset="0"/>
            </a:endParaRPr>
          </a:p>
          <a:p>
            <a:r>
              <a:rPr lang="pt-BR" dirty="0" smtClean="0">
                <a:latin typeface="Calibri" charset="0"/>
              </a:rPr>
              <a:t>Poetas: Henrique da Mota, Jorge Aguiar, </a:t>
            </a:r>
            <a:r>
              <a:rPr lang="pt-BR" dirty="0" err="1" smtClean="0">
                <a:latin typeface="Calibri" charset="0"/>
              </a:rPr>
              <a:t>Bernardim</a:t>
            </a:r>
            <a:r>
              <a:rPr lang="pt-BR" dirty="0" smtClean="0">
                <a:latin typeface="Calibri" charset="0"/>
              </a:rPr>
              <a:t> Ribeiro, Garcia de Resende. </a:t>
            </a:r>
          </a:p>
          <a:p>
            <a:endParaRPr lang="pt-BR" dirty="0" smtClean="0">
              <a:latin typeface="Calibri" charset="0"/>
            </a:endParaRPr>
          </a:p>
          <a:p>
            <a:pPr lvl="1"/>
            <a:r>
              <a:rPr lang="pt-BR" b="1" dirty="0" smtClean="0"/>
              <a:t>Garcia Resende</a:t>
            </a:r>
            <a:r>
              <a:rPr lang="pt-BR" dirty="0" smtClean="0"/>
              <a:t>: Além de escrever poemas, em 1516, compilou o </a:t>
            </a:r>
            <a:r>
              <a:rPr lang="pt-BR" i="1" dirty="0" smtClean="0"/>
              <a:t>Cancioneiro geral</a:t>
            </a:r>
            <a:r>
              <a:rPr lang="pt-BR" dirty="0" smtClean="0"/>
              <a:t> (reunião de boa parte da poesia humanista portuguesa).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442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9552" y="260648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Garcia </a:t>
            </a:r>
            <a:r>
              <a:rPr lang="pt-BR" dirty="0"/>
              <a:t>Resende </a:t>
            </a:r>
            <a:r>
              <a:rPr lang="pt-BR" dirty="0" smtClean="0"/>
              <a:t>: </a:t>
            </a:r>
            <a:br>
              <a:rPr lang="pt-BR" dirty="0" smtClean="0"/>
            </a:br>
            <a:r>
              <a:rPr lang="pt-BR" sz="2200" dirty="0" smtClean="0"/>
              <a:t>Compilação do Cancioneiro Geral (1516)</a:t>
            </a:r>
            <a:endParaRPr lang="pt-BR" sz="2200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419" y="1279301"/>
            <a:ext cx="3267161" cy="4525963"/>
          </a:xfr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251520" y="5805264"/>
            <a:ext cx="8435280" cy="9269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600" dirty="0" smtClean="0"/>
              <a:t>Compilação </a:t>
            </a:r>
            <a:r>
              <a:rPr lang="pt-BR" sz="1600" dirty="0"/>
              <a:t>de poemas de </a:t>
            </a:r>
            <a:r>
              <a:rPr lang="pt-BR" sz="1600" b="1" dirty="0"/>
              <a:t>poesia palaciana </a:t>
            </a:r>
            <a:r>
              <a:rPr lang="pt-BR" sz="1600" dirty="0"/>
              <a:t>reunida pelo escritor eborense Garcia de Resende que inclui obras dos séculos XV e XVI. </a:t>
            </a:r>
            <a:r>
              <a:rPr lang="pt-BR" sz="1600" dirty="0" smtClean="0"/>
              <a:t>Poemas escritos </a:t>
            </a:r>
            <a:r>
              <a:rPr lang="pt-BR" sz="1600" dirty="0"/>
              <a:t>em </a:t>
            </a:r>
            <a:r>
              <a:rPr lang="pt-BR" sz="1600" dirty="0" smtClean="0"/>
              <a:t>português e castelhano</a:t>
            </a:r>
            <a:r>
              <a:rPr lang="pt-BR" sz="1600" dirty="0"/>
              <a:t>.</a:t>
            </a:r>
            <a:r>
              <a:rPr lang="pt-BR" sz="1600" dirty="0" smtClean="0"/>
              <a:t> </a:t>
            </a:r>
            <a:r>
              <a:rPr lang="pt-BR" sz="1600" dirty="0"/>
              <a:t>Foi a </a:t>
            </a:r>
            <a:r>
              <a:rPr lang="pt-BR" sz="1600" b="1" dirty="0"/>
              <a:t>primeira</a:t>
            </a:r>
            <a:r>
              <a:rPr lang="pt-BR" sz="1600" dirty="0"/>
              <a:t> </a:t>
            </a:r>
            <a:r>
              <a:rPr lang="pt-BR" sz="1600" dirty="0" smtClean="0"/>
              <a:t>coletânea </a:t>
            </a:r>
            <a:r>
              <a:rPr lang="pt-BR" sz="1600" dirty="0"/>
              <a:t>de </a:t>
            </a:r>
            <a:r>
              <a:rPr lang="pt-BR" sz="1600" b="1" dirty="0"/>
              <a:t>poesia impressa em Portugal</a:t>
            </a:r>
            <a:r>
              <a:rPr lang="pt-BR" sz="1600" dirty="0"/>
              <a:t> e o principal repositório de poesia portuguesa da época.</a:t>
            </a:r>
          </a:p>
        </p:txBody>
      </p:sp>
    </p:spTree>
    <p:extLst>
      <p:ext uri="{BB962C8B-B14F-4D97-AF65-F5344CB8AC3E}">
        <p14:creationId xmlns:p14="http://schemas.microsoft.com/office/powerpoint/2010/main" val="72763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 anchor="t">
            <a:normAutofit fontScale="90000"/>
          </a:bodyPr>
          <a:lstStyle/>
          <a:p>
            <a:r>
              <a:rPr lang="pt-BR" dirty="0" smtClean="0"/>
              <a:t>Poesia Palaciana</a:t>
            </a:r>
            <a:br>
              <a:rPr lang="pt-BR" dirty="0" smtClean="0"/>
            </a:br>
            <a:r>
              <a:rPr lang="pt-BR" sz="2200" dirty="0" smtClean="0"/>
              <a:t>excerto retirado do Cancioneiro Geral</a:t>
            </a:r>
            <a:br>
              <a:rPr lang="pt-BR" sz="2200" dirty="0" smtClean="0"/>
            </a:br>
            <a:endParaRPr lang="pt-BR" sz="2200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340768"/>
            <a:ext cx="4114800" cy="54006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t-BR" sz="4300" b="1" u="sng" dirty="0"/>
              <a:t>Textos IV e </a:t>
            </a:r>
            <a:r>
              <a:rPr lang="pt-BR" sz="4300" b="1" u="sng" dirty="0" smtClean="0"/>
              <a:t>V </a:t>
            </a:r>
            <a:r>
              <a:rPr lang="pt-BR" sz="2400" u="sng" dirty="0" smtClean="0"/>
              <a:t>(Do cancioneiro Geral)</a:t>
            </a:r>
            <a:endParaRPr lang="pt-BR" sz="2400" b="1" u="sng" dirty="0" smtClean="0"/>
          </a:p>
          <a:p>
            <a:pPr marL="0" indent="0">
              <a:buNone/>
            </a:pPr>
            <a:endParaRPr lang="pt-BR" sz="4300" dirty="0"/>
          </a:p>
          <a:p>
            <a:pPr marL="0" indent="0">
              <a:buNone/>
            </a:pPr>
            <a:r>
              <a:rPr lang="pt-BR" sz="3800" i="1" dirty="0"/>
              <a:t>Meu amor, tanto vos amo, </a:t>
            </a:r>
            <a:br>
              <a:rPr lang="pt-BR" sz="3800" i="1" dirty="0"/>
            </a:br>
            <a:r>
              <a:rPr lang="pt-BR" sz="3800" i="1" dirty="0"/>
              <a:t>que meu desejo não ousa </a:t>
            </a:r>
            <a:br>
              <a:rPr lang="pt-BR" sz="3800" i="1" dirty="0"/>
            </a:br>
            <a:r>
              <a:rPr lang="pt-BR" sz="3800" i="1" dirty="0"/>
              <a:t>desejar nenhuma cousa.</a:t>
            </a:r>
          </a:p>
          <a:p>
            <a:pPr marL="0" indent="0">
              <a:buNone/>
            </a:pPr>
            <a:r>
              <a:rPr lang="pt-BR" sz="3800" i="1" dirty="0"/>
              <a:t>Porque, se a desejasse, </a:t>
            </a:r>
            <a:br>
              <a:rPr lang="pt-BR" sz="3800" i="1" dirty="0"/>
            </a:br>
            <a:r>
              <a:rPr lang="pt-BR" sz="3800" i="1" dirty="0"/>
              <a:t>logo a esperaria; </a:t>
            </a:r>
            <a:br>
              <a:rPr lang="pt-BR" sz="3800" i="1" dirty="0"/>
            </a:br>
            <a:r>
              <a:rPr lang="pt-BR" sz="3800" i="1" dirty="0"/>
              <a:t>e, se eu a esperasse, </a:t>
            </a:r>
            <a:br>
              <a:rPr lang="pt-BR" sz="3800" i="1" dirty="0"/>
            </a:br>
            <a:r>
              <a:rPr lang="pt-BR" sz="3800" i="1" dirty="0"/>
              <a:t>sei que vos anojaria. </a:t>
            </a:r>
            <a:br>
              <a:rPr lang="pt-BR" sz="3800" i="1" dirty="0"/>
            </a:br>
            <a:r>
              <a:rPr lang="pt-BR" sz="3800" i="1" dirty="0"/>
              <a:t>Mil vezes a morte chamo, </a:t>
            </a:r>
            <a:br>
              <a:rPr lang="pt-BR" sz="3800" i="1" dirty="0"/>
            </a:br>
            <a:r>
              <a:rPr lang="pt-BR" sz="3800" i="1" dirty="0"/>
              <a:t>e meu desejo não ousa </a:t>
            </a:r>
            <a:br>
              <a:rPr lang="pt-BR" sz="3800" i="1" dirty="0"/>
            </a:br>
            <a:r>
              <a:rPr lang="pt-BR" sz="3800" i="1" dirty="0"/>
              <a:t>desejar-me outra cousa</a:t>
            </a:r>
            <a:r>
              <a:rPr lang="pt-BR" sz="3800" i="1" dirty="0" smtClean="0"/>
              <a:t>.</a:t>
            </a:r>
          </a:p>
          <a:p>
            <a:pPr marL="0" indent="0">
              <a:buNone/>
            </a:pPr>
            <a:endParaRPr lang="pt-BR" sz="3600" i="1" dirty="0" smtClean="0"/>
          </a:p>
          <a:p>
            <a:pPr marL="0" indent="0">
              <a:buNone/>
            </a:pPr>
            <a:r>
              <a:rPr lang="pt-BR" sz="3600" i="1" dirty="0" smtClean="0"/>
              <a:t>	[...]</a:t>
            </a:r>
            <a:endParaRPr lang="pt-BR" sz="3600" i="1" dirty="0"/>
          </a:p>
          <a:p>
            <a:pPr marL="0" indent="0">
              <a:buNone/>
            </a:pP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6" name="Espaço Reservado para Conteúdo 4"/>
          <p:cNvSpPr txBox="1">
            <a:spLocks/>
          </p:cNvSpPr>
          <p:nvPr/>
        </p:nvSpPr>
        <p:spPr>
          <a:xfrm>
            <a:off x="4572000" y="1628800"/>
            <a:ext cx="4114800" cy="5733256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6000" b="1" i="1" dirty="0" smtClean="0"/>
              <a:t>	</a:t>
            </a:r>
            <a:r>
              <a:rPr lang="pt-BR" sz="6000" i="1" dirty="0" smtClean="0"/>
              <a:t>[...]</a:t>
            </a:r>
          </a:p>
          <a:p>
            <a:pPr marL="0" indent="0">
              <a:buNone/>
            </a:pPr>
            <a:endParaRPr lang="pt-BR" sz="6000" b="1" i="1" dirty="0" smtClean="0"/>
          </a:p>
          <a:p>
            <a:pPr marL="0" indent="0">
              <a:buNone/>
            </a:pPr>
            <a:r>
              <a:rPr lang="pt-BR" sz="5000" i="1" dirty="0" smtClean="0"/>
              <a:t>(</a:t>
            </a:r>
            <a:r>
              <a:rPr lang="pt-BR" sz="5000" i="1" dirty="0"/>
              <a:t>Conde </a:t>
            </a:r>
            <a:r>
              <a:rPr lang="pt-BR" sz="5000" i="1" dirty="0" err="1"/>
              <a:t>Vimioso</a:t>
            </a:r>
            <a:r>
              <a:rPr lang="pt-BR" sz="5000" i="1" dirty="0"/>
              <a:t>)</a:t>
            </a:r>
          </a:p>
          <a:p>
            <a:pPr marL="0" indent="0">
              <a:buNone/>
            </a:pPr>
            <a:endParaRPr lang="pt-BR" sz="6000" dirty="0"/>
          </a:p>
          <a:p>
            <a:pPr marL="0" indent="0">
              <a:buNone/>
            </a:pPr>
            <a:r>
              <a:rPr lang="pt-BR" sz="7400" i="1" dirty="0"/>
              <a:t>Meu amor tanto vos quero, </a:t>
            </a:r>
            <a:br>
              <a:rPr lang="pt-BR" sz="7400" i="1" dirty="0"/>
            </a:br>
            <a:r>
              <a:rPr lang="pt-BR" sz="7400" i="1" dirty="0"/>
              <a:t>que deseja o coração </a:t>
            </a:r>
            <a:br>
              <a:rPr lang="pt-BR" sz="7400" i="1" dirty="0"/>
            </a:br>
            <a:r>
              <a:rPr lang="pt-BR" sz="7400" i="1" dirty="0"/>
              <a:t>mil cousas contra a razão.</a:t>
            </a:r>
          </a:p>
          <a:p>
            <a:pPr marL="0" indent="0">
              <a:buNone/>
            </a:pPr>
            <a:r>
              <a:rPr lang="pt-BR" sz="7400" i="1" dirty="0"/>
              <a:t>Porque, se vos não quisesse, </a:t>
            </a:r>
            <a:br>
              <a:rPr lang="pt-BR" sz="7400" i="1" dirty="0"/>
            </a:br>
            <a:r>
              <a:rPr lang="pt-BR" sz="7400" i="1" dirty="0"/>
              <a:t>como poderia ter </a:t>
            </a:r>
            <a:br>
              <a:rPr lang="pt-BR" sz="7400" i="1" dirty="0"/>
            </a:br>
            <a:r>
              <a:rPr lang="pt-BR" sz="7400" i="1" dirty="0"/>
              <a:t>desejo que me viesse </a:t>
            </a:r>
            <a:br>
              <a:rPr lang="pt-BR" sz="7400" i="1" dirty="0"/>
            </a:br>
            <a:r>
              <a:rPr lang="pt-BR" sz="7400" i="1" dirty="0"/>
              <a:t>do que nunca pode ser? </a:t>
            </a:r>
            <a:br>
              <a:rPr lang="pt-BR" sz="7400" i="1" dirty="0"/>
            </a:br>
            <a:r>
              <a:rPr lang="pt-BR" sz="7400" i="1" dirty="0"/>
              <a:t>Mas conquanto desespero, </a:t>
            </a:r>
            <a:br>
              <a:rPr lang="pt-BR" sz="7400" i="1" dirty="0"/>
            </a:br>
            <a:r>
              <a:rPr lang="pt-BR" sz="7400" i="1" dirty="0"/>
              <a:t>e em mim tanta afeição, </a:t>
            </a:r>
            <a:br>
              <a:rPr lang="pt-BR" sz="7400" i="1" dirty="0"/>
            </a:br>
            <a:r>
              <a:rPr lang="pt-BR" sz="7400" i="1" dirty="0"/>
              <a:t>que deseja o coração.</a:t>
            </a:r>
          </a:p>
          <a:p>
            <a:pPr marL="0" indent="0">
              <a:buNone/>
            </a:pPr>
            <a:r>
              <a:rPr lang="pt-BR" sz="6000" i="1" dirty="0"/>
              <a:t> </a:t>
            </a:r>
            <a:endParaRPr lang="pt-BR" sz="6000" dirty="0"/>
          </a:p>
          <a:p>
            <a:pPr marL="0" indent="0">
              <a:buNone/>
            </a:pPr>
            <a:r>
              <a:rPr lang="pt-BR" sz="5000" i="1" dirty="0"/>
              <a:t>(Aires Teles)</a:t>
            </a:r>
            <a:endParaRPr lang="pt-BR" sz="5000" dirty="0"/>
          </a:p>
          <a:p>
            <a:pPr marL="0" indent="0">
              <a:buFont typeface="Arial" panose="020B0604020202020204" pitchFamily="34" charset="0"/>
              <a:buNone/>
            </a:pPr>
            <a:endParaRPr lang="pt-BR" sz="43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2229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44008" y="5949280"/>
            <a:ext cx="4330824" cy="792088"/>
          </a:xfrm>
        </p:spPr>
        <p:txBody>
          <a:bodyPr anchor="t">
            <a:normAutofit/>
          </a:bodyPr>
          <a:lstStyle/>
          <a:p>
            <a:pPr algn="l"/>
            <a:r>
              <a:rPr lang="pt-BR" sz="1500" dirty="0" smtClean="0"/>
              <a:t>Rosto da primeira edição da </a:t>
            </a:r>
            <a:r>
              <a:rPr lang="pt-BR" sz="1500" i="1" dirty="0" err="1" smtClean="0"/>
              <a:t>Compilaçam</a:t>
            </a:r>
            <a:r>
              <a:rPr lang="pt-BR" sz="1500" i="1" dirty="0" smtClean="0"/>
              <a:t> de </a:t>
            </a:r>
            <a:r>
              <a:rPr lang="pt-BR" sz="1500" i="1" dirty="0" err="1" smtClean="0"/>
              <a:t>todalas</a:t>
            </a:r>
            <a:r>
              <a:rPr lang="pt-BR" sz="1500" i="1" dirty="0" smtClean="0"/>
              <a:t> </a:t>
            </a:r>
            <a:br>
              <a:rPr lang="pt-BR" sz="1500" i="1" dirty="0" smtClean="0"/>
            </a:br>
            <a:r>
              <a:rPr lang="pt-BR" sz="1500" i="1" dirty="0" smtClean="0"/>
              <a:t>obras de Gil Vicente</a:t>
            </a:r>
            <a:r>
              <a:rPr lang="pt-BR" sz="1500" dirty="0" smtClean="0"/>
              <a:t>, 1562 – Fundação Casa Bragança, </a:t>
            </a:r>
            <a:br>
              <a:rPr lang="pt-BR" sz="1500" dirty="0" smtClean="0"/>
            </a:br>
            <a:r>
              <a:rPr lang="pt-BR" sz="1500" dirty="0" smtClean="0"/>
              <a:t>Vila Viçosa.</a:t>
            </a:r>
            <a:endParaRPr lang="pt-BR" sz="1500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88640"/>
            <a:ext cx="4032448" cy="5717806"/>
          </a:xfr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467544" y="188640"/>
            <a:ext cx="4032448" cy="64807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dirty="0" smtClean="0"/>
              <a:t>Gil Vicente</a:t>
            </a:r>
          </a:p>
          <a:p>
            <a:pPr algn="l"/>
            <a:endParaRPr lang="pt-BR" sz="2000" dirty="0" smtClean="0"/>
          </a:p>
          <a:p>
            <a:pPr algn="l"/>
            <a:r>
              <a:rPr lang="pt-BR" sz="2000" dirty="0" smtClean="0"/>
              <a:t>A obra de Gil Vicente foi organizada por seus filhos Paula e </a:t>
            </a:r>
            <a:r>
              <a:rPr lang="pt-BR" sz="2000" dirty="0" err="1" smtClean="0"/>
              <a:t>Luis</a:t>
            </a:r>
            <a:r>
              <a:rPr lang="pt-BR" sz="2000" dirty="0" smtClean="0"/>
              <a:t> Vicente, após sua morte, a partir da publicação: </a:t>
            </a:r>
            <a:r>
              <a:rPr lang="pt-BR" sz="2000" b="1" i="1" dirty="0" err="1" smtClean="0"/>
              <a:t>Copilaçam</a:t>
            </a:r>
            <a:r>
              <a:rPr lang="pt-BR" sz="2000" b="1" i="1" dirty="0" smtClean="0"/>
              <a:t> de todas as obras de Gil Vicente</a:t>
            </a:r>
            <a:r>
              <a:rPr lang="pt-BR" sz="2000" b="1" dirty="0" smtClean="0"/>
              <a:t> </a:t>
            </a:r>
            <a:r>
              <a:rPr lang="pt-BR" sz="2000" dirty="0" smtClean="0"/>
              <a:t>(1562).</a:t>
            </a:r>
          </a:p>
          <a:p>
            <a:pPr algn="l"/>
            <a:endParaRPr lang="pt-BR" sz="2000" dirty="0"/>
          </a:p>
          <a:p>
            <a:pPr algn="l"/>
            <a:r>
              <a:rPr lang="pt-BR" sz="2000" dirty="0" smtClean="0"/>
              <a:t>A obra é organizada em cinco tipos:</a:t>
            </a:r>
          </a:p>
          <a:p>
            <a:pPr algn="l"/>
            <a:endParaRPr lang="pt-BR" sz="2000" dirty="0"/>
          </a:p>
          <a:p>
            <a:pPr marL="342900" indent="-342900" algn="l">
              <a:buFontTx/>
              <a:buChar char="-"/>
            </a:pPr>
            <a:r>
              <a:rPr lang="pt-BR" sz="2000" dirty="0" smtClean="0"/>
              <a:t>Obras de devoção</a:t>
            </a:r>
          </a:p>
          <a:p>
            <a:pPr marL="342900" indent="-342900" algn="l">
              <a:buFontTx/>
              <a:buChar char="-"/>
            </a:pPr>
            <a:r>
              <a:rPr lang="pt-BR" sz="2000" dirty="0" smtClean="0"/>
              <a:t>Comedias</a:t>
            </a:r>
          </a:p>
          <a:p>
            <a:pPr marL="342900" indent="-342900" algn="l">
              <a:buFontTx/>
              <a:buChar char="-"/>
            </a:pPr>
            <a:r>
              <a:rPr lang="pt-BR" sz="2000" dirty="0" smtClean="0"/>
              <a:t>Tragicomédias</a:t>
            </a:r>
          </a:p>
          <a:p>
            <a:pPr marL="342900" indent="-342900" algn="l">
              <a:buFontTx/>
              <a:buChar char="-"/>
            </a:pPr>
            <a:r>
              <a:rPr lang="pt-BR" sz="2000" dirty="0" smtClean="0"/>
              <a:t>Farsas</a:t>
            </a:r>
          </a:p>
          <a:p>
            <a:pPr marL="342900" indent="-342900" algn="l">
              <a:buFontTx/>
              <a:buChar char="-"/>
            </a:pPr>
            <a:r>
              <a:rPr lang="pt-BR" sz="2000" dirty="0" smtClean="0"/>
              <a:t>Obras miúdas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410386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60647"/>
            <a:ext cx="4041300" cy="5688633"/>
          </a:xfr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2339752" y="5936673"/>
            <a:ext cx="4608512" cy="4454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500" dirty="0" smtClean="0"/>
              <a:t>Estatua de Gil Vicente | Portugal</a:t>
            </a:r>
            <a:endParaRPr lang="pt-BR" sz="2500" dirty="0"/>
          </a:p>
        </p:txBody>
      </p:sp>
    </p:spTree>
    <p:extLst>
      <p:ext uri="{BB962C8B-B14F-4D97-AF65-F5344CB8AC3E}">
        <p14:creationId xmlns:p14="http://schemas.microsoft.com/office/powerpoint/2010/main" val="243859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teatro de Gil Vicente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t-BR" b="1" dirty="0" smtClean="0"/>
              <a:t>Gil Vicente:</a:t>
            </a:r>
          </a:p>
          <a:p>
            <a:r>
              <a:rPr lang="pt-BR" dirty="0" smtClean="0"/>
              <a:t> acredita-se que tenha nascido em 1465 e morrido em 1537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Sua primeira peça foi </a:t>
            </a:r>
            <a:r>
              <a:rPr lang="pt-BR" b="1" i="1" dirty="0" smtClean="0"/>
              <a:t>Auto da visitação </a:t>
            </a:r>
            <a:r>
              <a:rPr lang="pt-BR" dirty="0" smtClean="0"/>
              <a:t>(ou </a:t>
            </a:r>
            <a:r>
              <a:rPr lang="pt-BR" i="1" dirty="0" smtClean="0"/>
              <a:t>Monólogo do Vaqueiro</a:t>
            </a:r>
            <a:r>
              <a:rPr lang="pt-BR" dirty="0" smtClean="0"/>
              <a:t>) em que homenageava o nascimento de D. João II.</a:t>
            </a:r>
          </a:p>
          <a:p>
            <a:pPr marL="0" indent="0">
              <a:buNone/>
            </a:pPr>
            <a:r>
              <a:rPr lang="pt-BR" dirty="0" smtClean="0"/>
              <a:t> </a:t>
            </a:r>
          </a:p>
          <a:p>
            <a:r>
              <a:rPr lang="pt-BR" dirty="0" smtClean="0"/>
              <a:t>Por causa de seu sucesso, foi nomeado organizador das festas palaciana e, para cada data relevante, encenava uma peça inédita.</a:t>
            </a:r>
          </a:p>
          <a:p>
            <a:endParaRPr lang="pt-BR" dirty="0" smtClean="0"/>
          </a:p>
          <a:p>
            <a:r>
              <a:rPr lang="pt-BR" dirty="0" smtClean="0"/>
              <a:t>Suas peças eram compostas em versos (redondilhas maiores) e apresentavam um discurso moralizante e conservador. </a:t>
            </a:r>
          </a:p>
          <a:p>
            <a:endParaRPr lang="pt-BR" dirty="0" smtClean="0"/>
          </a:p>
          <a:p>
            <a:r>
              <a:rPr lang="pt-BR" dirty="0" smtClean="0"/>
              <a:t>Suas peças podem ser divididas em </a:t>
            </a:r>
            <a:r>
              <a:rPr lang="pt-BR" b="1" dirty="0" smtClean="0"/>
              <a:t>duas frentes</a:t>
            </a:r>
            <a:r>
              <a:rPr lang="pt-BR" dirty="0" smtClean="0"/>
              <a:t>: Teatro </a:t>
            </a:r>
            <a:r>
              <a:rPr lang="pt-BR" b="1" dirty="0" smtClean="0"/>
              <a:t>narrativo </a:t>
            </a:r>
            <a:r>
              <a:rPr lang="pt-BR" dirty="0" smtClean="0"/>
              <a:t>e Teatro </a:t>
            </a:r>
            <a:r>
              <a:rPr lang="pt-BR" b="1" dirty="0" smtClean="0"/>
              <a:t>alegórico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5028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310336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pt-BR" sz="2000" dirty="0" smtClean="0"/>
              <a:t>Registro da encenação da peça  </a:t>
            </a:r>
            <a:r>
              <a:rPr lang="pt-BR" sz="2000" b="1" i="1" dirty="0"/>
              <a:t>Auto da visitação </a:t>
            </a:r>
            <a:r>
              <a:rPr lang="pt-BR" sz="2000" dirty="0"/>
              <a:t>(ou </a:t>
            </a:r>
            <a:r>
              <a:rPr lang="pt-BR" sz="2000" i="1" dirty="0"/>
              <a:t>Monólogo do Vaqueiro</a:t>
            </a:r>
            <a:r>
              <a:rPr lang="pt-BR" sz="2000" dirty="0"/>
              <a:t>) </a:t>
            </a:r>
            <a:r>
              <a:rPr lang="pt-BR" sz="2000" dirty="0" smtClean="0"/>
              <a:t>criada por Gil Vicente em homenagem ao </a:t>
            </a:r>
            <a:r>
              <a:rPr lang="pt-BR" sz="2000" dirty="0"/>
              <a:t>nascimento de D. João II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4664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325393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Teatro Narrativo </a:t>
            </a:r>
            <a:br>
              <a:rPr lang="pt-BR" dirty="0" smtClean="0"/>
            </a:br>
            <a:r>
              <a:rPr lang="pt-BR" sz="3300" dirty="0" smtClean="0"/>
              <a:t>de Gil Vicente</a:t>
            </a:r>
            <a:endParaRPr lang="pt-BR" sz="33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 smtClean="0"/>
              <a:t>A </a:t>
            </a:r>
            <a:r>
              <a:rPr lang="pt-BR" b="1" dirty="0" smtClean="0"/>
              <a:t>ação dramática </a:t>
            </a:r>
            <a:r>
              <a:rPr lang="pt-BR" dirty="0" smtClean="0"/>
              <a:t>possui "começo, meio e fim" </a:t>
            </a:r>
          </a:p>
          <a:p>
            <a:endParaRPr lang="pt-BR" dirty="0" smtClean="0"/>
          </a:p>
          <a:p>
            <a:r>
              <a:rPr lang="pt-BR" dirty="0" smtClean="0"/>
              <a:t>Por meio de conflitos </a:t>
            </a:r>
            <a:r>
              <a:rPr lang="pt-BR" b="1" dirty="0" smtClean="0"/>
              <a:t>satiriza costumes </a:t>
            </a:r>
            <a:r>
              <a:rPr lang="pt-BR" dirty="0" smtClean="0"/>
              <a:t>da época.</a:t>
            </a:r>
          </a:p>
          <a:p>
            <a:endParaRPr lang="pt-BR" dirty="0" smtClean="0"/>
          </a:p>
          <a:p>
            <a:r>
              <a:rPr lang="pt-BR" b="1" dirty="0" smtClean="0"/>
              <a:t>Éclogas:</a:t>
            </a:r>
            <a:r>
              <a:rPr lang="pt-BR" dirty="0" smtClean="0"/>
              <a:t> peças pastoris. Conversa entre pastores que tinham como objetivo voltar para suas origens. </a:t>
            </a:r>
          </a:p>
          <a:p>
            <a:endParaRPr lang="pt-BR" dirty="0" smtClean="0"/>
          </a:p>
          <a:p>
            <a:r>
              <a:rPr lang="pt-BR" b="1" dirty="0" smtClean="0"/>
              <a:t>Farsa:</a:t>
            </a:r>
            <a:r>
              <a:rPr lang="pt-BR" dirty="0" smtClean="0"/>
              <a:t> comédia sobre o cotidiano, folclore e valores da sociedade.  (</a:t>
            </a:r>
            <a:r>
              <a:rPr lang="pt-BR" i="1" dirty="0" smtClean="0"/>
              <a:t>Farsa da Inês Pereira (1523) - </a:t>
            </a:r>
            <a:r>
              <a:rPr lang="pt-BR" dirty="0" smtClean="0"/>
              <a:t>mote: "</a:t>
            </a:r>
            <a:r>
              <a:rPr lang="pt-BR" i="1" dirty="0" smtClean="0">
                <a:solidFill>
                  <a:srgbClr val="252525"/>
                </a:solidFill>
                <a:latin typeface="Calibri" charset="0"/>
              </a:rPr>
              <a:t>Mais quero um asno que me carregue do que cavalo que me derrube")</a:t>
            </a: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9706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Teatro Alegórico</a:t>
            </a:r>
            <a:br>
              <a:rPr lang="pt-BR" dirty="0" smtClean="0"/>
            </a:br>
            <a:r>
              <a:rPr lang="pt-BR" sz="3300" dirty="0" smtClean="0"/>
              <a:t>de Gil Vicente</a:t>
            </a:r>
            <a:endParaRPr lang="pt-BR" sz="33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 smtClean="0"/>
              <a:t>Temos conceitos personificados por personagens. Assim, há personagens que representam bondade, maldade, ganância, etc.</a:t>
            </a:r>
          </a:p>
          <a:p>
            <a:endParaRPr lang="pt-BR" dirty="0" smtClean="0"/>
          </a:p>
          <a:p>
            <a:r>
              <a:rPr lang="pt-BR" dirty="0" smtClean="0"/>
              <a:t>Não possui unidade dramática (sem "começo, meio e fim").</a:t>
            </a:r>
          </a:p>
          <a:p>
            <a:endParaRPr lang="pt-BR" dirty="0" smtClean="0"/>
          </a:p>
          <a:p>
            <a:r>
              <a:rPr lang="pt-BR" i="1" dirty="0" smtClean="0"/>
              <a:t>Auto da Lusitânia, Auto da alma e Auto da barca do inferno.</a:t>
            </a:r>
          </a:p>
          <a:p>
            <a:endParaRPr lang="pt-BR" i="1" dirty="0" smtClean="0"/>
          </a:p>
          <a:p>
            <a:r>
              <a:rPr lang="pt-BR" dirty="0" smtClean="0"/>
              <a:t>Auto: </a:t>
            </a:r>
            <a:r>
              <a:rPr lang="pt-BR" i="1" dirty="0" smtClean="0">
                <a:solidFill>
                  <a:srgbClr val="252525"/>
                </a:solidFill>
                <a:latin typeface="Calibri" charset="0"/>
              </a:rPr>
              <a:t>De linguagem simples, os autos, em sua maioria, têm </a:t>
            </a:r>
            <a:r>
              <a:rPr lang="pt-BR" b="1" i="1" dirty="0" smtClean="0">
                <a:solidFill>
                  <a:srgbClr val="252525"/>
                </a:solidFill>
                <a:latin typeface="Calibri" charset="0"/>
              </a:rPr>
              <a:t>elementos cômicos </a:t>
            </a:r>
            <a:r>
              <a:rPr lang="pt-BR" i="1" dirty="0" smtClean="0">
                <a:solidFill>
                  <a:srgbClr val="252525"/>
                </a:solidFill>
                <a:latin typeface="Calibri" charset="0"/>
              </a:rPr>
              <a:t>e intenção </a:t>
            </a:r>
            <a:r>
              <a:rPr lang="pt-BR" b="1" i="1" dirty="0" smtClean="0">
                <a:solidFill>
                  <a:srgbClr val="252525"/>
                </a:solidFill>
                <a:latin typeface="Calibri" charset="0"/>
              </a:rPr>
              <a:t>moralizadora</a:t>
            </a:r>
            <a:r>
              <a:rPr lang="pt-BR" i="1" dirty="0" smtClean="0">
                <a:solidFill>
                  <a:srgbClr val="252525"/>
                </a:solidFill>
                <a:latin typeface="Calibri" charset="0"/>
              </a:rPr>
              <a:t>. Suas personagens simbolizam as </a:t>
            </a:r>
            <a:r>
              <a:rPr lang="pt-BR" b="1" i="1" dirty="0" smtClean="0">
                <a:solidFill>
                  <a:srgbClr val="252525"/>
                </a:solidFill>
                <a:latin typeface="Calibri" charset="0"/>
              </a:rPr>
              <a:t>virtudes</a:t>
            </a:r>
            <a:r>
              <a:rPr lang="pt-BR" i="1" dirty="0" smtClean="0">
                <a:solidFill>
                  <a:srgbClr val="252525"/>
                </a:solidFill>
                <a:latin typeface="Calibri" charset="0"/>
              </a:rPr>
              <a:t>, os </a:t>
            </a:r>
            <a:r>
              <a:rPr lang="pt-BR" b="1" i="1" dirty="0" smtClean="0">
                <a:solidFill>
                  <a:srgbClr val="252525"/>
                </a:solidFill>
                <a:latin typeface="Calibri" charset="0"/>
              </a:rPr>
              <a:t>pecados</a:t>
            </a:r>
            <a:r>
              <a:rPr lang="pt-BR" i="1" dirty="0" smtClean="0">
                <a:solidFill>
                  <a:srgbClr val="252525"/>
                </a:solidFill>
                <a:latin typeface="Calibri" charset="0"/>
              </a:rPr>
              <a:t>, ou representam anjos, demônios e santos.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8424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 anchor="t">
            <a:normAutofit/>
          </a:bodyPr>
          <a:lstStyle/>
          <a:p>
            <a:r>
              <a:rPr lang="pt-BR" sz="3000" dirty="0" smtClean="0"/>
              <a:t>Farsa ou auto de Inês Pereira | Gil Vicente</a:t>
            </a:r>
            <a:endParaRPr lang="pt-BR" sz="3000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908720"/>
            <a:ext cx="4032448" cy="5161985"/>
          </a:xfr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2483768" y="6151910"/>
            <a:ext cx="4176464" cy="44544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500" dirty="0" smtClean="0"/>
              <a:t>Reprodução do frontispício da Farsa de Inês Pereira, </a:t>
            </a:r>
          </a:p>
          <a:p>
            <a:pPr algn="l"/>
            <a:r>
              <a:rPr lang="pt-BR" sz="1500" dirty="0" smtClean="0"/>
              <a:t>de Gil Vicente (Biblioteca Nacional).</a:t>
            </a:r>
            <a:endParaRPr lang="pt-BR" sz="1500" dirty="0"/>
          </a:p>
        </p:txBody>
      </p:sp>
    </p:spTree>
    <p:extLst>
      <p:ext uri="{BB962C8B-B14F-4D97-AF65-F5344CB8AC3E}">
        <p14:creationId xmlns:p14="http://schemas.microsoft.com/office/powerpoint/2010/main" val="423797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6700" dirty="0" smtClean="0"/>
              <a:t>Humanismo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3300" dirty="0" smtClean="0"/>
              <a:t>Fim da idade média início do Renascimento</a:t>
            </a:r>
            <a:endParaRPr lang="pt-BR" sz="3300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62003"/>
            <a:ext cx="4748758" cy="4247317"/>
          </a:xfrm>
        </p:spPr>
      </p:pic>
      <p:sp>
        <p:nvSpPr>
          <p:cNvPr id="5" name="CaixaDeTexto 4"/>
          <p:cNvSpPr txBox="1"/>
          <p:nvPr/>
        </p:nvSpPr>
        <p:spPr>
          <a:xfrm>
            <a:off x="5220072" y="1700808"/>
            <a:ext cx="374441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Trovadorismo </a:t>
            </a:r>
            <a:r>
              <a:rPr lang="pt-BR" dirty="0" smtClean="0"/>
              <a:t>(XI ao XIII): </a:t>
            </a:r>
            <a:r>
              <a:rPr lang="pt-BR" b="1" dirty="0" smtClean="0"/>
              <a:t>Provençal,</a:t>
            </a:r>
            <a:r>
              <a:rPr lang="pt-BR" dirty="0" smtClean="0"/>
              <a:t> </a:t>
            </a:r>
            <a:r>
              <a:rPr lang="pt-BR" b="1" dirty="0" smtClean="0"/>
              <a:t>Idade média</a:t>
            </a:r>
            <a:r>
              <a:rPr lang="pt-BR" dirty="0" smtClean="0"/>
              <a:t>, Península Ibérica, Formação de Portugal e Espanha, Guerras de </a:t>
            </a:r>
            <a:r>
              <a:rPr lang="pt-BR" b="1" dirty="0" smtClean="0"/>
              <a:t>reconquista</a:t>
            </a:r>
            <a:r>
              <a:rPr lang="pt-BR" dirty="0" smtClean="0"/>
              <a:t>, Feudalismo, </a:t>
            </a:r>
            <a:r>
              <a:rPr lang="pt-BR" b="1" dirty="0" smtClean="0"/>
              <a:t>Vassalagem</a:t>
            </a:r>
            <a:r>
              <a:rPr lang="pt-BR" dirty="0" smtClean="0"/>
              <a:t> e suserania,  </a:t>
            </a:r>
            <a:r>
              <a:rPr lang="pt-BR" b="1" dirty="0" smtClean="0"/>
              <a:t>Teocentrismo</a:t>
            </a:r>
            <a:r>
              <a:rPr lang="pt-BR" dirty="0" smtClean="0"/>
              <a:t>, </a:t>
            </a:r>
            <a:r>
              <a:rPr lang="pt-BR" b="1" dirty="0" smtClean="0"/>
              <a:t>Nobreza</a:t>
            </a:r>
            <a:r>
              <a:rPr lang="pt-BR" dirty="0" smtClean="0"/>
              <a:t>, cavalaria, </a:t>
            </a:r>
            <a:r>
              <a:rPr lang="pt-BR" b="1" dirty="0" smtClean="0"/>
              <a:t>Religião</a:t>
            </a:r>
            <a:r>
              <a:rPr lang="pt-BR" dirty="0" smtClean="0"/>
              <a:t>, cavalheiros (épico), escolástica (textos sagrados + logica Aristotélica)</a:t>
            </a:r>
            <a:r>
              <a:rPr lang="pt-BR" b="1" dirty="0" smtClean="0"/>
              <a:t>.</a:t>
            </a:r>
          </a:p>
          <a:p>
            <a:endParaRPr lang="pt-BR" dirty="0"/>
          </a:p>
          <a:p>
            <a:r>
              <a:rPr lang="pt-BR" b="1" dirty="0" smtClean="0">
                <a:solidFill>
                  <a:srgbClr val="00B050"/>
                </a:solidFill>
              </a:rPr>
              <a:t>Humanismo </a:t>
            </a:r>
            <a:r>
              <a:rPr lang="pt-BR" b="1" dirty="0" smtClean="0"/>
              <a:t>(</a:t>
            </a:r>
            <a:r>
              <a:rPr lang="pt-BR" b="1" dirty="0" smtClean="0"/>
              <a:t>XV ao XVI): </a:t>
            </a:r>
            <a:r>
              <a:rPr lang="pt-BR" b="1" dirty="0" err="1" smtClean="0"/>
              <a:t>Italia</a:t>
            </a:r>
            <a:r>
              <a:rPr lang="pt-BR" b="1" dirty="0" smtClean="0"/>
              <a:t> (desde o XIII), </a:t>
            </a:r>
            <a:r>
              <a:rPr lang="pt-BR" dirty="0" smtClean="0"/>
              <a:t>Transição </a:t>
            </a:r>
            <a:r>
              <a:rPr lang="pt-BR" dirty="0" smtClean="0"/>
              <a:t>da idade média para o renascimento. </a:t>
            </a:r>
            <a:r>
              <a:rPr lang="pt-BR" b="1" dirty="0" smtClean="0"/>
              <a:t>Expansão marítima, Mercantilismo,  antropocentrismo,</a:t>
            </a:r>
            <a:r>
              <a:rPr lang="pt-BR" dirty="0" smtClean="0"/>
              <a:t> </a:t>
            </a:r>
            <a:r>
              <a:rPr lang="pt-BR" b="1" dirty="0" smtClean="0"/>
              <a:t>ciência</a:t>
            </a:r>
            <a:r>
              <a:rPr lang="pt-BR" dirty="0" smtClean="0"/>
              <a:t>, liberdade intelectual (homem e natureza), (Valorização do homem</a:t>
            </a:r>
            <a:r>
              <a:rPr lang="pt-BR" b="1" dirty="0" smtClean="0"/>
              <a:t> </a:t>
            </a:r>
            <a:r>
              <a:rPr lang="pt-BR" dirty="0" smtClean="0"/>
              <a:t>como centro de tudo), </a:t>
            </a:r>
            <a:r>
              <a:rPr lang="pt-BR" b="1" dirty="0" smtClean="0"/>
              <a:t>Burguesia</a:t>
            </a:r>
            <a:r>
              <a:rPr lang="pt-BR" dirty="0" smtClean="0"/>
              <a:t>, Marinha. </a:t>
            </a:r>
            <a:endParaRPr lang="pt-BR" b="1" dirty="0"/>
          </a:p>
        </p:txBody>
      </p:sp>
      <p:sp>
        <p:nvSpPr>
          <p:cNvPr id="7" name="Chave direita 6"/>
          <p:cNvSpPr/>
          <p:nvPr/>
        </p:nvSpPr>
        <p:spPr>
          <a:xfrm>
            <a:off x="8795581" y="1772817"/>
            <a:ext cx="240915" cy="4896544"/>
          </a:xfrm>
          <a:prstGeom prst="rightBrace">
            <a:avLst>
              <a:gd name="adj1" fmla="val 8333"/>
              <a:gd name="adj2" fmla="val 5022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have direita 8"/>
          <p:cNvSpPr/>
          <p:nvPr/>
        </p:nvSpPr>
        <p:spPr>
          <a:xfrm rot="10800000">
            <a:off x="4996906" y="1772814"/>
            <a:ext cx="240915" cy="4896544"/>
          </a:xfrm>
          <a:prstGeom prst="rightBrace">
            <a:avLst>
              <a:gd name="adj1" fmla="val 8333"/>
              <a:gd name="adj2" fmla="val 5022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de seta reta 10"/>
          <p:cNvCxnSpPr/>
          <p:nvPr/>
        </p:nvCxnSpPr>
        <p:spPr>
          <a:xfrm flipH="1">
            <a:off x="2987824" y="4005064"/>
            <a:ext cx="576064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>
            <a:off x="2267744" y="3861048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>
            <a:off x="1835696" y="3789040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/>
          <p:nvPr/>
        </p:nvCxnSpPr>
        <p:spPr>
          <a:xfrm>
            <a:off x="1331640" y="3755985"/>
            <a:ext cx="72008" cy="786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/>
          <p:nvPr/>
        </p:nvCxnSpPr>
        <p:spPr>
          <a:xfrm>
            <a:off x="899592" y="3861048"/>
            <a:ext cx="144016" cy="7408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Conector de seta reta 24"/>
          <p:cNvCxnSpPr/>
          <p:nvPr/>
        </p:nvCxnSpPr>
        <p:spPr>
          <a:xfrm flipH="1">
            <a:off x="2771800" y="3825044"/>
            <a:ext cx="144016" cy="71713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Conector em curva 28"/>
          <p:cNvCxnSpPr/>
          <p:nvPr/>
        </p:nvCxnSpPr>
        <p:spPr>
          <a:xfrm>
            <a:off x="3419872" y="4725144"/>
            <a:ext cx="792088" cy="432048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0" name="Conector em curva 29"/>
          <p:cNvCxnSpPr/>
          <p:nvPr/>
        </p:nvCxnSpPr>
        <p:spPr>
          <a:xfrm>
            <a:off x="2915816" y="5157192"/>
            <a:ext cx="792088" cy="432048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1" name="Conector em curva 30"/>
          <p:cNvCxnSpPr/>
          <p:nvPr/>
        </p:nvCxnSpPr>
        <p:spPr>
          <a:xfrm rot="5400000">
            <a:off x="1277634" y="5643246"/>
            <a:ext cx="648072" cy="540060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3" name="Conector em curva 32"/>
          <p:cNvCxnSpPr/>
          <p:nvPr/>
        </p:nvCxnSpPr>
        <p:spPr>
          <a:xfrm>
            <a:off x="2483768" y="5529663"/>
            <a:ext cx="792088" cy="432048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5" name="Conector em curva 34"/>
          <p:cNvCxnSpPr/>
          <p:nvPr/>
        </p:nvCxnSpPr>
        <p:spPr>
          <a:xfrm rot="5400000">
            <a:off x="515053" y="5211198"/>
            <a:ext cx="648072" cy="540060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6" name="Conector em curva 35"/>
          <p:cNvCxnSpPr/>
          <p:nvPr/>
        </p:nvCxnSpPr>
        <p:spPr>
          <a:xfrm rot="5400000">
            <a:off x="305526" y="4655948"/>
            <a:ext cx="648072" cy="540060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Conector em curva 18"/>
          <p:cNvCxnSpPr/>
          <p:nvPr/>
        </p:nvCxnSpPr>
        <p:spPr>
          <a:xfrm rot="10800000" flipV="1">
            <a:off x="467545" y="3717032"/>
            <a:ext cx="641574" cy="180019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Conector em curva 23"/>
          <p:cNvCxnSpPr/>
          <p:nvPr/>
        </p:nvCxnSpPr>
        <p:spPr>
          <a:xfrm rot="10800000">
            <a:off x="569059" y="3068960"/>
            <a:ext cx="402542" cy="144016"/>
          </a:xfrm>
          <a:prstGeom prst="curvedConnector3">
            <a:avLst>
              <a:gd name="adj1" fmla="val 34856"/>
            </a:avLst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670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Contexto </a:t>
            </a:r>
            <a:br>
              <a:rPr lang="pt-BR" dirty="0" smtClean="0"/>
            </a:br>
            <a:r>
              <a:rPr lang="pt-BR" dirty="0" smtClean="0"/>
              <a:t>Farsa de Inês Pereira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Gil </a:t>
            </a:r>
            <a:r>
              <a:rPr lang="pt-BR" dirty="0"/>
              <a:t>Vicente foi acusado de </a:t>
            </a:r>
            <a:r>
              <a:rPr lang="pt-BR" dirty="0" smtClean="0"/>
              <a:t>plagio. Pediu, </a:t>
            </a:r>
            <a:r>
              <a:rPr lang="pt-BR" dirty="0"/>
              <a:t>para que aqueles que o </a:t>
            </a:r>
            <a:r>
              <a:rPr lang="pt-BR" dirty="0" smtClean="0"/>
              <a:t>acusavam, um tema. </a:t>
            </a:r>
            <a:r>
              <a:rPr lang="pt-BR" dirty="0"/>
              <a:t>Deram-lhe </a:t>
            </a:r>
            <a:r>
              <a:rPr lang="pt-BR" dirty="0" smtClean="0"/>
              <a:t>um </a:t>
            </a:r>
            <a:r>
              <a:rPr lang="pt-BR" dirty="0"/>
              <a:t>ditado popular como tema: </a:t>
            </a:r>
            <a:r>
              <a:rPr lang="pt-BR" b="1" dirty="0"/>
              <a:t>“Mais vale asno que me leve que cavalo que me derrube</a:t>
            </a:r>
            <a:r>
              <a:rPr lang="pt-BR" b="1" dirty="0" smtClean="0"/>
              <a:t>”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dirty="0" smtClean="0"/>
              <a:t>Gil </a:t>
            </a:r>
            <a:r>
              <a:rPr lang="pt-BR" dirty="0"/>
              <a:t>Vicente </a:t>
            </a:r>
            <a:r>
              <a:rPr lang="pt-BR" dirty="0" smtClean="0"/>
              <a:t>cria </a:t>
            </a:r>
            <a:r>
              <a:rPr lang="pt-BR" b="1" dirty="0"/>
              <a:t>A Farsa de Inês </a:t>
            </a:r>
            <a:r>
              <a:rPr lang="pt-BR" b="1" dirty="0" smtClean="0"/>
              <a:t>Pereira</a:t>
            </a:r>
            <a:r>
              <a:rPr lang="pt-BR" dirty="0" smtClean="0"/>
              <a:t> em resposta. </a:t>
            </a:r>
            <a:r>
              <a:rPr lang="pt-BR" dirty="0"/>
              <a:t>A peça foi apresentada pela primeira vez para o rei D. João III, em </a:t>
            </a:r>
            <a:r>
              <a:rPr lang="pt-BR" dirty="0" smtClean="0"/>
              <a:t>1523.</a:t>
            </a:r>
          </a:p>
          <a:p>
            <a:pPr marL="0" indent="0" algn="r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Forte </a:t>
            </a:r>
            <a:r>
              <a:rPr lang="pt-BR" dirty="0"/>
              <a:t>aspecto humanístico da obra vê-se pelo fato de que a protagonista trai o marido e não recebe por isso nenhuma punição ou censura, diferentemente de personagens de O Auto da Barca do Inferno e O Velho da Horta, que são castigadas por fatos moralmente parecidos.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2178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farsa de Inês Pereira | Gil Vicente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pt-BR" sz="5000" dirty="0" err="1" smtClean="0"/>
              <a:t>Persoagens</a:t>
            </a:r>
            <a:r>
              <a:rPr lang="pt-BR" sz="5000" dirty="0" smtClean="0"/>
              <a:t>: </a:t>
            </a:r>
          </a:p>
          <a:p>
            <a:pPr marL="0" indent="0">
              <a:buNone/>
            </a:pPr>
            <a:endParaRPr lang="pt-BR" sz="4300" dirty="0" smtClean="0"/>
          </a:p>
          <a:p>
            <a:r>
              <a:rPr lang="pt-BR" sz="4300" dirty="0" smtClean="0"/>
              <a:t>Inês Pereira; </a:t>
            </a:r>
          </a:p>
          <a:p>
            <a:r>
              <a:rPr lang="pt-BR" sz="4300" dirty="0" smtClean="0"/>
              <a:t>sua Mãe; </a:t>
            </a:r>
          </a:p>
          <a:p>
            <a:r>
              <a:rPr lang="pt-BR" sz="4300" dirty="0" err="1" smtClean="0"/>
              <a:t>Lianor</a:t>
            </a:r>
            <a:r>
              <a:rPr lang="pt-BR" sz="4300" dirty="0" smtClean="0"/>
              <a:t> Vaz; </a:t>
            </a:r>
          </a:p>
          <a:p>
            <a:r>
              <a:rPr lang="pt-BR" sz="4300" dirty="0" smtClean="0"/>
              <a:t>Pêro Marques; </a:t>
            </a:r>
          </a:p>
          <a:p>
            <a:r>
              <a:rPr lang="pt-BR" sz="4300" dirty="0" err="1" smtClean="0"/>
              <a:t>dous</a:t>
            </a:r>
            <a:r>
              <a:rPr lang="pt-BR" sz="4300" dirty="0" smtClean="0"/>
              <a:t> Judeus (um chamado Latão, outro Vidal);</a:t>
            </a:r>
          </a:p>
          <a:p>
            <a:r>
              <a:rPr lang="pt-BR" sz="4300" dirty="0" smtClean="0"/>
              <a:t>um Escudeiro com um seu Moço; </a:t>
            </a:r>
          </a:p>
          <a:p>
            <a:r>
              <a:rPr lang="pt-BR" sz="4300" dirty="0" smtClean="0"/>
              <a:t>um Ermitão; </a:t>
            </a:r>
          </a:p>
          <a:p>
            <a:r>
              <a:rPr lang="pt-BR" sz="4300" dirty="0" smtClean="0"/>
              <a:t>Luzia e Fernando. </a:t>
            </a:r>
          </a:p>
          <a:p>
            <a:endParaRPr lang="pt-BR" sz="4300" dirty="0"/>
          </a:p>
          <a:p>
            <a:pPr marL="0" indent="0">
              <a:buNone/>
            </a:pPr>
            <a:r>
              <a:rPr lang="pt-BR" sz="4300" dirty="0" smtClean="0"/>
              <a:t>Mote: “mais vale asno que me leve que cavalo que me derrube”, Gil Vicente escreveu esta comédia de costumes retratando o comportamento amoral da degradante sociedade da época.</a:t>
            </a:r>
          </a:p>
          <a:p>
            <a:pPr marL="0" indent="0">
              <a:buNone/>
            </a:pPr>
            <a:endParaRPr lang="pt-BR" sz="4300" dirty="0"/>
          </a:p>
          <a:p>
            <a:pPr marL="0" indent="0">
              <a:buNone/>
            </a:pPr>
            <a:r>
              <a:rPr lang="pt-BR" sz="5000" dirty="0"/>
              <a:t>A Farsa de Inês Pereira é composta de </a:t>
            </a:r>
            <a:r>
              <a:rPr lang="pt-BR" sz="5000" b="1" dirty="0"/>
              <a:t>três</a:t>
            </a:r>
            <a:r>
              <a:rPr lang="pt-BR" sz="5000" dirty="0"/>
              <a:t> partes:</a:t>
            </a:r>
          </a:p>
          <a:p>
            <a:r>
              <a:rPr lang="pt-BR" sz="4300" dirty="0"/>
              <a:t>1. Inês fantasiosa</a:t>
            </a:r>
          </a:p>
          <a:p>
            <a:r>
              <a:rPr lang="pt-BR" sz="4300" dirty="0"/>
              <a:t>2. </a:t>
            </a:r>
            <a:r>
              <a:rPr lang="pt-BR" sz="4300" dirty="0" err="1" smtClean="0"/>
              <a:t>mal-maridada</a:t>
            </a:r>
            <a:endParaRPr lang="pt-BR" sz="4300" dirty="0" smtClean="0"/>
          </a:p>
          <a:p>
            <a:r>
              <a:rPr lang="pt-BR" sz="4300" dirty="0"/>
              <a:t>3. Inês quite e </a:t>
            </a:r>
            <a:r>
              <a:rPr lang="pt-BR" sz="4300" dirty="0" smtClean="0"/>
              <a:t>desforrada.</a:t>
            </a:r>
            <a:endParaRPr lang="pt-BR" sz="4300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4417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80845"/>
            <a:ext cx="369570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31" r="14938"/>
          <a:stretch/>
        </p:blipFill>
        <p:spPr>
          <a:xfrm>
            <a:off x="6022848" y="1988840"/>
            <a:ext cx="2523744" cy="404242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Auto da barca</a:t>
            </a:r>
            <a:endParaRPr lang="pt-BR" dirty="0"/>
          </a:p>
        </p:txBody>
      </p:sp>
      <p:sp>
        <p:nvSpPr>
          <p:cNvPr id="8" name="Trapezoide 7"/>
          <p:cNvSpPr/>
          <p:nvPr/>
        </p:nvSpPr>
        <p:spPr>
          <a:xfrm rot="10800000">
            <a:off x="5652120" y="5301208"/>
            <a:ext cx="3312368" cy="1008112"/>
          </a:xfrm>
          <a:prstGeom prst="trapezoid">
            <a:avLst>
              <a:gd name="adj" fmla="val 60072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rapezoide 8"/>
          <p:cNvSpPr/>
          <p:nvPr/>
        </p:nvSpPr>
        <p:spPr>
          <a:xfrm rot="10800000">
            <a:off x="899592" y="5301208"/>
            <a:ext cx="3600400" cy="1008112"/>
          </a:xfrm>
          <a:prstGeom prst="trapezoid">
            <a:avLst>
              <a:gd name="adj" fmla="val 60072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Pentágono 9"/>
          <p:cNvSpPr/>
          <p:nvPr/>
        </p:nvSpPr>
        <p:spPr>
          <a:xfrm>
            <a:off x="8546592" y="4725144"/>
            <a:ext cx="273880" cy="288032"/>
          </a:xfrm>
          <a:prstGeom prst="homePlat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2" name="Conector reto 11"/>
          <p:cNvCxnSpPr/>
          <p:nvPr/>
        </p:nvCxnSpPr>
        <p:spPr>
          <a:xfrm>
            <a:off x="8546592" y="4725144"/>
            <a:ext cx="0" cy="57606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Pentágono 14"/>
          <p:cNvSpPr/>
          <p:nvPr/>
        </p:nvSpPr>
        <p:spPr>
          <a:xfrm>
            <a:off x="4370128" y="4725144"/>
            <a:ext cx="273880" cy="2880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/>
          <p:cNvCxnSpPr/>
          <p:nvPr/>
        </p:nvCxnSpPr>
        <p:spPr>
          <a:xfrm>
            <a:off x="4370128" y="4725144"/>
            <a:ext cx="0" cy="576064"/>
          </a:xfrm>
          <a:prstGeom prst="lin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343507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67944" y="5661248"/>
            <a:ext cx="4968552" cy="576064"/>
          </a:xfrm>
        </p:spPr>
        <p:txBody>
          <a:bodyPr anchor="t">
            <a:normAutofit fontScale="90000"/>
          </a:bodyPr>
          <a:lstStyle/>
          <a:p>
            <a:pPr algn="l"/>
            <a:r>
              <a:rPr lang="pt-BR" sz="1700" dirty="0" smtClean="0"/>
              <a:t>Pintura domínio publico. Gil </a:t>
            </a:r>
            <a:r>
              <a:rPr lang="pt-BR" sz="1700" dirty="0"/>
              <a:t>Vicente e o Auto da Barca do Inferno: uma imagem das camadas sociais portuguesas no século </a:t>
            </a:r>
            <a:r>
              <a:rPr lang="pt-BR" sz="1700" dirty="0" smtClean="0"/>
              <a:t>XVI.</a:t>
            </a:r>
            <a:r>
              <a:rPr lang="pt-BR" sz="2000" dirty="0"/>
              <a:t/>
            </a:r>
            <a:br>
              <a:rPr lang="pt-BR" sz="2000" dirty="0"/>
            </a:br>
            <a:endParaRPr lang="pt-BR" sz="2000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628" y="476672"/>
            <a:ext cx="4932893" cy="5112568"/>
          </a:xfr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107504" y="116632"/>
            <a:ext cx="3888432" cy="674136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700" b="1" dirty="0" smtClean="0"/>
              <a:t>Teatro de Gil Vicente</a:t>
            </a:r>
          </a:p>
          <a:p>
            <a:r>
              <a:rPr lang="pt-BR" sz="3200" dirty="0" smtClean="0"/>
              <a:t>Auto </a:t>
            </a:r>
            <a:r>
              <a:rPr lang="pt-BR" sz="3200" dirty="0"/>
              <a:t>da barca do inferno (1517</a:t>
            </a:r>
            <a:r>
              <a:rPr lang="pt-BR" sz="3200" dirty="0" smtClean="0"/>
              <a:t>)</a:t>
            </a:r>
          </a:p>
          <a:p>
            <a:endParaRPr lang="pt-BR" sz="2000" dirty="0"/>
          </a:p>
          <a:p>
            <a:endParaRPr lang="pt-BR" sz="2000" dirty="0" smtClean="0"/>
          </a:p>
          <a:p>
            <a:pPr algn="l"/>
            <a:r>
              <a:rPr lang="pt-BR" sz="2700" b="1" dirty="0"/>
              <a:t>Personagens</a:t>
            </a:r>
            <a:r>
              <a:rPr lang="pt-BR" sz="2700" b="1" dirty="0" smtClean="0"/>
              <a:t>:</a:t>
            </a:r>
          </a:p>
          <a:p>
            <a:pPr algn="l"/>
            <a:endParaRPr lang="pt-BR" sz="2700" b="1" dirty="0" smtClean="0"/>
          </a:p>
          <a:p>
            <a:pPr algn="l"/>
            <a:r>
              <a:rPr lang="pt-BR" sz="2700" i="1" dirty="0">
                <a:solidFill>
                  <a:srgbClr val="0B0080"/>
                </a:solidFill>
                <a:latin typeface="Calibri" charset="0"/>
                <a:hlinkClick r:id="rId3"/>
              </a:rPr>
              <a:t>Fidalgo</a:t>
            </a:r>
            <a:r>
              <a:rPr lang="pt-BR" sz="2700" i="1" dirty="0">
                <a:solidFill>
                  <a:srgbClr val="252525"/>
                </a:solidFill>
                <a:latin typeface="Calibri" charset="0"/>
              </a:rPr>
              <a:t>, D. </a:t>
            </a:r>
            <a:r>
              <a:rPr lang="pt-BR" sz="2700" i="1" dirty="0" err="1">
                <a:solidFill>
                  <a:srgbClr val="252525"/>
                </a:solidFill>
                <a:latin typeface="Calibri" charset="0"/>
              </a:rPr>
              <a:t>Anrique</a:t>
            </a:r>
            <a:r>
              <a:rPr lang="pt-BR" sz="2700" i="1" dirty="0" smtClean="0">
                <a:solidFill>
                  <a:srgbClr val="252525"/>
                </a:solidFill>
                <a:latin typeface="Calibri" charset="0"/>
              </a:rPr>
              <a:t>;</a:t>
            </a:r>
          </a:p>
          <a:p>
            <a:pPr algn="l"/>
            <a:endParaRPr lang="pt-BR" sz="2700" i="1" dirty="0">
              <a:solidFill>
                <a:srgbClr val="252525"/>
              </a:solidFill>
              <a:latin typeface="Calibri" charset="0"/>
            </a:endParaRPr>
          </a:p>
          <a:p>
            <a:pPr algn="l"/>
            <a:r>
              <a:rPr lang="pt-BR" sz="2700" i="1" dirty="0">
                <a:solidFill>
                  <a:srgbClr val="0B0080"/>
                </a:solidFill>
                <a:latin typeface="Calibri" charset="0"/>
                <a:hlinkClick r:id="rId4"/>
              </a:rPr>
              <a:t>Onzeneiro</a:t>
            </a:r>
            <a:r>
              <a:rPr lang="pt-BR" sz="2700" i="1" dirty="0">
                <a:solidFill>
                  <a:srgbClr val="252525"/>
                </a:solidFill>
                <a:latin typeface="Calibri" charset="0"/>
              </a:rPr>
              <a:t> (homem que vivia de emprestar dinheiro a juros muito elevados, um </a:t>
            </a:r>
            <a:r>
              <a:rPr lang="pt-BR" sz="2700" i="1" dirty="0">
                <a:solidFill>
                  <a:srgbClr val="000000"/>
                </a:solidFill>
                <a:latin typeface="Calibri" charset="0"/>
              </a:rPr>
              <a:t>agiota</a:t>
            </a:r>
            <a:r>
              <a:rPr lang="pt-BR" sz="2700" i="1" dirty="0" smtClean="0">
                <a:solidFill>
                  <a:srgbClr val="252525"/>
                </a:solidFill>
                <a:latin typeface="Calibri" charset="0"/>
              </a:rPr>
              <a:t>);</a:t>
            </a:r>
          </a:p>
          <a:p>
            <a:pPr algn="l"/>
            <a:endParaRPr lang="pt-BR" sz="2700" i="1" dirty="0">
              <a:solidFill>
                <a:srgbClr val="252525"/>
              </a:solidFill>
              <a:latin typeface="Calibri" charset="0"/>
            </a:endParaRPr>
          </a:p>
          <a:p>
            <a:pPr algn="l"/>
            <a:r>
              <a:rPr lang="pt-BR" sz="2700" i="1" dirty="0">
                <a:solidFill>
                  <a:srgbClr val="0B0080"/>
                </a:solidFill>
                <a:latin typeface="Calibri" charset="0"/>
                <a:hlinkClick r:id="rId5"/>
              </a:rPr>
              <a:t>Sapateiro</a:t>
            </a:r>
            <a:r>
              <a:rPr lang="pt-BR" sz="2700" i="1" dirty="0">
                <a:solidFill>
                  <a:srgbClr val="252525"/>
                </a:solidFill>
                <a:latin typeface="Calibri" charset="0"/>
              </a:rPr>
              <a:t> de nome </a:t>
            </a:r>
            <a:r>
              <a:rPr lang="pt-BR" sz="2700" i="1" dirty="0" err="1">
                <a:solidFill>
                  <a:srgbClr val="252525"/>
                </a:solidFill>
                <a:latin typeface="Calibri" charset="0"/>
              </a:rPr>
              <a:t>Joanantão</a:t>
            </a:r>
            <a:r>
              <a:rPr lang="pt-BR" sz="2700" i="1" dirty="0">
                <a:solidFill>
                  <a:srgbClr val="252525"/>
                </a:solidFill>
                <a:latin typeface="Calibri" charset="0"/>
              </a:rPr>
              <a:t>, que parece ser abastado, talvez dono de oficina</a:t>
            </a:r>
            <a:r>
              <a:rPr lang="pt-BR" sz="2700" i="1" dirty="0" smtClean="0">
                <a:solidFill>
                  <a:srgbClr val="252525"/>
                </a:solidFill>
                <a:latin typeface="Calibri" charset="0"/>
              </a:rPr>
              <a:t>;</a:t>
            </a:r>
          </a:p>
          <a:p>
            <a:pPr algn="l"/>
            <a:endParaRPr lang="pt-BR" sz="2700" i="1" dirty="0">
              <a:solidFill>
                <a:srgbClr val="252525"/>
              </a:solidFill>
              <a:latin typeface="Calibri" charset="0"/>
            </a:endParaRPr>
          </a:p>
          <a:p>
            <a:pPr algn="l"/>
            <a:r>
              <a:rPr lang="pt-BR" sz="2700" i="1" dirty="0" err="1">
                <a:solidFill>
                  <a:srgbClr val="252525"/>
                </a:solidFill>
                <a:latin typeface="Calibri" charset="0"/>
              </a:rPr>
              <a:t>Joane</a:t>
            </a:r>
            <a:r>
              <a:rPr lang="pt-BR" sz="2700" i="1" dirty="0">
                <a:solidFill>
                  <a:srgbClr val="252525"/>
                </a:solidFill>
                <a:latin typeface="Calibri" charset="0"/>
              </a:rPr>
              <a:t>, um </a:t>
            </a:r>
            <a:r>
              <a:rPr lang="pt-BR" sz="2700" i="1" dirty="0">
                <a:solidFill>
                  <a:srgbClr val="A55858"/>
                </a:solidFill>
                <a:latin typeface="Calibri" charset="0"/>
                <a:hlinkClick r:id="rId6"/>
              </a:rPr>
              <a:t>parvo</a:t>
            </a:r>
            <a:r>
              <a:rPr lang="pt-BR" sz="2700" i="1" dirty="0">
                <a:solidFill>
                  <a:srgbClr val="252525"/>
                </a:solidFill>
                <a:latin typeface="Calibri" charset="0"/>
              </a:rPr>
              <a:t>, tolo, vivia simples e inconsciente dos seus atos</a:t>
            </a:r>
            <a:r>
              <a:rPr lang="pt-BR" sz="2700" i="1" dirty="0" smtClean="0">
                <a:solidFill>
                  <a:srgbClr val="252525"/>
                </a:solidFill>
                <a:latin typeface="Calibri" charset="0"/>
              </a:rPr>
              <a:t>;</a:t>
            </a:r>
          </a:p>
          <a:p>
            <a:pPr algn="l"/>
            <a:endParaRPr lang="pt-BR" sz="2700" i="1" dirty="0">
              <a:solidFill>
                <a:srgbClr val="252525"/>
              </a:solidFill>
              <a:latin typeface="Calibri" charset="0"/>
            </a:endParaRPr>
          </a:p>
          <a:p>
            <a:pPr algn="l"/>
            <a:r>
              <a:rPr lang="pt-BR" sz="2700" i="1" dirty="0">
                <a:solidFill>
                  <a:srgbClr val="0B0080"/>
                </a:solidFill>
                <a:latin typeface="Calibri" charset="0"/>
                <a:hlinkClick r:id="rId7"/>
              </a:rPr>
              <a:t>Frade</a:t>
            </a:r>
            <a:r>
              <a:rPr lang="pt-BR" sz="2700" i="1" dirty="0">
                <a:solidFill>
                  <a:srgbClr val="252525"/>
                </a:solidFill>
                <a:latin typeface="Calibri" charset="0"/>
              </a:rPr>
              <a:t> cortesão, Frei </a:t>
            </a:r>
            <a:r>
              <a:rPr lang="pt-BR" sz="2700" i="1" dirty="0" err="1">
                <a:solidFill>
                  <a:srgbClr val="252525"/>
                </a:solidFill>
                <a:latin typeface="Calibri" charset="0"/>
              </a:rPr>
              <a:t>Babriel</a:t>
            </a:r>
            <a:r>
              <a:rPr lang="pt-BR" sz="2700" i="1" dirty="0">
                <a:solidFill>
                  <a:srgbClr val="252525"/>
                </a:solidFill>
                <a:latin typeface="Calibri" charset="0"/>
              </a:rPr>
              <a:t>, com a sua "dama" </a:t>
            </a:r>
            <a:r>
              <a:rPr lang="pt-BR" sz="2700" i="1" dirty="0">
                <a:solidFill>
                  <a:srgbClr val="000000"/>
                </a:solidFill>
                <a:latin typeface="Calibri" charset="0"/>
              </a:rPr>
              <a:t>Florença</a:t>
            </a:r>
            <a:r>
              <a:rPr lang="pt-BR" sz="2700" i="1" dirty="0" smtClean="0">
                <a:solidFill>
                  <a:srgbClr val="252525"/>
                </a:solidFill>
                <a:latin typeface="Calibri" charset="0"/>
              </a:rPr>
              <a:t>;</a:t>
            </a:r>
          </a:p>
          <a:p>
            <a:pPr algn="l"/>
            <a:endParaRPr lang="pt-BR" sz="2700" i="1" dirty="0">
              <a:solidFill>
                <a:srgbClr val="252525"/>
              </a:solidFill>
              <a:latin typeface="Calibri" charset="0"/>
            </a:endParaRPr>
          </a:p>
          <a:p>
            <a:pPr algn="l"/>
            <a:r>
              <a:rPr lang="pt-BR" sz="2700" i="1" u="sng" dirty="0" err="1">
                <a:solidFill>
                  <a:srgbClr val="5B9BD5"/>
                </a:solidFill>
                <a:latin typeface="Calibri" charset="0"/>
              </a:rPr>
              <a:t>Brísida</a:t>
            </a:r>
            <a:r>
              <a:rPr lang="pt-BR" sz="2700" i="1" u="sng" dirty="0">
                <a:solidFill>
                  <a:srgbClr val="5B9BD5"/>
                </a:solidFill>
                <a:latin typeface="Calibri" charset="0"/>
              </a:rPr>
              <a:t> Vaz</a:t>
            </a:r>
            <a:r>
              <a:rPr lang="pt-BR" sz="2700" i="1" dirty="0">
                <a:solidFill>
                  <a:srgbClr val="252525"/>
                </a:solidFill>
                <a:latin typeface="Calibri" charset="0"/>
              </a:rPr>
              <a:t>, uma </a:t>
            </a:r>
            <a:r>
              <a:rPr lang="pt-BR" sz="2700" i="1" dirty="0">
                <a:solidFill>
                  <a:srgbClr val="000000"/>
                </a:solidFill>
                <a:latin typeface="Calibri" charset="0"/>
              </a:rPr>
              <a:t>alcoviteira</a:t>
            </a:r>
            <a:r>
              <a:rPr lang="pt-BR" sz="2700" i="1" dirty="0" smtClean="0">
                <a:solidFill>
                  <a:srgbClr val="252525"/>
                </a:solidFill>
                <a:latin typeface="Calibri" charset="0"/>
              </a:rPr>
              <a:t>;</a:t>
            </a:r>
          </a:p>
          <a:p>
            <a:pPr algn="l"/>
            <a:endParaRPr lang="pt-BR" sz="2700" i="1" dirty="0">
              <a:solidFill>
                <a:srgbClr val="252525"/>
              </a:solidFill>
              <a:latin typeface="Calibri" charset="0"/>
            </a:endParaRPr>
          </a:p>
          <a:p>
            <a:pPr algn="l"/>
            <a:r>
              <a:rPr lang="pt-BR" sz="2700" i="1" dirty="0">
                <a:solidFill>
                  <a:srgbClr val="0B0080"/>
                </a:solidFill>
                <a:latin typeface="Calibri" charset="0"/>
                <a:hlinkClick r:id="rId8"/>
              </a:rPr>
              <a:t>Judeu</a:t>
            </a:r>
            <a:r>
              <a:rPr lang="pt-BR" sz="2700" i="1" dirty="0">
                <a:solidFill>
                  <a:srgbClr val="252525"/>
                </a:solidFill>
                <a:latin typeface="Calibri" charset="0"/>
              </a:rPr>
              <a:t> </a:t>
            </a:r>
            <a:r>
              <a:rPr lang="pt-BR" sz="2700" i="1" dirty="0">
                <a:solidFill>
                  <a:srgbClr val="0B0080"/>
                </a:solidFill>
                <a:latin typeface="Calibri" charset="0"/>
              </a:rPr>
              <a:t>usurário</a:t>
            </a:r>
            <a:r>
              <a:rPr lang="pt-BR" sz="2700" i="1" dirty="0">
                <a:solidFill>
                  <a:srgbClr val="252525"/>
                </a:solidFill>
                <a:latin typeface="Calibri" charset="0"/>
              </a:rPr>
              <a:t> chamado </a:t>
            </a:r>
            <a:r>
              <a:rPr lang="pt-BR" sz="2700" i="1" dirty="0" err="1">
                <a:solidFill>
                  <a:srgbClr val="252525"/>
                </a:solidFill>
                <a:latin typeface="Calibri" charset="0"/>
              </a:rPr>
              <a:t>Semifará</a:t>
            </a:r>
            <a:r>
              <a:rPr lang="pt-BR" sz="2700" i="1" dirty="0" smtClean="0">
                <a:solidFill>
                  <a:srgbClr val="252525"/>
                </a:solidFill>
                <a:latin typeface="Calibri" charset="0"/>
              </a:rPr>
              <a:t>;</a:t>
            </a:r>
          </a:p>
          <a:p>
            <a:pPr algn="l"/>
            <a:endParaRPr lang="pt-BR" sz="2700" i="1" dirty="0">
              <a:solidFill>
                <a:srgbClr val="252525"/>
              </a:solidFill>
              <a:latin typeface="Calibri" charset="0"/>
            </a:endParaRPr>
          </a:p>
          <a:p>
            <a:pPr algn="l"/>
            <a:r>
              <a:rPr lang="pt-BR" sz="2700" i="1" dirty="0">
                <a:solidFill>
                  <a:srgbClr val="0B0080"/>
                </a:solidFill>
                <a:latin typeface="Calibri" charset="0"/>
                <a:hlinkClick r:id="rId9"/>
              </a:rPr>
              <a:t>Corregedor</a:t>
            </a:r>
            <a:r>
              <a:rPr lang="pt-BR" sz="2700" i="1" dirty="0">
                <a:solidFill>
                  <a:srgbClr val="252525"/>
                </a:solidFill>
                <a:latin typeface="Calibri" charset="0"/>
              </a:rPr>
              <a:t> e um </a:t>
            </a:r>
            <a:r>
              <a:rPr lang="pt-BR" sz="2700" i="1" dirty="0">
                <a:solidFill>
                  <a:srgbClr val="0B0080"/>
                </a:solidFill>
                <a:latin typeface="Calibri" charset="0"/>
                <a:hlinkClick r:id="rId10"/>
              </a:rPr>
              <a:t>Procurador</a:t>
            </a:r>
            <a:r>
              <a:rPr lang="pt-BR" sz="2700" i="1" dirty="0">
                <a:solidFill>
                  <a:srgbClr val="252525"/>
                </a:solidFill>
                <a:latin typeface="Calibri" charset="0"/>
              </a:rPr>
              <a:t>, altos funcionários da Justiça</a:t>
            </a:r>
            <a:r>
              <a:rPr lang="pt-BR" sz="2700" i="1" dirty="0" smtClean="0">
                <a:solidFill>
                  <a:srgbClr val="252525"/>
                </a:solidFill>
                <a:latin typeface="Calibri" charset="0"/>
              </a:rPr>
              <a:t>;</a:t>
            </a:r>
          </a:p>
          <a:p>
            <a:pPr algn="l"/>
            <a:endParaRPr lang="pt-BR" sz="2700" i="1" dirty="0">
              <a:solidFill>
                <a:srgbClr val="252525"/>
              </a:solidFill>
              <a:latin typeface="Calibri" charset="0"/>
            </a:endParaRPr>
          </a:p>
          <a:p>
            <a:pPr algn="l"/>
            <a:r>
              <a:rPr lang="pt-BR" sz="2700" i="1" dirty="0">
                <a:solidFill>
                  <a:srgbClr val="0B0080"/>
                </a:solidFill>
                <a:latin typeface="Calibri" charset="0"/>
                <a:hlinkClick r:id="rId11"/>
              </a:rPr>
              <a:t>Enforcado</a:t>
            </a:r>
            <a:r>
              <a:rPr lang="pt-BR" sz="2700" dirty="0" smtClean="0">
                <a:solidFill>
                  <a:srgbClr val="252525"/>
                </a:solidFill>
                <a:latin typeface="Calibri" charset="0"/>
              </a:rPr>
              <a:t>;</a:t>
            </a:r>
          </a:p>
          <a:p>
            <a:pPr algn="l"/>
            <a:endParaRPr lang="pt-BR" sz="2700" dirty="0">
              <a:solidFill>
                <a:srgbClr val="252525"/>
              </a:solidFill>
              <a:latin typeface="Calibri" charset="0"/>
            </a:endParaRPr>
          </a:p>
          <a:p>
            <a:pPr algn="l"/>
            <a:r>
              <a:rPr lang="pt-BR" sz="2700" dirty="0">
                <a:solidFill>
                  <a:srgbClr val="252525"/>
                </a:solidFill>
                <a:latin typeface="Calibri" charset="0"/>
              </a:rPr>
              <a:t>quatro </a:t>
            </a:r>
            <a:r>
              <a:rPr lang="pt-BR" sz="2700" dirty="0">
                <a:solidFill>
                  <a:srgbClr val="0B0080"/>
                </a:solidFill>
                <a:latin typeface="Calibri" charset="0"/>
                <a:hlinkClick r:id="rId12"/>
              </a:rPr>
              <a:t>Cavaleiros</a:t>
            </a:r>
            <a:r>
              <a:rPr lang="pt-BR" sz="2700" dirty="0">
                <a:solidFill>
                  <a:srgbClr val="252525"/>
                </a:solidFill>
                <a:latin typeface="Calibri" charset="0"/>
              </a:rPr>
              <a:t> que morreram a combater pela fé.</a:t>
            </a:r>
          </a:p>
          <a:p>
            <a:pPr algn="l"/>
            <a:endParaRPr lang="pt-BR" sz="2000" dirty="0"/>
          </a:p>
          <a:p>
            <a:pPr algn="l"/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10050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Auto da barca do inferno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>
                <a:solidFill>
                  <a:srgbClr val="252525"/>
                </a:solidFill>
                <a:latin typeface="Calibri" charset="0"/>
              </a:rPr>
              <a:t>A peça inicia-se num porto imaginário, onde se encontram as duas barcas, a Barca do Inferno, cuja tripulação é o Diabo e o seu Companheiro, e a Barca da Glória, tendo como tripulação um Anjo na proa</a:t>
            </a:r>
            <a:r>
              <a:rPr lang="pt-BR" dirty="0" smtClean="0">
                <a:solidFill>
                  <a:srgbClr val="252525"/>
                </a:solidFill>
                <a:latin typeface="Calibri" charset="0"/>
              </a:rPr>
              <a:t>.</a:t>
            </a:r>
          </a:p>
          <a:p>
            <a:endParaRPr lang="pt-BR" dirty="0">
              <a:solidFill>
                <a:srgbClr val="252525"/>
              </a:solidFill>
              <a:latin typeface="Calibri" charset="0"/>
            </a:endParaRPr>
          </a:p>
          <a:p>
            <a:r>
              <a:rPr lang="pt-BR" dirty="0">
                <a:solidFill>
                  <a:srgbClr val="000000"/>
                </a:solidFill>
                <a:latin typeface="Calibri" charset="0"/>
              </a:rPr>
              <a:t>Cada personagem discute com o Diabo e com o Anjo para qual das barcas entrará. No final, só os Quatro Cavaleiros e o Parvo entram na Barca da Glória. . O Parvo fica no cais, o que nos transmite a ideia de que era uma pessoa bastante simples e humilde, mas que havia pecado. </a:t>
            </a:r>
            <a:endParaRPr lang="pt-BR" dirty="0" smtClean="0">
              <a:solidFill>
                <a:srgbClr val="000000"/>
              </a:solidFill>
              <a:latin typeface="Calibri" charset="0"/>
            </a:endParaRPr>
          </a:p>
          <a:p>
            <a:pPr marL="0" indent="0">
              <a:buNone/>
            </a:pPr>
            <a:endParaRPr lang="pt-BR" dirty="0">
              <a:solidFill>
                <a:srgbClr val="000000"/>
              </a:solidFill>
              <a:latin typeface="Calibri" charset="0"/>
            </a:endParaRPr>
          </a:p>
          <a:p>
            <a:r>
              <a:rPr lang="pt-BR" dirty="0">
                <a:solidFill>
                  <a:srgbClr val="000000"/>
                </a:solidFill>
                <a:latin typeface="Calibri" charset="0"/>
                <a:hlinkClick r:id="rId2"/>
              </a:rPr>
              <a:t>http://</a:t>
            </a:r>
            <a:r>
              <a:rPr lang="pt-BR" dirty="0" smtClean="0">
                <a:solidFill>
                  <a:srgbClr val="000000"/>
                </a:solidFill>
                <a:latin typeface="Calibri" charset="0"/>
                <a:hlinkClick r:id="rId2"/>
              </a:rPr>
              <a:t>www.cm-sjm.pt/files/19/19501.pdf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3791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000" dirty="0" smtClean="0"/>
              <a:t>FARSA OU AUTO DE INÊS PEREIRA | Gil Vicente</a:t>
            </a:r>
            <a:endParaRPr lang="pt-BR" sz="3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hlinkClick r:id="rId2"/>
              </a:rPr>
              <a:t>http://www.dominiopublico.gov.br/download/texto/bv000111.pdf</a:t>
            </a: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0242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093296"/>
            <a:ext cx="8229600" cy="432048"/>
          </a:xfrm>
        </p:spPr>
        <p:txBody>
          <a:bodyPr anchor="t">
            <a:normAutofit fontScale="90000"/>
          </a:bodyPr>
          <a:lstStyle/>
          <a:p>
            <a:r>
              <a:rPr lang="pt-BR" sz="2000" dirty="0"/>
              <a:t>Ilustração da edição original do Auto da Barca do </a:t>
            </a:r>
            <a:r>
              <a:rPr lang="pt-BR" sz="2000" dirty="0" smtClean="0"/>
              <a:t>Inferno | Biblioteca de Portugal</a:t>
            </a:r>
            <a:endParaRPr lang="pt-BR" sz="2000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3197"/>
            <a:ext cx="8229600" cy="5678091"/>
          </a:xfrm>
        </p:spPr>
      </p:pic>
    </p:spTree>
    <p:extLst>
      <p:ext uri="{BB962C8B-B14F-4D97-AF65-F5344CB8AC3E}">
        <p14:creationId xmlns:p14="http://schemas.microsoft.com/office/powerpoint/2010/main" val="21587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 imagem do inferno sec. XVI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sz="2200" b="1" dirty="0"/>
              <a:t>Inferno</a:t>
            </a:r>
            <a:r>
              <a:rPr lang="pt-BR" sz="2200" dirty="0"/>
              <a:t> (séc. XVI), óleo sobre madeira, mestre português </a:t>
            </a:r>
            <a:r>
              <a:rPr lang="pt-BR" sz="2200" dirty="0" smtClean="0"/>
              <a:t>desconhecido. </a:t>
            </a:r>
            <a:r>
              <a:rPr lang="pt-BR" sz="2200" dirty="0"/>
              <a:t>Museu Nacional de Arte Antiga, Lisboa.</a:t>
            </a:r>
            <a:endParaRPr lang="pt-BR" sz="2200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4685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4176464" cy="1143000"/>
          </a:xfrm>
        </p:spPr>
        <p:txBody>
          <a:bodyPr>
            <a:normAutofit/>
          </a:bodyPr>
          <a:lstStyle/>
          <a:p>
            <a:pPr algn="l"/>
            <a:r>
              <a:rPr lang="pt-BR" sz="3000" dirty="0" smtClean="0"/>
              <a:t>Temática amor cortês</a:t>
            </a:r>
            <a:br>
              <a:rPr lang="pt-BR" sz="3000" dirty="0" smtClean="0"/>
            </a:br>
            <a:r>
              <a:rPr lang="pt-BR" sz="3000" dirty="0" smtClean="0"/>
              <a:t>Relação </a:t>
            </a:r>
            <a:r>
              <a:rPr lang="pt-BR" sz="3000" dirty="0" smtClean="0"/>
              <a:t>Vassalagem...</a:t>
            </a:r>
            <a:endParaRPr lang="pt-BR" sz="3000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2262882"/>
            <a:ext cx="3777283" cy="3777283"/>
          </a:xfr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196752"/>
            <a:ext cx="3860056" cy="3774488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4633664" y="5115256"/>
            <a:ext cx="4114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3000" dirty="0" smtClean="0"/>
              <a:t>Temática </a:t>
            </a:r>
            <a:r>
              <a:rPr lang="pt-BR" sz="3000" dirty="0" smtClean="0"/>
              <a:t>viagens, feitos,  conquistas da nobreza...  </a:t>
            </a:r>
            <a:endParaRPr lang="pt-BR" sz="3000" dirty="0" smtClean="0"/>
          </a:p>
        </p:txBody>
      </p:sp>
    </p:spTree>
    <p:extLst>
      <p:ext uri="{BB962C8B-B14F-4D97-AF65-F5344CB8AC3E}">
        <p14:creationId xmlns:p14="http://schemas.microsoft.com/office/powerpoint/2010/main" val="114466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smtClean="0"/>
              <a:t>Humanismo</a:t>
            </a:r>
            <a:br>
              <a:rPr lang="de-DE" b="1" dirty="0" smtClean="0"/>
            </a:br>
            <a:r>
              <a:rPr lang="pt-BR" sz="3300" dirty="0" smtClean="0"/>
              <a:t>Um período de transição</a:t>
            </a:r>
            <a:r>
              <a:rPr lang="de-DE" b="1" dirty="0" smtClean="0"/>
              <a:t/>
            </a:r>
            <a:br>
              <a:rPr lang="de-DE" b="1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sz="2800" b="1" dirty="0" smtClean="0"/>
              <a:t>Retorno ao cristianismo </a:t>
            </a:r>
            <a:r>
              <a:rPr lang="pt-BR" sz="2800" b="1" dirty="0" smtClean="0"/>
              <a:t>com base nas escrituras</a:t>
            </a:r>
            <a:r>
              <a:rPr lang="pt-BR" sz="2800" dirty="0" smtClean="0"/>
              <a:t>. </a:t>
            </a:r>
            <a:r>
              <a:rPr lang="pt-BR" sz="2800" dirty="0" smtClean="0"/>
              <a:t>Revalorização da </a:t>
            </a:r>
            <a:r>
              <a:rPr lang="pt-BR" sz="2800" b="1" dirty="0" smtClean="0"/>
              <a:t>antiguidade clássica</a:t>
            </a:r>
            <a:r>
              <a:rPr lang="pt-BR" sz="2800" dirty="0" smtClean="0"/>
              <a:t> (Difusão dos estudos da língua, filosofia, religião), </a:t>
            </a:r>
          </a:p>
          <a:p>
            <a:endParaRPr lang="pt-BR" sz="2800" dirty="0" smtClean="0"/>
          </a:p>
          <a:p>
            <a:r>
              <a:rPr lang="pt-BR" sz="2800" dirty="0" smtClean="0"/>
              <a:t>Na Europa, o teocentrismo medieval estava perdendo sua força. Literatura pré-renascentista: Dante Alighieri e Francesco Petrarca.</a:t>
            </a:r>
          </a:p>
          <a:p>
            <a:endParaRPr lang="pt-BR" sz="2800" dirty="0" smtClean="0"/>
          </a:p>
          <a:p>
            <a:r>
              <a:rPr lang="pt-BR" sz="2800" dirty="0" smtClean="0"/>
              <a:t>Em Portugal (1418 – 1527) um dos países mais rico do século XV conquistas marítimas.</a:t>
            </a:r>
          </a:p>
          <a:p>
            <a:endParaRPr lang="pt-BR" sz="2800" dirty="0" smtClean="0"/>
          </a:p>
          <a:p>
            <a:r>
              <a:rPr lang="pt-BR" sz="2800" dirty="0" smtClean="0"/>
              <a:t>Portugal estava no centro das rotas comerciais. Transformou-se em um dos grandes centros de pesquisa cientifica da época.</a:t>
            </a:r>
          </a:p>
          <a:p>
            <a:endParaRPr lang="pt-BR" sz="2800" dirty="0" smtClean="0"/>
          </a:p>
          <a:p>
            <a:r>
              <a:rPr lang="pt-BR" sz="2800" dirty="0" smtClean="0"/>
              <a:t>Isto auxiliou à superação dos valores teocêntricos do Trovadorismo. 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1155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/>
              <a:t>Avanços técnicos – </a:t>
            </a:r>
            <a:r>
              <a:rPr lang="pt-BR" sz="3200" b="1" dirty="0" smtClean="0"/>
              <a:t>Imprensa</a:t>
            </a:r>
            <a:r>
              <a:rPr lang="pt-BR" sz="3200" dirty="0" smtClean="0"/>
              <a:t> de </a:t>
            </a:r>
            <a:r>
              <a:rPr lang="pt-BR" sz="3200" dirty="0"/>
              <a:t>Gutenberg.</a:t>
            </a:r>
            <a:br>
              <a:rPr lang="pt-BR" sz="3200" dirty="0"/>
            </a:br>
            <a:r>
              <a:rPr lang="pt-BR" sz="1800" dirty="0" smtClean="0"/>
              <a:t>(</a:t>
            </a:r>
            <a:r>
              <a:rPr lang="pt-BR" sz="1800" dirty="0"/>
              <a:t>século XV e início do século XVI) </a:t>
            </a:r>
            <a:r>
              <a:rPr lang="pt-BR" sz="1800" dirty="0" smtClean="0"/>
              <a:t>transição </a:t>
            </a:r>
            <a:r>
              <a:rPr lang="pt-BR" sz="1800" dirty="0"/>
              <a:t>do mundo medieval para o mundo moderno, que tem início com o Renascimento (século XVI</a:t>
            </a:r>
            <a:r>
              <a:rPr lang="pt-BR" sz="1800" dirty="0" smtClean="0"/>
              <a:t>). </a:t>
            </a:r>
            <a:endParaRPr lang="pt-BR" sz="1800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159981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Gutenberg</a:t>
            </a:r>
            <a:br>
              <a:rPr lang="pt-BR" dirty="0" smtClean="0"/>
            </a:br>
            <a:r>
              <a:rPr lang="pt-BR" sz="2000" dirty="0" smtClean="0"/>
              <a:t>Primeira impressão de Gutenberg: Bíblia sagrada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048" y="2358993"/>
            <a:ext cx="3826296" cy="3008376"/>
          </a:xfrm>
        </p:spPr>
      </p:pic>
      <p:pic>
        <p:nvPicPr>
          <p:cNvPr id="5" name="Espaço Reservado para Conteú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358993"/>
            <a:ext cx="2438400" cy="300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22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smtClean="0"/>
              <a:t>Humanismo</a:t>
            </a:r>
            <a:br>
              <a:rPr lang="de-DE" b="1" dirty="0" smtClean="0"/>
            </a:br>
            <a:r>
              <a:rPr lang="pt-BR" sz="3300" dirty="0" smtClean="0"/>
              <a:t>Segunda escola literária de Portugal</a:t>
            </a:r>
            <a:endParaRPr lang="pt-BR" sz="33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Expansão marítima. Preocupação com a documentação de Portugal, fundação da </a:t>
            </a:r>
            <a:r>
              <a:rPr lang="pt-BR" b="1" dirty="0" smtClean="0"/>
              <a:t>torre do tombo </a:t>
            </a:r>
            <a:r>
              <a:rPr lang="pt-BR" dirty="0" smtClean="0"/>
              <a:t>(Centro de documentação histórica). </a:t>
            </a:r>
          </a:p>
          <a:p>
            <a:endParaRPr lang="pt-BR" dirty="0" smtClean="0"/>
          </a:p>
          <a:p>
            <a:r>
              <a:rPr lang="pt-BR" b="1" dirty="0" smtClean="0"/>
              <a:t>Fernão Lopes</a:t>
            </a:r>
            <a:r>
              <a:rPr lang="pt-BR" dirty="0" smtClean="0"/>
              <a:t> foi nomeado pelo rei D. Duarte como guardador-mor da Torre do Tombo.</a:t>
            </a:r>
          </a:p>
          <a:p>
            <a:endParaRPr lang="pt-BR" dirty="0" smtClean="0"/>
          </a:p>
          <a:p>
            <a:r>
              <a:rPr lang="pt-BR" dirty="0" smtClean="0"/>
              <a:t>Esta nomeação é considerada o inicio da segunda escola literária de Portugal: o </a:t>
            </a:r>
            <a:r>
              <a:rPr lang="pt-BR" b="1" dirty="0" smtClean="0"/>
              <a:t>Humanismo.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8988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Fernão Lopes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 smtClean="0"/>
              <a:t>Primeiro grande </a:t>
            </a:r>
            <a:r>
              <a:rPr lang="pt-BR" b="1" dirty="0" smtClean="0"/>
              <a:t>prosador </a:t>
            </a:r>
            <a:r>
              <a:rPr lang="pt-BR" dirty="0" smtClean="0"/>
              <a:t>da língua portuguesa: narrava os principais </a:t>
            </a:r>
            <a:r>
              <a:rPr lang="pt-BR" b="1" dirty="0" smtClean="0"/>
              <a:t>acontecimentos históricos</a:t>
            </a:r>
            <a:r>
              <a:rPr lang="pt-BR" dirty="0" smtClean="0"/>
              <a:t>. </a:t>
            </a:r>
          </a:p>
          <a:p>
            <a:endParaRPr lang="pt-BR" dirty="0" smtClean="0"/>
          </a:p>
          <a:p>
            <a:r>
              <a:rPr lang="pt-BR" dirty="0" smtClean="0"/>
              <a:t>Após 16 anos como </a:t>
            </a:r>
            <a:r>
              <a:rPr lang="pt-BR" b="1" dirty="0" smtClean="0"/>
              <a:t>guardador-mor</a:t>
            </a:r>
            <a:r>
              <a:rPr lang="pt-BR" dirty="0" smtClean="0"/>
              <a:t>, foi nomeado </a:t>
            </a:r>
            <a:r>
              <a:rPr lang="pt-BR" b="1" dirty="0" smtClean="0"/>
              <a:t>cronista-mor </a:t>
            </a:r>
            <a:r>
              <a:rPr lang="pt-BR" dirty="0" smtClean="0"/>
              <a:t>(em 1434), assim, tornou-se responsável por escrever a </a:t>
            </a:r>
            <a:r>
              <a:rPr lang="pt-BR" b="1" dirty="0" smtClean="0"/>
              <a:t>História oficial de Portugal</a:t>
            </a:r>
            <a:r>
              <a:rPr lang="pt-BR" dirty="0" smtClean="0"/>
              <a:t>.</a:t>
            </a:r>
          </a:p>
          <a:p>
            <a:endParaRPr lang="pt-BR" dirty="0" smtClean="0"/>
          </a:p>
          <a:p>
            <a:r>
              <a:rPr lang="pt-BR" dirty="0" smtClean="0"/>
              <a:t>Contribuiu para o desenvolvimento da língua portuguesa, sua prosa influenciou a literatura portuguesa posterior ao Humanismo.</a:t>
            </a:r>
          </a:p>
          <a:p>
            <a:endParaRPr lang="pt-BR" dirty="0" smtClean="0"/>
          </a:p>
          <a:p>
            <a:r>
              <a:rPr lang="pt-BR" dirty="0" smtClean="0"/>
              <a:t>Baseava seus trabalhos em documentação; não tinha o costume de seguir imposições eclesiásticas, nem escrever ficcionalmente.</a:t>
            </a:r>
          </a:p>
        </p:txBody>
      </p:sp>
    </p:spTree>
    <p:extLst>
      <p:ext uri="{BB962C8B-B14F-4D97-AF65-F5344CB8AC3E}">
        <p14:creationId xmlns:p14="http://schemas.microsoft.com/office/powerpoint/2010/main" val="72835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Estilo Humanista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t-BR" dirty="0" smtClean="0"/>
              <a:t>Os versos humanistas: </a:t>
            </a:r>
            <a:r>
              <a:rPr lang="pt-BR" dirty="0"/>
              <a:t> </a:t>
            </a:r>
            <a:r>
              <a:rPr lang="pt-BR" dirty="0" smtClean="0"/>
              <a:t>Destinados à declamação; </a:t>
            </a:r>
            <a:r>
              <a:rPr lang="pt-BR" b="1" dirty="0" smtClean="0"/>
              <a:t>não eram musicados</a:t>
            </a:r>
            <a:r>
              <a:rPr lang="pt-BR" dirty="0" smtClean="0"/>
              <a:t>. </a:t>
            </a:r>
            <a:r>
              <a:rPr lang="pt-BR" b="1" dirty="0" smtClean="0"/>
              <a:t>Redondilhas</a:t>
            </a:r>
            <a:r>
              <a:rPr lang="pt-BR" dirty="0" smtClean="0"/>
              <a:t> maiores e menores eram frequentes.</a:t>
            </a:r>
          </a:p>
          <a:p>
            <a:endParaRPr lang="pt-BR" dirty="0" smtClean="0"/>
          </a:p>
          <a:p>
            <a:r>
              <a:rPr lang="pt-BR" dirty="0" smtClean="0">
                <a:solidFill>
                  <a:srgbClr val="333333"/>
                </a:solidFill>
                <a:latin typeface="Calibri" charset="0"/>
                <a:cs typeface="Arial" charset="0"/>
              </a:rPr>
              <a:t>A estrutura paralelística, comum nas can­tigas trovadorescas, é substituída pela técnica </a:t>
            </a:r>
            <a:r>
              <a:rPr lang="pt-BR" b="1" dirty="0" smtClean="0">
                <a:solidFill>
                  <a:srgbClr val="333333"/>
                </a:solidFill>
                <a:latin typeface="Calibri" charset="0"/>
                <a:cs typeface="Arial" charset="0"/>
              </a:rPr>
              <a:t>do mote glosado</a:t>
            </a:r>
            <a:r>
              <a:rPr lang="pt-BR" dirty="0" smtClean="0">
                <a:solidFill>
                  <a:srgbClr val="333333"/>
                </a:solidFill>
                <a:latin typeface="Calibri" charset="0"/>
                <a:cs typeface="Arial" charset="0"/>
              </a:rPr>
              <a:t>, ou seja, o poeta vale-se de um mote (o mesmo que tema, motivo), desenvolvido, ou "poetado", na glosa. Cada estrofe da glosa constitui uma volta e deve retomar um ou mais partes do mote (desafio poético, guiando o poeta sobre o que escrever).  </a:t>
            </a:r>
            <a:r>
              <a:rPr lang="pt-BR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</a:p>
          <a:p>
            <a:endParaRPr lang="pt-BR" dirty="0">
              <a:solidFill>
                <a:srgbClr val="333333"/>
              </a:solidFill>
              <a:latin typeface="Arial"/>
              <a:cs typeface="Arial"/>
            </a:endParaRPr>
          </a:p>
          <a:p>
            <a:r>
              <a:rPr lang="pt-BR" dirty="0" smtClean="0">
                <a:solidFill>
                  <a:srgbClr val="333333"/>
                </a:solidFill>
                <a:latin typeface="Arial"/>
                <a:cs typeface="Arial"/>
              </a:rPr>
              <a:t>Um mesmo mote pode ser glosado por mais de um poeta. </a:t>
            </a:r>
            <a:r>
              <a:rPr lang="pt-BR" dirty="0" err="1" smtClean="0">
                <a:solidFill>
                  <a:srgbClr val="333333"/>
                </a:solidFill>
                <a:latin typeface="Arial"/>
                <a:cs typeface="Arial"/>
              </a:rPr>
              <a:t>Ex</a:t>
            </a:r>
            <a:r>
              <a:rPr lang="pt-BR" dirty="0" smtClean="0">
                <a:solidFill>
                  <a:srgbClr val="333333"/>
                </a:solidFill>
                <a:latin typeface="Arial"/>
                <a:cs typeface="Arial"/>
              </a:rPr>
              <a:t>: </a:t>
            </a:r>
            <a:r>
              <a:rPr lang="pt-BR" dirty="0" smtClean="0">
                <a:solidFill>
                  <a:srgbClr val="333333"/>
                </a:solidFill>
                <a:latin typeface="Arial"/>
                <a:ea typeface="Verdana" charset="0"/>
                <a:cs typeface="Arial"/>
              </a:rPr>
              <a:t>O mote " Saudade minha/quando vos veria?" foi glosado por Sá de Miranda, Andrade de Caminha e Frei Agostinho da Cruz. </a:t>
            </a:r>
          </a:p>
          <a:p>
            <a:endParaRPr lang="pt-BR" dirty="0" smtClean="0">
              <a:solidFill>
                <a:srgbClr val="333333"/>
              </a:solidFill>
              <a:latin typeface="Arial"/>
              <a:ea typeface="Verdana" charset="0"/>
              <a:cs typeface="Arial"/>
            </a:endParaRPr>
          </a:p>
          <a:p>
            <a:r>
              <a:rPr lang="pt-BR" dirty="0" smtClean="0">
                <a:solidFill>
                  <a:srgbClr val="333333"/>
                </a:solidFill>
                <a:latin typeface="Arial"/>
                <a:ea typeface="Verdana" charset="0"/>
                <a:cs typeface="Arial"/>
              </a:rPr>
              <a:t>(</a:t>
            </a:r>
            <a:r>
              <a:rPr lang="pt-BR" dirty="0" smtClean="0">
                <a:solidFill>
                  <a:srgbClr val="333333"/>
                </a:solidFill>
                <a:latin typeface="Arial" charset="0"/>
                <a:ea typeface="Verdana" charset="0"/>
                <a:cs typeface="Arial" charset="0"/>
                <a:hlinkClick r:id="rId2"/>
              </a:rPr>
              <a:t>http://geleiras.blogspot.com.br/2009/03/volta-e-mote-glosado.html</a:t>
            </a:r>
            <a:r>
              <a:rPr lang="pt-BR" dirty="0" smtClean="0">
                <a:solidFill>
                  <a:srgbClr val="333333"/>
                </a:solidFill>
                <a:latin typeface="Arial" charset="0"/>
                <a:ea typeface="Verdana" charset="0"/>
                <a:cs typeface="Arial" charset="0"/>
              </a:rPr>
              <a:t>)</a:t>
            </a:r>
          </a:p>
          <a:p>
            <a:endParaRPr lang="pt-BR" dirty="0" smtClean="0">
              <a:solidFill>
                <a:srgbClr val="333333"/>
              </a:solidFill>
              <a:latin typeface="Arial" charset="0"/>
              <a:cs typeface="Arial" charset="0"/>
            </a:endParaRPr>
          </a:p>
          <a:p>
            <a:r>
              <a:rPr lang="pt-BR" dirty="0" smtClean="0"/>
              <a:t>Já utilizavam da língua portuguesa.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1607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1294</TotalTime>
  <Words>1511</Words>
  <Application>Microsoft Office PowerPoint</Application>
  <PresentationFormat>Apresentação na tela (4:3)</PresentationFormat>
  <Paragraphs>176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28" baseType="lpstr">
      <vt:lpstr>Tema do Office</vt:lpstr>
      <vt:lpstr>Humanismo (Ou pré-Renascimento)  em Portugal</vt:lpstr>
      <vt:lpstr>Humanismo Fim da idade média início do Renascimento</vt:lpstr>
      <vt:lpstr>Temática amor cortês Relação Vassalagem...</vt:lpstr>
      <vt:lpstr>Humanismo Um período de transição </vt:lpstr>
      <vt:lpstr>Avanços técnicos – Imprensa de Gutenberg. (século XV e início do século XVI) transição do mundo medieval para o mundo moderno, que tem início com o Renascimento (século XVI). </vt:lpstr>
      <vt:lpstr>Gutenberg Primeira impressão de Gutenberg: Bíblia sagrada</vt:lpstr>
      <vt:lpstr>Humanismo Segunda escola literária de Portugal</vt:lpstr>
      <vt:lpstr>Fernão Lopes</vt:lpstr>
      <vt:lpstr>Estilo Humanista</vt:lpstr>
      <vt:lpstr>Temáticas do Humanismo Poesia Palaciana.</vt:lpstr>
      <vt:lpstr>Garcia Resende :  Compilação do Cancioneiro Geral (1516)</vt:lpstr>
      <vt:lpstr>Poesia Palaciana excerto retirado do Cancioneiro Geral </vt:lpstr>
      <vt:lpstr>Rosto da primeira edição da Compilaçam de todalas  obras de Gil Vicente, 1562 – Fundação Casa Bragança,  Vila Viçosa.</vt:lpstr>
      <vt:lpstr>Apresentação do PowerPoint</vt:lpstr>
      <vt:lpstr>O teatro de Gil Vicente</vt:lpstr>
      <vt:lpstr>Registro da encenação da peça  Auto da visitação (ou Monólogo do Vaqueiro) criada por Gil Vicente em homenagem ao nascimento de D. João II</vt:lpstr>
      <vt:lpstr>Teatro Narrativo  de Gil Vicente</vt:lpstr>
      <vt:lpstr>Teatro Alegórico de Gil Vicente</vt:lpstr>
      <vt:lpstr>Farsa ou auto de Inês Pereira | Gil Vicente</vt:lpstr>
      <vt:lpstr>Contexto  Farsa de Inês Pereira</vt:lpstr>
      <vt:lpstr>A farsa de Inês Pereira | Gil Vicente</vt:lpstr>
      <vt:lpstr>Auto da barca</vt:lpstr>
      <vt:lpstr>Pintura domínio publico. Gil Vicente e o Auto da Barca do Inferno: uma imagem das camadas sociais portuguesas no século XVI. </vt:lpstr>
      <vt:lpstr>Auto da barca do inferno</vt:lpstr>
      <vt:lpstr>FARSA OU AUTO DE INÊS PEREIRA | Gil Vicente</vt:lpstr>
      <vt:lpstr>Ilustração da edição original do Auto da Barca do Inferno | Biblioteca de Portugal</vt:lpstr>
      <vt:lpstr>A imagem do inferno sec. XVI  Inferno (séc. XVI), óleo sobre madeira, mestre português desconhecido. Museu Nacional de Arte Antiga, Lisboa.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Humanismo</dc:title>
  <dc:creator>Ana Carolina</dc:creator>
  <cp:lastModifiedBy>Ana Carolina</cp:lastModifiedBy>
  <cp:revision>60</cp:revision>
  <dcterms:created xsi:type="dcterms:W3CDTF">2016-04-10T01:21:33Z</dcterms:created>
  <dcterms:modified xsi:type="dcterms:W3CDTF">2016-04-10T22:57:48Z</dcterms:modified>
</cp:coreProperties>
</file>