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25/10/2016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7488" y="3929066"/>
            <a:ext cx="3905264" cy="1828800"/>
          </a:xfrm>
        </p:spPr>
        <p:txBody>
          <a:bodyPr/>
          <a:lstStyle/>
          <a:p>
            <a:r>
              <a:rPr lang="pt-BR" dirty="0" smtClean="0"/>
              <a:t>Iluminismo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28992" y="6072206"/>
            <a:ext cx="6210312" cy="6858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XVII - XVIII</a:t>
            </a:r>
            <a:endParaRPr lang="pt-BR" sz="3200" b="1" dirty="0"/>
          </a:p>
        </p:txBody>
      </p:sp>
      <p:pic>
        <p:nvPicPr>
          <p:cNvPr id="4" name="Imagem 3" descr="lustre_0000s_0003_2014-07-15_Costaneira-Lustres_0295-Edi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42852"/>
            <a:ext cx="3286148" cy="2167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vis_lustre_castrum_grande_ouro_velho-848x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00372"/>
            <a:ext cx="1453906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lustre_diagonal_titanio_cromado_p__5_lampadas_86231334_0001_600x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85728"/>
            <a:ext cx="2500306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Donatela-Home-Design-Lustre-Crystal-Anbel-0936-463331-1-zo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2500306"/>
            <a:ext cx="2643188" cy="2643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m 7" descr="Lustre-Cristal-Grid-branco-e-preto-Starte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357166"/>
            <a:ext cx="1571612" cy="1571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m 8" descr="lampada-incandescent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3000372"/>
            <a:ext cx="1178727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m 9" descr="8d5eca616fc8010b929ee8fb79e9d45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16" y="4429132"/>
            <a:ext cx="2135440" cy="1474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 descr="lampada_espiral_33w_branca_220v_88475744_0001_600x6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3071810"/>
            <a:ext cx="1142984" cy="1142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1714488"/>
            <a:ext cx="8143932" cy="335758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1857364"/>
            <a:ext cx="7786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“[...] Nenhum homem recebeu da natureza o direito de comandar os outros. A </a:t>
            </a:r>
            <a:r>
              <a:rPr lang="pt-BR" sz="2000" b="1" dirty="0" smtClean="0"/>
              <a:t>liberdade é um presente do céu</a:t>
            </a:r>
            <a:r>
              <a:rPr lang="pt-BR" sz="2000" dirty="0" smtClean="0"/>
              <a:t>, e </a:t>
            </a:r>
            <a:r>
              <a:rPr lang="pt-BR" sz="2000" b="1" dirty="0" smtClean="0"/>
              <a:t>cada indivíduo </a:t>
            </a:r>
            <a:r>
              <a:rPr lang="pt-BR" sz="2000" dirty="0" smtClean="0"/>
              <a:t>da mesma espécie tem o direito de gozar dela logo que goze da razão. [...] Toda outra autoridade (que não a paterna) vem duma outra origem, que </a:t>
            </a:r>
            <a:r>
              <a:rPr lang="pt-BR" sz="2000" b="1" dirty="0" smtClean="0"/>
              <a:t>não é a da natureza</a:t>
            </a:r>
            <a:r>
              <a:rPr lang="pt-BR" sz="2000" dirty="0" smtClean="0"/>
              <a:t>. Examinando-a bem, sempre se fará remontar a uma destas duas fontes: ou a </a:t>
            </a:r>
            <a:r>
              <a:rPr lang="pt-BR" sz="2000" b="1" dirty="0" smtClean="0"/>
              <a:t>força e a violência</a:t>
            </a:r>
            <a:r>
              <a:rPr lang="pt-BR" sz="2000" dirty="0" smtClean="0"/>
              <a:t> daquele que dela se apoderou; ou o </a:t>
            </a:r>
            <a:r>
              <a:rPr lang="pt-BR" sz="2000" b="1" dirty="0" smtClean="0"/>
              <a:t>consentimento</a:t>
            </a:r>
            <a:r>
              <a:rPr lang="pt-BR" sz="2000" dirty="0" smtClean="0"/>
              <a:t> daqueles que lhe são submetidos, por um contrato celebrado ou suposto entre eles e a quem deferiram a autoridade.”</a:t>
            </a:r>
          </a:p>
          <a:p>
            <a:pPr algn="r"/>
            <a:r>
              <a:rPr lang="pt-BR" sz="2000" i="1" dirty="0" smtClean="0"/>
              <a:t>DIDEROT, Denis. Autoridade política.</a:t>
            </a:r>
            <a:endParaRPr lang="pt-B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Teóricos iluministas</a:t>
            </a:r>
            <a:endParaRPr lang="pt-BR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04324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i="1" dirty="0" smtClean="0"/>
              <a:t>Voltaire </a:t>
            </a:r>
            <a:r>
              <a:rPr lang="pt-BR" dirty="0" smtClean="0"/>
              <a:t>(séculos XVII-XVIII)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Voltaire não pode ser considerado um teórico democrata, tendo em vista suas reservas quanto à participação do povo no poder político;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/>
              <a:t>Atacava a religião e absolutismo.</a:t>
            </a:r>
            <a:endParaRPr lang="pt-BR" dirty="0"/>
          </a:p>
        </p:txBody>
      </p:sp>
      <p:pic>
        <p:nvPicPr>
          <p:cNvPr id="4" name="Imagem 3" descr="13659049_728520100630433_2311418070071533740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786322"/>
            <a:ext cx="4071966" cy="1524000"/>
          </a:xfrm>
          <a:prstGeom prst="rect">
            <a:avLst/>
          </a:prstGeom>
        </p:spPr>
      </p:pic>
      <p:pic>
        <p:nvPicPr>
          <p:cNvPr id="5" name="Imagem 4" descr="13620073_1816592681918075_206212908937614395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500570"/>
            <a:ext cx="3012282" cy="2190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1714488"/>
            <a:ext cx="8143932" cy="27860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1857364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“[...]</a:t>
            </a:r>
          </a:p>
          <a:p>
            <a:pPr algn="ctr"/>
            <a:r>
              <a:rPr lang="pt-BR" sz="2000" b="1" dirty="0" smtClean="0"/>
              <a:t>Que nunca lei alguma eclesiástica vigore</a:t>
            </a:r>
            <a:r>
              <a:rPr lang="pt-BR" sz="2000" dirty="0" smtClean="0"/>
              <a:t>, salvo se receber sanção expressa do governo. Foi por este meio que Atenas e Roma nunca tiveram querelas religiosas. Estas querelas constituem a divisão das nações bárbaras ou tornadas bárbaras. [...]</a:t>
            </a:r>
          </a:p>
          <a:p>
            <a:pPr algn="ctr"/>
            <a:r>
              <a:rPr lang="pt-BR" sz="2000" dirty="0" smtClean="0"/>
              <a:t>Que todos os eclesiásticos sejam </a:t>
            </a:r>
            <a:r>
              <a:rPr lang="pt-BR" sz="2000" b="1" dirty="0" smtClean="0"/>
              <a:t>submetidos</a:t>
            </a:r>
            <a:r>
              <a:rPr lang="pt-BR" sz="2000" dirty="0" smtClean="0"/>
              <a:t>, em todas as circunstâncias, ao governo, </a:t>
            </a:r>
            <a:r>
              <a:rPr lang="pt-BR" sz="2000" b="1" dirty="0" smtClean="0"/>
              <a:t>pois são súditos do Estado</a:t>
            </a:r>
            <a:r>
              <a:rPr lang="pt-BR" sz="2000" dirty="0" smtClean="0"/>
              <a:t>. [...]”</a:t>
            </a:r>
          </a:p>
          <a:p>
            <a:pPr algn="r"/>
            <a:r>
              <a:rPr lang="pt-BR" sz="2000" i="1" dirty="0" smtClean="0"/>
              <a:t>VOLTAIRE. François. Dicionário Filosófico</a:t>
            </a:r>
            <a:endParaRPr lang="pt-BR" sz="2000" i="1" dirty="0"/>
          </a:p>
        </p:txBody>
      </p:sp>
      <p:pic>
        <p:nvPicPr>
          <p:cNvPr id="6" name="Imagem 5" descr="volt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714884"/>
            <a:ext cx="3428992" cy="1928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43180"/>
          </a:xfrm>
        </p:spPr>
        <p:txBody>
          <a:bodyPr/>
          <a:lstStyle/>
          <a:p>
            <a:r>
              <a:rPr lang="pt-BR" b="1" dirty="0" smtClean="0"/>
              <a:t>Montesquieu </a:t>
            </a:r>
            <a:r>
              <a:rPr lang="pt-BR" dirty="0" smtClean="0"/>
              <a:t>(séculos XVII-XVIII): estudioso de Locke;</a:t>
            </a:r>
          </a:p>
          <a:p>
            <a:pPr lvl="1"/>
            <a:r>
              <a:rPr lang="pt-BR" b="1" dirty="0" smtClean="0"/>
              <a:t>Despotismo:</a:t>
            </a:r>
            <a:r>
              <a:rPr lang="pt-BR" dirty="0" smtClean="0"/>
              <a:t> vastos territórios;</a:t>
            </a:r>
          </a:p>
          <a:p>
            <a:pPr lvl="1"/>
            <a:r>
              <a:rPr lang="pt-BR" b="1" dirty="0" smtClean="0"/>
              <a:t>Monarquia: </a:t>
            </a:r>
            <a:r>
              <a:rPr lang="pt-BR" dirty="0" smtClean="0"/>
              <a:t>médio território;</a:t>
            </a:r>
          </a:p>
          <a:p>
            <a:pPr lvl="1"/>
            <a:r>
              <a:rPr lang="pt-BR" b="1" dirty="0" smtClean="0"/>
              <a:t>República: </a:t>
            </a:r>
            <a:r>
              <a:rPr lang="pt-BR" dirty="0" smtClean="0"/>
              <a:t>pequeno território;</a:t>
            </a:r>
            <a:endParaRPr lang="pt-BR" b="1" dirty="0"/>
          </a:p>
        </p:txBody>
      </p:sp>
      <p:pic>
        <p:nvPicPr>
          <p:cNvPr id="4" name="Imagem 3" descr="13726817_304222199927118_672492466417563033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428868"/>
            <a:ext cx="2667000" cy="3752850"/>
          </a:xfrm>
          <a:prstGeom prst="rect">
            <a:avLst/>
          </a:prstGeom>
        </p:spPr>
      </p:pic>
      <p:pic>
        <p:nvPicPr>
          <p:cNvPr id="5" name="Imagem 4" descr="13754508_301147823569941_8718346724594087794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14818"/>
            <a:ext cx="4929222" cy="2361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858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Para evitar um governo despótico, a ação do governo deveria ser dividida em três ramos.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71472" y="2786058"/>
            <a:ext cx="8143932" cy="2500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3000372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 que é a liberdade</a:t>
            </a:r>
          </a:p>
          <a:p>
            <a:pPr algn="ctr"/>
            <a:r>
              <a:rPr lang="pt-BR" sz="2000" dirty="0" smtClean="0"/>
              <a:t>“É preciso ter em mente o que é</a:t>
            </a:r>
            <a:r>
              <a:rPr lang="pt-BR" sz="2000" b="1" dirty="0" smtClean="0"/>
              <a:t> independência </a:t>
            </a:r>
            <a:r>
              <a:rPr lang="pt-BR" sz="2000" dirty="0" smtClean="0"/>
              <a:t>e o que é </a:t>
            </a:r>
            <a:r>
              <a:rPr lang="pt-BR" sz="2000" b="1" dirty="0" smtClean="0"/>
              <a:t>liberdade</a:t>
            </a:r>
            <a:r>
              <a:rPr lang="pt-BR" sz="2000" dirty="0" smtClean="0"/>
              <a:t>. A liberdade é o direito </a:t>
            </a:r>
            <a:r>
              <a:rPr lang="pt-BR" sz="2000" b="1" dirty="0" smtClean="0"/>
              <a:t>de fazer tudo </a:t>
            </a:r>
            <a:r>
              <a:rPr lang="pt-BR" sz="2000" dirty="0" smtClean="0"/>
              <a:t>o que as </a:t>
            </a:r>
            <a:r>
              <a:rPr lang="pt-BR" sz="2000" b="1" dirty="0" smtClean="0"/>
              <a:t>leis permitem</a:t>
            </a:r>
            <a:r>
              <a:rPr lang="pt-BR" sz="2000" dirty="0" smtClean="0"/>
              <a:t>; e se um cidadão pudesse fazer o que elas </a:t>
            </a:r>
            <a:r>
              <a:rPr lang="pt-BR" sz="2000" b="1" dirty="0" smtClean="0"/>
              <a:t>proíbem</a:t>
            </a:r>
            <a:r>
              <a:rPr lang="pt-BR" sz="2000" dirty="0" smtClean="0"/>
              <a:t>, ele </a:t>
            </a:r>
            <a:r>
              <a:rPr lang="pt-BR" sz="2000" b="1" dirty="0" smtClean="0"/>
              <a:t>não teria mais liberdade</a:t>
            </a:r>
            <a:r>
              <a:rPr lang="pt-BR" sz="2000" dirty="0" smtClean="0"/>
              <a:t>, porque os </a:t>
            </a:r>
            <a:r>
              <a:rPr lang="pt-BR" sz="2000" b="1" dirty="0" smtClean="0"/>
              <a:t>outros</a:t>
            </a:r>
            <a:r>
              <a:rPr lang="pt-BR" sz="2000" dirty="0" smtClean="0"/>
              <a:t> também teriam esse </a:t>
            </a:r>
            <a:r>
              <a:rPr lang="pt-BR" sz="2000" b="1" dirty="0" smtClean="0"/>
              <a:t>poder</a:t>
            </a:r>
            <a:r>
              <a:rPr lang="pt-BR" sz="2000" dirty="0" smtClean="0"/>
              <a:t>.”</a:t>
            </a:r>
          </a:p>
          <a:p>
            <a:pPr algn="r"/>
            <a:r>
              <a:rPr lang="pt-BR" sz="2000" i="1" dirty="0" smtClean="0"/>
              <a:t>MONTESQUIEU. O espírito das leis</a:t>
            </a:r>
            <a:endParaRPr lang="pt-B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1481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b="1" dirty="0" smtClean="0"/>
              <a:t>Jean-Jacques </a:t>
            </a:r>
            <a:r>
              <a:rPr lang="pt-BR" b="1" dirty="0" err="1" smtClean="0"/>
              <a:t>Rosseau</a:t>
            </a:r>
            <a:r>
              <a:rPr lang="pt-BR" b="1" dirty="0" smtClean="0"/>
              <a:t> </a:t>
            </a:r>
            <a:r>
              <a:rPr lang="pt-BR" dirty="0" smtClean="0"/>
              <a:t>(século XVIII): divergia dos teóricos liberais;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não existiria confrontos no estado natural, uma vez que não existiria a propriedade privada e todos seriam iguais entre si;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Organização de uma sociedade civil;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Isto se realizaria por meio de um </a:t>
            </a:r>
            <a:r>
              <a:rPr lang="pt-BR" b="1" dirty="0" smtClean="0"/>
              <a:t>contrato social</a:t>
            </a:r>
            <a:r>
              <a:rPr lang="pt-BR" dirty="0" smtClean="0"/>
              <a:t> em que cada indivíduo estaria de acordo em se submeter à vontade da maioria;</a:t>
            </a:r>
            <a:endParaRPr lang="pt-BR" dirty="0"/>
          </a:p>
        </p:txBody>
      </p:sp>
      <p:pic>
        <p:nvPicPr>
          <p:cNvPr id="4" name="Imagem 3" descr="13872754_520701918121953_822523169304523554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42918"/>
            <a:ext cx="5947990" cy="5700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2285992"/>
            <a:ext cx="8143932" cy="350046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2428868"/>
            <a:ext cx="7643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 terra não pertence a ninguém</a:t>
            </a:r>
          </a:p>
          <a:p>
            <a:pPr algn="ctr"/>
            <a:r>
              <a:rPr lang="pt-BR" dirty="0" smtClean="0"/>
              <a:t>“O verdadeiro fundador da sociedade civil foi o primeiro que, tendo cercado um terreno, lembrou-se de dizer </a:t>
            </a:r>
            <a:r>
              <a:rPr lang="pt-BR" b="1" i="1" dirty="0" smtClean="0"/>
              <a:t>isto é meu </a:t>
            </a:r>
            <a:r>
              <a:rPr lang="pt-BR" dirty="0" smtClean="0"/>
              <a:t>e encontrou pessoas </a:t>
            </a:r>
            <a:r>
              <a:rPr lang="pt-BR" b="1" dirty="0" smtClean="0"/>
              <a:t>suficientemente simples</a:t>
            </a:r>
            <a:r>
              <a:rPr lang="pt-BR" dirty="0" smtClean="0"/>
              <a:t> para acreditá-lo. Quantos crimes, guerras, assassínios, misérias e horrores não pouparia ao </a:t>
            </a:r>
            <a:r>
              <a:rPr lang="pt-BR" b="1" dirty="0" smtClean="0"/>
              <a:t>gênero humano </a:t>
            </a:r>
            <a:r>
              <a:rPr lang="pt-BR" dirty="0" smtClean="0"/>
              <a:t>aquele que, arrancando as estacas ou enchendo o fosso, tivesse gritado a seus semelhantes: “Defendei-vos de ouvir esse impostor; </a:t>
            </a:r>
            <a:r>
              <a:rPr lang="pt-BR" b="1" dirty="0" smtClean="0"/>
              <a:t>estareis perdidos se </a:t>
            </a:r>
            <a:r>
              <a:rPr lang="pt-BR" b="1" dirty="0" err="1" smtClean="0"/>
              <a:t>esquecer-des</a:t>
            </a:r>
            <a:r>
              <a:rPr lang="pt-BR" b="1" dirty="0" smtClean="0"/>
              <a:t> que os frutos são de todos e que a terra não pertence a ninguém!</a:t>
            </a:r>
            <a:r>
              <a:rPr lang="pt-BR" dirty="0" smtClean="0"/>
              <a:t>”</a:t>
            </a:r>
            <a:r>
              <a:rPr lang="pt-BR" b="1" dirty="0" smtClean="0"/>
              <a:t> </a:t>
            </a:r>
            <a:r>
              <a:rPr lang="pt-BR" dirty="0" smtClean="0"/>
              <a:t>[...]”</a:t>
            </a:r>
          </a:p>
          <a:p>
            <a:pPr algn="r"/>
            <a:r>
              <a:rPr lang="pt-BR" i="1" dirty="0" smtClean="0"/>
              <a:t>ROSSEAU, Jean-Jacques. Discurso sobre a origem e os fundamentos da desigualdade entre os homens</a:t>
            </a:r>
            <a:endParaRPr lang="pt-B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311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dirty="0" smtClean="0"/>
              <a:t>Bondade natural dos homens;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A decisão da maioria seria sempre justa, no sentido político tornando-se absolutamente obrigatória para cada cidadão;</a:t>
            </a:r>
            <a:endParaRPr lang="pt-BR" dirty="0"/>
          </a:p>
        </p:txBody>
      </p:sp>
      <p:pic>
        <p:nvPicPr>
          <p:cNvPr id="4" name="Imagem 3" descr="paint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714752"/>
            <a:ext cx="1686586" cy="3000396"/>
          </a:xfrm>
          <a:prstGeom prst="rect">
            <a:avLst/>
          </a:prstGeom>
        </p:spPr>
      </p:pic>
      <p:pic>
        <p:nvPicPr>
          <p:cNvPr id="5" name="Imagem 4" descr="1040_image_becca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643314"/>
            <a:ext cx="1938043" cy="3087568"/>
          </a:xfrm>
          <a:prstGeom prst="rect">
            <a:avLst/>
          </a:prstGeom>
        </p:spPr>
      </p:pic>
      <p:pic>
        <p:nvPicPr>
          <p:cNvPr id="6" name="Imagem 5" descr="13876584_1068482839898844_8000474497503506401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714356"/>
            <a:ext cx="5500726" cy="554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43312"/>
          </a:xfrm>
        </p:spPr>
        <p:txBody>
          <a:bodyPr/>
          <a:lstStyle/>
          <a:p>
            <a:r>
              <a:rPr lang="pt-BR" b="1" dirty="0" smtClean="0"/>
              <a:t>Immanuel Kant </a:t>
            </a:r>
            <a:r>
              <a:rPr lang="pt-BR" dirty="0" smtClean="0"/>
              <a:t>(séculos XVIII-XIX)</a:t>
            </a:r>
          </a:p>
          <a:p>
            <a:r>
              <a:rPr lang="pt-BR" dirty="0" smtClean="0"/>
              <a:t>A soberania pertencia ao povo;</a:t>
            </a:r>
          </a:p>
          <a:p>
            <a:pPr lvl="1"/>
            <a:r>
              <a:rPr lang="pt-BR" b="1" dirty="0" smtClean="0"/>
              <a:t>Haveria dois tipos de cidadãos: </a:t>
            </a:r>
            <a:r>
              <a:rPr lang="pt-BR" dirty="0" smtClean="0"/>
              <a:t>os independentes e os não – independentes;</a:t>
            </a:r>
          </a:p>
          <a:p>
            <a:r>
              <a:rPr lang="pt-BR" b="1" dirty="0" smtClean="0"/>
              <a:t>Se a soberania pertencia ao povo, mas apenas os independentes exerciam esse direito, quem é considerado cidadão? </a:t>
            </a:r>
            <a:endParaRPr lang="pt-BR" b="1" dirty="0"/>
          </a:p>
        </p:txBody>
      </p:sp>
      <p:pic>
        <p:nvPicPr>
          <p:cNvPr id="4" name="Imagem 3" descr="Gainsborough-Andre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25"/>
            <a:ext cx="9144000" cy="5314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economistas liberais</a:t>
            </a:r>
            <a:endParaRPr lang="pt-BR"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Fim da intervenção do Estado;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Escola fisiocrata </a:t>
            </a:r>
            <a:r>
              <a:rPr lang="pt-BR" dirty="0" smtClean="0"/>
              <a:t>da teoria econômica;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Os fisiocratas acreditavam que as atividades econômicas naturais eram mais importantes para a prosperidade nacional do que o comércio;</a:t>
            </a:r>
          </a:p>
          <a:p>
            <a:pPr>
              <a:buFont typeface="Wingdings" pitchFamily="2" charset="2"/>
              <a:buChar char="v"/>
            </a:pPr>
            <a:r>
              <a:rPr lang="pt-BR" i="1" dirty="0" err="1" smtClean="0"/>
              <a:t>Laissez</a:t>
            </a:r>
            <a:r>
              <a:rPr lang="pt-BR" i="1" dirty="0" smtClean="0"/>
              <a:t> </a:t>
            </a:r>
            <a:r>
              <a:rPr lang="pt-BR" i="1" dirty="0" err="1" smtClean="0"/>
              <a:t>faire</a:t>
            </a:r>
            <a:r>
              <a:rPr lang="pt-BR" i="1" dirty="0" smtClean="0"/>
              <a:t>, </a:t>
            </a:r>
            <a:r>
              <a:rPr lang="pt-BR" i="1" dirty="0" err="1" smtClean="0"/>
              <a:t>laissez</a:t>
            </a:r>
            <a:r>
              <a:rPr lang="pt-BR" i="1" dirty="0" smtClean="0"/>
              <a:t> </a:t>
            </a:r>
            <a:r>
              <a:rPr lang="pt-BR" i="1" dirty="0" err="1" smtClean="0"/>
              <a:t>passer</a:t>
            </a:r>
            <a:r>
              <a:rPr lang="pt-BR" i="1" dirty="0" smtClean="0"/>
              <a:t> </a:t>
            </a:r>
            <a:r>
              <a:rPr lang="pt-BR" i="1" dirty="0" err="1" smtClean="0"/>
              <a:t>et</a:t>
            </a:r>
            <a:r>
              <a:rPr lang="pt-BR" i="1" dirty="0" smtClean="0"/>
              <a:t> </a:t>
            </a:r>
            <a:r>
              <a:rPr lang="pt-BR" i="1" dirty="0" err="1" smtClean="0"/>
              <a:t>le</a:t>
            </a:r>
            <a:r>
              <a:rPr lang="pt-BR" i="1" dirty="0" smtClean="0"/>
              <a:t> monde </a:t>
            </a:r>
            <a:r>
              <a:rPr lang="pt-BR" i="1" dirty="0" err="1" smtClean="0"/>
              <a:t>va</a:t>
            </a:r>
            <a:r>
              <a:rPr lang="pt-BR" i="1" dirty="0" smtClean="0"/>
              <a:t> de </a:t>
            </a:r>
            <a:r>
              <a:rPr lang="pt-BR" i="1" dirty="0" err="1" smtClean="0"/>
              <a:t>luimême</a:t>
            </a:r>
            <a:r>
              <a:rPr lang="pt-BR" i="1" dirty="0" smtClean="0"/>
              <a:t> </a:t>
            </a:r>
            <a:r>
              <a:rPr lang="pt-BR" dirty="0" smtClean="0"/>
              <a:t>(Deixai fazer, deixai passar e o mundo marcha sozinho);</a:t>
            </a:r>
            <a:endParaRPr lang="pt-BR" dirty="0"/>
          </a:p>
        </p:txBody>
      </p:sp>
      <p:pic>
        <p:nvPicPr>
          <p:cNvPr id="4" name="Imagem 3" descr="13891849_1903950423172743_1809714952286956854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00042"/>
            <a:ext cx="6643734" cy="5979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Iluminismo</a:t>
            </a:r>
            <a:endParaRPr lang="pt-BR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dirty="0" smtClean="0"/>
              <a:t>Os três poderes</a:t>
            </a:r>
          </a:p>
          <a:p>
            <a:pPr algn="ctr">
              <a:buNone/>
            </a:pPr>
            <a:r>
              <a:rPr lang="pt-BR" sz="2800" dirty="0" smtClean="0"/>
              <a:t>“Há três espécies de governo: o </a:t>
            </a:r>
            <a:r>
              <a:rPr lang="pt-BR" sz="2800" i="1" dirty="0" smtClean="0"/>
              <a:t>republicano</a:t>
            </a:r>
            <a:r>
              <a:rPr lang="pt-BR" sz="2800" dirty="0" smtClean="0"/>
              <a:t>, o </a:t>
            </a:r>
            <a:r>
              <a:rPr lang="pt-BR" sz="2800" i="1" dirty="0" smtClean="0"/>
              <a:t>monárquico </a:t>
            </a:r>
            <a:r>
              <a:rPr lang="pt-BR" sz="2800" dirty="0" smtClean="0"/>
              <a:t>e o </a:t>
            </a:r>
            <a:r>
              <a:rPr lang="pt-BR" sz="2800" i="1" dirty="0" smtClean="0"/>
              <a:t>despótico</a:t>
            </a:r>
            <a:r>
              <a:rPr lang="pt-BR" sz="2800" dirty="0" smtClean="0"/>
              <a:t>. Para descobrir-lhe a natureza, basta a </a:t>
            </a:r>
            <a:r>
              <a:rPr lang="pt-BR" sz="2800" dirty="0" err="1" smtClean="0"/>
              <a:t>ideia</a:t>
            </a:r>
            <a:r>
              <a:rPr lang="pt-BR" sz="2800" dirty="0" smtClean="0"/>
              <a:t> que deles têm os homens menos instruídos. Suponho três definições ou, antes, três fatos: um, que o </a:t>
            </a:r>
            <a:r>
              <a:rPr lang="pt-BR" sz="2800" i="1" dirty="0" smtClean="0"/>
              <a:t>governo republicano é aquele em que todo o povo reunido, ou apenas uma parte do povo, tem o poder soberano; o monárquico, aquele em que uma só pessoa governa, mas por meio de leis fixas e estabelecidas; enquanto, no despótico, apenas uma só pessoa, sem lei e sem regra, tudo conduz, por sua vontade e por seus caprichos. </a:t>
            </a:r>
            <a:r>
              <a:rPr lang="pt-BR" sz="2800" dirty="0" smtClean="0"/>
              <a:t>[...]”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571472" y="1714488"/>
            <a:ext cx="8143932" cy="4643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7573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/>
              <a:t>Adam Smith </a:t>
            </a:r>
            <a:r>
              <a:rPr lang="pt-BR" dirty="0" smtClean="0"/>
              <a:t>(século XVIII);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Divisão do trabalho;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/>
              <a:t>David Ricardo, John Stuart Mill </a:t>
            </a:r>
            <a:r>
              <a:rPr lang="pt-BR" dirty="0" smtClean="0"/>
              <a:t>e </a:t>
            </a:r>
            <a:r>
              <a:rPr lang="pt-BR" b="1" dirty="0" smtClean="0"/>
              <a:t>Thomas </a:t>
            </a:r>
            <a:r>
              <a:rPr lang="pt-BR" b="1" dirty="0" err="1" smtClean="0"/>
              <a:t>Malthus</a:t>
            </a:r>
            <a:r>
              <a:rPr lang="pt-BR" b="1" dirty="0" smtClean="0"/>
              <a:t>;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571472" y="3429000"/>
            <a:ext cx="8143932" cy="30003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3571876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“[...] Em primeiro lugar, [...] a alimentação é necessária ao homem; em segundo (o </a:t>
            </a:r>
            <a:r>
              <a:rPr lang="pt-BR" dirty="0" err="1" smtClean="0"/>
              <a:t>aécio</a:t>
            </a:r>
            <a:r>
              <a:rPr lang="pt-BR" dirty="0" smtClean="0"/>
              <a:t>), [...] a paixão entre os sexos é necessária e se manterá, com poucas diferenças, tal como existe agora [...] o </a:t>
            </a:r>
            <a:r>
              <a:rPr lang="pt-BR" b="1" dirty="0" smtClean="0"/>
              <a:t>poder da população é infinitamente maior que o poder da terra </a:t>
            </a:r>
            <a:r>
              <a:rPr lang="pt-BR" dirty="0" smtClean="0"/>
              <a:t>para produzir as substâncias necessárias ao homem. A </a:t>
            </a:r>
            <a:r>
              <a:rPr lang="pt-BR" b="1" dirty="0" smtClean="0"/>
              <a:t>população</a:t>
            </a:r>
            <a:r>
              <a:rPr lang="pt-BR" dirty="0" smtClean="0"/>
              <a:t> se não encontra obstáculos, cresce de acordo com uma </a:t>
            </a:r>
            <a:r>
              <a:rPr lang="pt-BR" b="1" dirty="0" smtClean="0"/>
              <a:t>progressão geométrica</a:t>
            </a:r>
            <a:r>
              <a:rPr lang="pt-BR" dirty="0" smtClean="0"/>
              <a:t>. A </a:t>
            </a:r>
            <a:r>
              <a:rPr lang="pt-BR" b="1" dirty="0" smtClean="0"/>
              <a:t>substância</a:t>
            </a:r>
            <a:r>
              <a:rPr lang="pt-BR" dirty="0" smtClean="0"/>
              <a:t> cresce com uma </a:t>
            </a:r>
            <a:r>
              <a:rPr lang="pt-BR" b="1" dirty="0" smtClean="0"/>
              <a:t>progressão aritmética</a:t>
            </a:r>
            <a:r>
              <a:rPr lang="pt-BR" dirty="0" smtClean="0"/>
              <a:t>. Basta um pequeno conhecimento dos números para mostrar a imensidade do primeiro poder em comparação com o segundo.”</a:t>
            </a:r>
          </a:p>
          <a:p>
            <a:pPr algn="r"/>
            <a:r>
              <a:rPr lang="pt-BR" dirty="0" smtClean="0"/>
              <a:t>MALTHUS. História do Capitalismo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despotismo esclarecido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43048"/>
          </a:xfrm>
        </p:spPr>
        <p:txBody>
          <a:bodyPr/>
          <a:lstStyle/>
          <a:p>
            <a:r>
              <a:rPr lang="pt-BR" dirty="0" smtClean="0"/>
              <a:t>Na </a:t>
            </a:r>
            <a:r>
              <a:rPr lang="pt-BR" dirty="0" err="1" smtClean="0"/>
              <a:t>europa</a:t>
            </a:r>
            <a:r>
              <a:rPr lang="pt-BR" dirty="0" smtClean="0"/>
              <a:t> do século XVIII, surgiram regimes políticos associados ao </a:t>
            </a:r>
            <a:r>
              <a:rPr lang="pt-BR" b="1" dirty="0" smtClean="0"/>
              <a:t>despotismo esclarecido;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cat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786058"/>
            <a:ext cx="3071834" cy="379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 descr="13891951_1904359759798476_794732832109651415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071810"/>
            <a:ext cx="3228274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1748: </a:t>
            </a:r>
            <a:r>
              <a:rPr lang="pt-BR" dirty="0" smtClean="0"/>
              <a:t>O espírito das leis; Montesquieu</a:t>
            </a:r>
          </a:p>
          <a:p>
            <a:pPr lvl="1"/>
            <a:r>
              <a:rPr lang="pt-BR" dirty="0" smtClean="0"/>
              <a:t>para evitar um governo despótico, o poder seria dividido em três partes autônomas;</a:t>
            </a:r>
            <a:endParaRPr lang="pt-BR" dirty="0"/>
          </a:p>
        </p:txBody>
      </p:sp>
      <p:pic>
        <p:nvPicPr>
          <p:cNvPr id="4" name="Imagem 3" descr="13592229_1592114867756442_668089159340977953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299816"/>
            <a:ext cx="3286148" cy="3272456"/>
          </a:xfrm>
          <a:prstGeom prst="rect">
            <a:avLst/>
          </a:prstGeom>
        </p:spPr>
      </p:pic>
      <p:pic>
        <p:nvPicPr>
          <p:cNvPr id="7" name="Imagem 6" descr="12494882_436018816590264_746467898740895678_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1876"/>
            <a:ext cx="3714744" cy="2793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“Luzes” contra “Trevas: origens do Iluminismo</a:t>
            </a:r>
            <a:endParaRPr lang="pt-B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4337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b="1" i="1" dirty="0" smtClean="0"/>
              <a:t>Iluminismo</a:t>
            </a:r>
            <a:r>
              <a:rPr lang="pt-BR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Os pensadores iluministas insistiam: </a:t>
            </a:r>
            <a:r>
              <a:rPr lang="pt-BR" dirty="0" smtClean="0"/>
              <a:t>somente a partir do uso da razão os homens atingirão o progresso;</a:t>
            </a:r>
          </a:p>
          <a:p>
            <a:pPr>
              <a:buFont typeface="Arial" pitchFamily="34" charset="0"/>
              <a:buChar char="•"/>
            </a:pPr>
            <a:r>
              <a:rPr lang="pt-BR" b="1" dirty="0" smtClean="0"/>
              <a:t>Princípios básicos: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Universalidade;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Individualidade;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Autonomia.</a:t>
            </a:r>
            <a:endParaRPr lang="pt-BR" dirty="0"/>
          </a:p>
        </p:txBody>
      </p:sp>
      <p:pic>
        <p:nvPicPr>
          <p:cNvPr id="4" name="Imagem 3" descr="iluminismo_clip_image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71876"/>
            <a:ext cx="3734593" cy="2688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5769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pt-BR" dirty="0" smtClean="0"/>
              <a:t>Não podemos nos referir ao iluminismo como movimento homogêneo;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Decadência do governo absolutista francês no século XVIII transforma em doutrina política e social;</a:t>
            </a:r>
          </a:p>
          <a:p>
            <a:pPr>
              <a:buFont typeface="Courier New" pitchFamily="49" charset="0"/>
              <a:buChar char="o"/>
            </a:pPr>
            <a:r>
              <a:rPr lang="pt-BR" dirty="0" smtClean="0"/>
              <a:t>Ampla reforma;</a:t>
            </a:r>
          </a:p>
          <a:p>
            <a:pPr lvl="1">
              <a:buFont typeface="Courier New" pitchFamily="49" charset="0"/>
              <a:buChar char="o"/>
            </a:pPr>
            <a:r>
              <a:rPr lang="pt-BR" dirty="0" smtClean="0"/>
              <a:t>O projeto iluminista levou a burguesia a adotar uma postura crítica em relação à tradição cultural e ao Estado absolutista;</a:t>
            </a:r>
            <a:endParaRPr lang="pt-BR" dirty="0"/>
          </a:p>
        </p:txBody>
      </p:sp>
      <p:pic>
        <p:nvPicPr>
          <p:cNvPr id="4" name="Imagem 3" descr="Montesquieu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0"/>
            <a:ext cx="689732" cy="1142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em 4" descr="montesquie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0"/>
            <a:ext cx="1062023" cy="1142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m 5" descr="autorid00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0"/>
            <a:ext cx="1166810" cy="116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13620906_1592336344400961_267249838293159964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571612"/>
            <a:ext cx="4786346" cy="4207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mentalidade ilustrada</a:t>
            </a: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0037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pt-BR" b="1" dirty="0" smtClean="0"/>
              <a:t>John Locke (séc. XVII-XVIII): </a:t>
            </a:r>
            <a:r>
              <a:rPr lang="pt-BR" dirty="0" smtClean="0"/>
              <a:t>liberalismo político;</a:t>
            </a:r>
          </a:p>
          <a:p>
            <a:pPr lvl="1">
              <a:buFont typeface="Wingdings" pitchFamily="2" charset="2"/>
              <a:buChar char="§"/>
            </a:pPr>
            <a:r>
              <a:rPr lang="pt-BR" b="1" dirty="0" smtClean="0"/>
              <a:t>direitos naturais: </a:t>
            </a:r>
            <a:r>
              <a:rPr lang="pt-BR" dirty="0" smtClean="0"/>
              <a:t>vida, liberdade e propriedade;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Na concepção de Locke, a única saída seria o estabelecimento de uma sociedade civil e a instituição de um governo;</a:t>
            </a:r>
            <a:endParaRPr lang="pt-BR" dirty="0"/>
          </a:p>
        </p:txBody>
      </p:sp>
      <p:pic>
        <p:nvPicPr>
          <p:cNvPr id="4" name="Imagem 3" descr="JohnLoc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143380"/>
            <a:ext cx="1871476" cy="241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Locke-John-LO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667373" cy="869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 descr="John_Locke's_Kit-cat_portrait_by_Godfrey_Kneller,_National_Portrait_Gallery,_Lond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572008"/>
            <a:ext cx="128421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m 6" descr="48-Famous-John-Locke-Quot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4786322"/>
            <a:ext cx="3055189" cy="1728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 sociedade política ou civil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71472" y="1714488"/>
            <a:ext cx="8143932" cy="42148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2910" y="1857364"/>
            <a:ext cx="79296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“[...] Contudo, como </a:t>
            </a:r>
            <a:r>
              <a:rPr lang="pt-BR" b="1" dirty="0" smtClean="0"/>
              <a:t>qualquer sociedade política </a:t>
            </a:r>
            <a:r>
              <a:rPr lang="pt-BR" dirty="0" smtClean="0"/>
              <a:t>não pode existir nem subsistir sem ter em si o </a:t>
            </a:r>
            <a:r>
              <a:rPr lang="pt-BR" b="1" dirty="0" smtClean="0"/>
              <a:t>poder de preservar a propriedade </a:t>
            </a:r>
            <a:r>
              <a:rPr lang="pt-BR" dirty="0" smtClean="0"/>
              <a:t>e, para isso, castigar as ofensas de todos os membros dessa sociedade, haverá sociedade política somente quando cada um dos membros renunciar ao próprio poder natural, passando-o às mãos da comunidade em todos os casos que não lhe impeçam de recorrer à proteção da lei estabelecida. [...] Os que estão </a:t>
            </a:r>
            <a:r>
              <a:rPr lang="pt-BR" b="1" dirty="0" smtClean="0"/>
              <a:t>unidos em um corpo</a:t>
            </a:r>
            <a:r>
              <a:rPr lang="pt-BR" dirty="0" smtClean="0"/>
              <a:t>, tendo </a:t>
            </a:r>
            <a:r>
              <a:rPr lang="pt-BR" b="1" dirty="0" smtClean="0"/>
              <a:t>lei comum </a:t>
            </a:r>
            <a:r>
              <a:rPr lang="pt-BR" dirty="0" smtClean="0"/>
              <a:t>estabelecida e </a:t>
            </a:r>
            <a:r>
              <a:rPr lang="pt-BR" b="1" dirty="0" smtClean="0"/>
              <a:t>judicatura </a:t>
            </a:r>
            <a:r>
              <a:rPr lang="pt-BR" dirty="0" smtClean="0"/>
              <a:t>para qual apelar, com autoridade para decidir controvérsias e punir os ofensores, estão em </a:t>
            </a:r>
            <a:r>
              <a:rPr lang="pt-BR" b="1" dirty="0" smtClean="0"/>
              <a:t>sociedade civil </a:t>
            </a:r>
            <a:r>
              <a:rPr lang="pt-BR" dirty="0" smtClean="0"/>
              <a:t>uns com os outros; mas os que não tem essa </a:t>
            </a:r>
            <a:r>
              <a:rPr lang="pt-BR" b="1" dirty="0" smtClean="0"/>
              <a:t>apelação em comum</a:t>
            </a:r>
            <a:r>
              <a:rPr lang="pt-BR" dirty="0" smtClean="0"/>
              <a:t>, quero dizer, </a:t>
            </a:r>
            <a:r>
              <a:rPr lang="pt-BR" b="1" dirty="0" smtClean="0"/>
              <a:t>sobre a terra</a:t>
            </a:r>
            <a:r>
              <a:rPr lang="pt-BR" dirty="0" smtClean="0"/>
              <a:t>, ainda se encontram no estado de natureza, sendo cada um, onde não há outro, </a:t>
            </a:r>
            <a:r>
              <a:rPr lang="pt-BR" b="1" dirty="0" smtClean="0"/>
              <a:t>juiz para si e executor</a:t>
            </a:r>
            <a:r>
              <a:rPr lang="pt-BR" dirty="0" smtClean="0"/>
              <a:t>, o que constitui, conforme mostrei anteriormente, o estado de perfeita natureza. [...]”</a:t>
            </a:r>
          </a:p>
          <a:p>
            <a:pPr algn="r"/>
            <a:r>
              <a:rPr lang="pt-BR" dirty="0" smtClean="0"/>
              <a:t>LOCKE, John. </a:t>
            </a:r>
            <a:r>
              <a:rPr lang="pt-BR" i="1" dirty="0" smtClean="0"/>
              <a:t>Segundo tratado sobre o governo civil</a:t>
            </a:r>
            <a:endParaRPr lang="pt-BR" i="1" dirty="0"/>
          </a:p>
        </p:txBody>
      </p:sp>
      <p:pic>
        <p:nvPicPr>
          <p:cNvPr id="7" name="Imagem 6" descr="13782213_1084212161649233_65584737823879315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463948" cy="516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5729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Executivo e legislativo para Locke;</a:t>
            </a:r>
          </a:p>
          <a:p>
            <a:pPr>
              <a:buFont typeface="Wingdings" pitchFamily="2" charset="2"/>
              <a:buChar char="q"/>
            </a:pPr>
            <a:r>
              <a:rPr lang="pt-BR" b="1" dirty="0" smtClean="0"/>
              <a:t>Denis Diderot </a:t>
            </a:r>
            <a:r>
              <a:rPr lang="pt-BR" dirty="0" smtClean="0"/>
              <a:t>e </a:t>
            </a:r>
            <a:r>
              <a:rPr lang="pt-BR" b="1" dirty="0" smtClean="0"/>
              <a:t>Jean D’Alembert </a:t>
            </a:r>
            <a:r>
              <a:rPr lang="pt-BR" dirty="0" smtClean="0"/>
              <a:t>(séc. XVIII)</a:t>
            </a:r>
            <a:endParaRPr lang="pt-BR" b="1" dirty="0"/>
          </a:p>
        </p:txBody>
      </p:sp>
      <p:pic>
        <p:nvPicPr>
          <p:cNvPr id="4" name="Imagem 3" descr="jean-le-rond-dalemb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143248"/>
            <a:ext cx="2643206" cy="326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 descr="Louis-Michel_van_Loo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86058"/>
            <a:ext cx="3033825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enciclopédia</a:t>
            </a:r>
            <a:endParaRPr lang="pt-BR" sz="4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4304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A obra empreendeu uma crítica sistêmica das concepções científicas, intelectuais e políticas do século XVIII.</a:t>
            </a:r>
            <a:endParaRPr lang="pt-BR" dirty="0"/>
          </a:p>
        </p:txBody>
      </p:sp>
      <p:pic>
        <p:nvPicPr>
          <p:cNvPr id="4" name="Imagem 3" descr="1ª enciclopé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746524"/>
            <a:ext cx="2428892" cy="377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 descr="13654265_1586388264995769_391257558068337318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86"/>
            <a:ext cx="4809303" cy="2895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183</TotalTime>
  <Words>1272</Words>
  <PresentationFormat>Apresentação na tela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Mediano</vt:lpstr>
      <vt:lpstr>Iluminismo</vt:lpstr>
      <vt:lpstr>Iluminismo</vt:lpstr>
      <vt:lpstr>Slide 3</vt:lpstr>
      <vt:lpstr>“Luzes” contra “Trevas: origens do Iluminismo</vt:lpstr>
      <vt:lpstr>Slide 5</vt:lpstr>
      <vt:lpstr>A mentalidade ilustrada</vt:lpstr>
      <vt:lpstr>Da sociedade política ou civil</vt:lpstr>
      <vt:lpstr>Slide 8</vt:lpstr>
      <vt:lpstr>A enciclopédia</vt:lpstr>
      <vt:lpstr>Slide 10</vt:lpstr>
      <vt:lpstr>Teóricos iluministas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Os economistas liberais</vt:lpstr>
      <vt:lpstr>Slide 20</vt:lpstr>
      <vt:lpstr>O despotismo esclarecido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Iluminismo</dc:title>
  <dc:creator>Olga</dc:creator>
  <cp:lastModifiedBy>Olga</cp:lastModifiedBy>
  <cp:revision>20</cp:revision>
  <dcterms:created xsi:type="dcterms:W3CDTF">2016-08-02T00:03:40Z</dcterms:created>
  <dcterms:modified xsi:type="dcterms:W3CDTF">2016-10-25T18:13:56Z</dcterms:modified>
</cp:coreProperties>
</file>