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84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6" r:id="rId18"/>
    <p:sldId id="275" r:id="rId19"/>
    <p:sldId id="277" r:id="rId20"/>
    <p:sldId id="278" r:id="rId21"/>
    <p:sldId id="279" r:id="rId22"/>
    <p:sldId id="285" r:id="rId23"/>
    <p:sldId id="259" r:id="rId24"/>
    <p:sldId id="258" r:id="rId25"/>
    <p:sldId id="281" r:id="rId26"/>
    <p:sldId id="282" r:id="rId27"/>
    <p:sldId id="260" r:id="rId28"/>
    <p:sldId id="283" r:id="rId29"/>
  </p:sldIdLst>
  <p:sldSz cx="9144000" cy="5143500" type="screen16x9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4" autoAdjust="0"/>
    <p:restoredTop sz="94660"/>
  </p:normalViewPr>
  <p:slideViewPr>
    <p:cSldViewPr>
      <p:cViewPr>
        <p:scale>
          <a:sx n="78" d="100"/>
          <a:sy n="78" d="100"/>
        </p:scale>
        <p:origin x="-48" y="-10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4D10-E13B-41F5-BD94-6D75C89372C0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45BC-E5B2-4C64-A829-EC501CCA2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78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4D10-E13B-41F5-BD94-6D75C89372C0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45BC-E5B2-4C64-A829-EC501CCA2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13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4D10-E13B-41F5-BD94-6D75C89372C0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45BC-E5B2-4C64-A829-EC501CCA2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74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4D10-E13B-41F5-BD94-6D75C89372C0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45BC-E5B2-4C64-A829-EC501CCA2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41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4D10-E13B-41F5-BD94-6D75C89372C0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45BC-E5B2-4C64-A829-EC501CCA2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57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4D10-E13B-41F5-BD94-6D75C89372C0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45BC-E5B2-4C64-A829-EC501CCA2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5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4D10-E13B-41F5-BD94-6D75C89372C0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45BC-E5B2-4C64-A829-EC501CCA2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84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4D10-E13B-41F5-BD94-6D75C89372C0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45BC-E5B2-4C64-A829-EC501CCA2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17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4D10-E13B-41F5-BD94-6D75C89372C0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45BC-E5B2-4C64-A829-EC501CCA2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61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4D10-E13B-41F5-BD94-6D75C89372C0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45BC-E5B2-4C64-A829-EC501CCA2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81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4D10-E13B-41F5-BD94-6D75C89372C0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45BC-E5B2-4C64-A829-EC501CCA2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95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4D10-E13B-41F5-BD94-6D75C89372C0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F45BC-E5B2-4C64-A829-EC501CCA2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18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63298"/>
            <a:ext cx="7772400" cy="1102519"/>
          </a:xfrm>
        </p:spPr>
        <p:txBody>
          <a:bodyPr/>
          <a:lstStyle/>
          <a:p>
            <a:r>
              <a:rPr lang="pt-BR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ROMANTISMO</a:t>
            </a:r>
            <a:endParaRPr lang="pt-BR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20775" y="0"/>
            <a:ext cx="10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sonho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42913" y="392415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fantasia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92195" y="141612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romantismo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486570" y="289578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fé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72201" y="384531"/>
            <a:ext cx="1451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paixão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428857" y="843558"/>
            <a:ext cx="1505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intuição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050850" y="3381840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inspiração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058962" y="4485352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fugaz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64089" y="3651870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subjetivação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88360" y="4191930"/>
            <a:ext cx="1321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saudade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629178" y="1606611"/>
            <a:ext cx="1629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nação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318790" y="3003798"/>
            <a:ext cx="135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natureza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248472" y="1606611"/>
            <a:ext cx="10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sonho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568974" y="141480"/>
            <a:ext cx="1451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paixão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018096" y="4490571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fugaz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80347" y="3405406"/>
            <a:ext cx="504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fé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590295" y="2989425"/>
            <a:ext cx="10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defRPr>
            </a:lvl1pPr>
          </a:lstStyle>
          <a:p>
            <a:r>
              <a:rPr lang="pt-BR" dirty="0"/>
              <a:t>sonho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7319762" y="2247714"/>
            <a:ext cx="1505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intuição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7498164" y="1023707"/>
            <a:ext cx="1451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paixão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637419" y="2989425"/>
            <a:ext cx="1451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paixão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116421" y="4681559"/>
            <a:ext cx="1451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paixão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8048774" y="193543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fugaz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726" y="897564"/>
            <a:ext cx="1629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nação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148064" y="4686779"/>
            <a:ext cx="10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defRPr>
            </a:lvl1pPr>
          </a:lstStyle>
          <a:p>
            <a:r>
              <a:rPr lang="pt-BR" dirty="0"/>
              <a:t>sonho</a:t>
            </a:r>
            <a:endParaRPr lang="pt-BR" dirty="0"/>
          </a:p>
        </p:txBody>
      </p:sp>
      <p:sp>
        <p:nvSpPr>
          <p:cNvPr id="27" name="Retângulo 26"/>
          <p:cNvSpPr/>
          <p:nvPr/>
        </p:nvSpPr>
        <p:spPr>
          <a:xfrm>
            <a:off x="5646402" y="2014514"/>
            <a:ext cx="1451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paixão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2378460" y="1936961"/>
            <a:ext cx="1321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saudade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108420" y="951570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fugaz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546793" y="3995722"/>
            <a:ext cx="135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natureza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7450323" y="3995722"/>
            <a:ext cx="1451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paixão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5724873" y="4191930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fugaz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2741579" y="9209"/>
            <a:ext cx="1629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nação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5731330" y="1147778"/>
            <a:ext cx="1321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saudade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168565" y="2720145"/>
            <a:ext cx="1321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saudade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277549" y="2139834"/>
            <a:ext cx="1629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nação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1906841" y="89632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fé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489761" y="2340316"/>
            <a:ext cx="10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sonho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8443179" y="1605373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fé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7121110" y="4490571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fé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4382663" y="4024000"/>
            <a:ext cx="1130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nação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1545733" y="3591084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fugaz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-645983" y="-1098785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sonho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918654" y="899375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fantasia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5979411" y="70003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romantismo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3861362" y="179700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fé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6547942" y="891491"/>
            <a:ext cx="1451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paixão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4604598" y="1350518"/>
            <a:ext cx="1505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intuição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3226591" y="3888800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inspiração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3433754" y="3386567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fugaz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764101" y="4698890"/>
            <a:ext cx="1321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saudade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6804919" y="2113571"/>
            <a:ext cx="1629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nação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6693583" y="1905013"/>
            <a:ext cx="1026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natureza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4424213" y="2113571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sonho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4744715" y="648440"/>
            <a:ext cx="1451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paixão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7392888" y="3391786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fugaz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145597" y="4732945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fé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-81383" y="2383457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defRPr>
            </a:lvl1pPr>
          </a:lstStyle>
          <a:p>
            <a:r>
              <a:rPr lang="pt-BR" sz="2000" dirty="0"/>
              <a:t>sonho</a:t>
            </a:r>
            <a:endParaRPr lang="pt-BR" sz="2000" dirty="0"/>
          </a:p>
        </p:txBody>
      </p:sp>
      <p:sp>
        <p:nvSpPr>
          <p:cNvPr id="60" name="Retângulo 59"/>
          <p:cNvSpPr/>
          <p:nvPr/>
        </p:nvSpPr>
        <p:spPr>
          <a:xfrm>
            <a:off x="7495503" y="2754674"/>
            <a:ext cx="1505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intuição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7673905" y="1530667"/>
            <a:ext cx="1451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paixão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5813160" y="3496385"/>
            <a:ext cx="1451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paixão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1545733" y="3372587"/>
            <a:ext cx="1451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paixão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8224515" y="700503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fugaz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178467" y="1404524"/>
            <a:ext cx="1629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nação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4522856" y="3587994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defRPr>
            </a:lvl1pPr>
          </a:lstStyle>
          <a:p>
            <a:r>
              <a:rPr lang="pt-BR" sz="2000" dirty="0"/>
              <a:t>sonho</a:t>
            </a:r>
            <a:endParaRPr lang="pt-BR" sz="2000" dirty="0"/>
          </a:p>
        </p:txBody>
      </p:sp>
      <p:sp>
        <p:nvSpPr>
          <p:cNvPr id="67" name="Retângulo 66"/>
          <p:cNvSpPr/>
          <p:nvPr/>
        </p:nvSpPr>
        <p:spPr>
          <a:xfrm>
            <a:off x="3974724" y="1408546"/>
            <a:ext cx="1451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paixão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3077765" y="-106642"/>
            <a:ext cx="1321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saudade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3284161" y="1458530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fugaz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70" name="Retângulo 69"/>
          <p:cNvSpPr/>
          <p:nvPr/>
        </p:nvSpPr>
        <p:spPr>
          <a:xfrm>
            <a:off x="1921586" y="2896938"/>
            <a:ext cx="1026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natureza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6825115" y="2896938"/>
            <a:ext cx="1451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paixão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5099665" y="3093145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fugaz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73" name="Retângulo 72"/>
          <p:cNvSpPr/>
          <p:nvPr/>
        </p:nvSpPr>
        <p:spPr>
          <a:xfrm>
            <a:off x="2917320" y="516169"/>
            <a:ext cx="1629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nação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4059652" y="541810"/>
            <a:ext cx="1321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saudade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344306" y="3227105"/>
            <a:ext cx="1321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saudade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976854" y="96231"/>
            <a:ext cx="1629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nação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235163" y="29035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fé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864553" y="1241531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sonho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79" name="Retângulo 78"/>
          <p:cNvSpPr/>
          <p:nvPr/>
        </p:nvSpPr>
        <p:spPr>
          <a:xfrm>
            <a:off x="8618920" y="211233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fé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80" name="Retângulo 79"/>
          <p:cNvSpPr/>
          <p:nvPr/>
        </p:nvSpPr>
        <p:spPr>
          <a:xfrm>
            <a:off x="6495902" y="339178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fé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81" name="Retângulo 80"/>
          <p:cNvSpPr/>
          <p:nvPr/>
        </p:nvSpPr>
        <p:spPr>
          <a:xfrm>
            <a:off x="3757455" y="2925215"/>
            <a:ext cx="1130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nação</a:t>
            </a:r>
          </a:p>
        </p:txBody>
      </p:sp>
      <p:sp>
        <p:nvSpPr>
          <p:cNvPr id="82" name="Retângulo 81"/>
          <p:cNvSpPr/>
          <p:nvPr/>
        </p:nvSpPr>
        <p:spPr>
          <a:xfrm>
            <a:off x="44032" y="3833458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rPr>
              <a:t>fugaz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Brush Script St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2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Almeida Garret (1799 - 1854):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Viagens </a:t>
            </a:r>
            <a:r>
              <a:rPr lang="pt-BR" i="1" dirty="0"/>
              <a:t>na Minha Terra.</a:t>
            </a:r>
          </a:p>
          <a:p>
            <a:pPr lvl="1"/>
            <a:r>
              <a:rPr lang="pt-BR" dirty="0"/>
              <a:t>Inovações: Digressões, diálogos com o leitor, metalinguagem.</a:t>
            </a:r>
          </a:p>
          <a:p>
            <a:pPr lvl="1"/>
            <a:r>
              <a:rPr lang="pt-BR" dirty="0"/>
              <a:t>Primeira parte: viagem.</a:t>
            </a:r>
          </a:p>
          <a:p>
            <a:pPr lvl="1"/>
            <a:r>
              <a:rPr lang="pt-BR" dirty="0"/>
              <a:t>Segunda parte: história.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516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Alexandre Herculano (1810 - 1877):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Eurico, o </a:t>
            </a:r>
            <a:r>
              <a:rPr lang="pt-BR" i="1" dirty="0" err="1"/>
              <a:t>prebítero</a:t>
            </a:r>
            <a:r>
              <a:rPr lang="pt-BR" i="1" dirty="0"/>
              <a:t> (1844):</a:t>
            </a:r>
          </a:p>
          <a:p>
            <a:pPr lvl="1"/>
            <a:r>
              <a:rPr lang="pt-BR" dirty="0"/>
              <a:t>história medievalista com amor impossível,</a:t>
            </a:r>
          </a:p>
          <a:p>
            <a:pPr lvl="1"/>
            <a:r>
              <a:rPr lang="pt-BR" dirty="0"/>
              <a:t>Eurico, </a:t>
            </a:r>
            <a:r>
              <a:rPr lang="pt-BR" dirty="0" err="1"/>
              <a:t>Hermengarda</a:t>
            </a:r>
            <a:r>
              <a:rPr lang="pt-BR" dirty="0"/>
              <a:t>, Cavaleiro Negro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15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Camilo Castelo Branco (1825- 1890):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Novelas passionais: narrativas de amores impossíveis.</a:t>
            </a:r>
          </a:p>
          <a:p>
            <a:r>
              <a:rPr lang="pt-BR" i="1" dirty="0"/>
              <a:t>Amor de Perdição(1862): </a:t>
            </a:r>
            <a:r>
              <a:rPr lang="pt-BR" dirty="0"/>
              <a:t>conflito semelhante ao Romeu e Julieta.</a:t>
            </a:r>
          </a:p>
          <a:p>
            <a:pPr lvl="1"/>
            <a:r>
              <a:rPr lang="pt-BR" dirty="0"/>
              <a:t>Amor impossível entre Teresa e Simão (famílias rivais). </a:t>
            </a:r>
            <a:endParaRPr lang="pt-BR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597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6000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Romantismo </a:t>
            </a:r>
            <a:r>
              <a:rPr lang="pt-BR" sz="6000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Brasil</a:t>
            </a:r>
          </a:p>
        </p:txBody>
      </p:sp>
    </p:spTree>
    <p:extLst>
      <p:ext uri="{BB962C8B-B14F-4D97-AF65-F5344CB8AC3E}">
        <p14:creationId xmlns:p14="http://schemas.microsoft.com/office/powerpoint/2010/main" val="104609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Contexto histórico: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 fontScale="77500" lnSpcReduction="20000"/>
          </a:bodyPr>
          <a:lstStyle/>
          <a:p>
            <a:r>
              <a:rPr lang="pt-BR" i="1" dirty="0">
                <a:latin typeface="Calibri" charset="0"/>
              </a:rPr>
              <a:t>Vinda da família real portuguesa: 1808. Fundação da Imprensa Nacional, Escola de Belas-Artes</a:t>
            </a:r>
          </a:p>
          <a:p>
            <a:r>
              <a:rPr lang="pt-BR" i="1" dirty="0">
                <a:latin typeface="Calibri" charset="0"/>
              </a:rPr>
              <a:t>1821: volta da família portuguesa para Portugal. Modernização do país, primeiras escolas de nível superior.</a:t>
            </a:r>
          </a:p>
          <a:p>
            <a:r>
              <a:rPr lang="pt-BR" i="1" dirty="0">
                <a:latin typeface="Calibri" charset="0"/>
              </a:rPr>
              <a:t>Independência do Brasil (1822) acelerou a modernização do país</a:t>
            </a:r>
          </a:p>
          <a:p>
            <a:r>
              <a:rPr lang="pt-BR" i="1" dirty="0">
                <a:latin typeface="Calibri" charset="0"/>
              </a:rPr>
              <a:t>1836: Período Regencial.</a:t>
            </a:r>
          </a:p>
          <a:p>
            <a:r>
              <a:rPr lang="pt-BR" i="1" dirty="0">
                <a:latin typeface="Calibri" charset="0"/>
              </a:rPr>
              <a:t>Início do Romantismo no Brasil: 1836. Suspiros poéticos e saudades</a:t>
            </a:r>
            <a:r>
              <a:rPr lang="pt-BR" dirty="0">
                <a:latin typeface="Calibri" charset="0"/>
              </a:rPr>
              <a:t>, Gonçalves de Magalhães.</a:t>
            </a:r>
          </a:p>
          <a:p>
            <a:r>
              <a:rPr lang="pt-BR" dirty="0">
                <a:latin typeface="Calibri" charset="0"/>
              </a:rPr>
              <a:t>Independência cultural</a:t>
            </a:r>
            <a:r>
              <a:rPr lang="pt-BR" dirty="0" smtClean="0">
                <a:latin typeface="Calibri" charset="0"/>
              </a:rPr>
              <a:t>.</a:t>
            </a:r>
            <a:endParaRPr lang="pt-B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93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Gerações Românticas (Poesia)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i="1" dirty="0">
                <a:latin typeface="Calibri" charset="0"/>
              </a:rPr>
              <a:t>Três gerações:</a:t>
            </a:r>
          </a:p>
          <a:p>
            <a:pPr lvl="1"/>
            <a:r>
              <a:rPr lang="pt-BR" b="1" i="1" dirty="0">
                <a:latin typeface="Calibri" charset="0"/>
              </a:rPr>
              <a:t>Indianista: </a:t>
            </a:r>
            <a:r>
              <a:rPr lang="pt-BR" i="1" dirty="0">
                <a:latin typeface="Calibri" charset="0"/>
              </a:rPr>
              <a:t>idealização do índio e valorização da natureza. Primeiros cantos, Gonçalves Dias.</a:t>
            </a:r>
          </a:p>
          <a:p>
            <a:pPr lvl="1"/>
            <a:r>
              <a:rPr lang="pt-BR" b="1" i="1" dirty="0">
                <a:latin typeface="Calibri" charset="0"/>
              </a:rPr>
              <a:t>Ultrarromântica</a:t>
            </a:r>
            <a:r>
              <a:rPr lang="pt-BR" i="1" dirty="0">
                <a:latin typeface="Calibri" charset="0"/>
              </a:rPr>
              <a:t> (Byroniana): motivada pela melancolia, tédio e a morte. Lira dos vinte anos, Álvares de Azevedo.</a:t>
            </a:r>
          </a:p>
          <a:p>
            <a:pPr lvl="1"/>
            <a:r>
              <a:rPr lang="pt-BR" b="1" i="1" dirty="0">
                <a:latin typeface="Calibri" charset="0"/>
              </a:rPr>
              <a:t>Condoreira</a:t>
            </a:r>
            <a:r>
              <a:rPr lang="pt-BR" i="1" dirty="0">
                <a:latin typeface="Calibri" charset="0"/>
              </a:rPr>
              <a:t>: poesia nacional. Inspirada nos anseios pela Republica e pela Abolição da escravatura. Espumas flutuantes</a:t>
            </a:r>
            <a:r>
              <a:rPr lang="pt-BR" dirty="0">
                <a:latin typeface="Calibri" charset="0"/>
              </a:rPr>
              <a:t>, Castro Alves.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7722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Indianista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>
                <a:latin typeface="Calibri" charset="0"/>
              </a:rPr>
              <a:t>Interesse pelos índios para recuperar nossas origens históricas (medievalismo).</a:t>
            </a:r>
          </a:p>
          <a:p>
            <a:r>
              <a:rPr lang="pt-BR" i="1" dirty="0">
                <a:latin typeface="Calibri" charset="0"/>
              </a:rPr>
              <a:t>Gonçalves dias (1823 – 1864): “Canção do Tamoio”, Os Timbiras</a:t>
            </a:r>
            <a:r>
              <a:rPr lang="pt-BR" dirty="0">
                <a:latin typeface="Calibri" charset="0"/>
              </a:rPr>
              <a:t>, “I-Juca-</a:t>
            </a:r>
            <a:r>
              <a:rPr lang="pt-BR" dirty="0" err="1">
                <a:latin typeface="Calibri" charset="0"/>
              </a:rPr>
              <a:t>Pirama</a:t>
            </a:r>
            <a:r>
              <a:rPr lang="pt-BR" dirty="0" smtClean="0">
                <a:latin typeface="Calibri" charset="0"/>
              </a:rPr>
              <a:t>”</a:t>
            </a:r>
            <a:endParaRPr lang="pt-B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9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3600" dirty="0" smtClean="0"/>
              <a:t>Indianista: </a:t>
            </a:r>
            <a:r>
              <a:rPr lang="pt-BR" sz="3600" dirty="0">
                <a:latin typeface="Calibri" charset="0"/>
              </a:rPr>
              <a:t>I-Juca-</a:t>
            </a:r>
            <a:r>
              <a:rPr lang="pt-BR" sz="3600" dirty="0" err="1">
                <a:latin typeface="Calibri" charset="0"/>
              </a:rPr>
              <a:t>Pirama</a:t>
            </a:r>
            <a:r>
              <a:rPr lang="pt-BR" sz="3600" dirty="0">
                <a:latin typeface="Calibri" charset="0"/>
              </a:rPr>
              <a:t> </a:t>
            </a:r>
            <a:r>
              <a:rPr lang="pt-BR" sz="3600" i="1" dirty="0">
                <a:latin typeface="Calibri" charset="0"/>
              </a:rPr>
              <a:t>Gonçalves </a:t>
            </a:r>
            <a:r>
              <a:rPr lang="pt-BR" sz="3600" i="1" dirty="0" smtClean="0">
                <a:latin typeface="Calibri" charset="0"/>
              </a:rPr>
              <a:t>dias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534"/>
            <a:ext cx="4114800" cy="35384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dirty="0"/>
              <a:t>Um velho Timbira, coberto de glória, </a:t>
            </a:r>
          </a:p>
          <a:p>
            <a:pPr marL="0" indent="0">
              <a:buNone/>
            </a:pPr>
            <a:r>
              <a:rPr lang="pt-BR" dirty="0"/>
              <a:t>Guardou a memória </a:t>
            </a:r>
          </a:p>
          <a:p>
            <a:pPr marL="0" indent="0">
              <a:buNone/>
            </a:pPr>
            <a:r>
              <a:rPr lang="pt-BR" dirty="0"/>
              <a:t>Do moço guerreiro, do velho Tupi! </a:t>
            </a:r>
          </a:p>
          <a:p>
            <a:pPr marL="0" indent="0">
              <a:buNone/>
            </a:pPr>
            <a:r>
              <a:rPr lang="pt-BR" dirty="0"/>
              <a:t>E à noite, nas tabas, se alguém duvidava </a:t>
            </a:r>
          </a:p>
          <a:p>
            <a:pPr marL="0" indent="0">
              <a:buNone/>
            </a:pPr>
            <a:r>
              <a:rPr lang="pt-BR" dirty="0"/>
              <a:t>Do que ele contava, </a:t>
            </a:r>
          </a:p>
          <a:p>
            <a:pPr marL="0" indent="0">
              <a:buNone/>
            </a:pPr>
            <a:r>
              <a:rPr lang="pt-BR" dirty="0"/>
              <a:t>Dizia prudente: - "Meninos, eu vi</a:t>
            </a:r>
            <a:r>
              <a:rPr lang="pt-BR" dirty="0" smtClean="0"/>
              <a:t>!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"Eu vi o brioso no largo terreiro </a:t>
            </a:r>
          </a:p>
          <a:p>
            <a:pPr marL="0" indent="0">
              <a:buNone/>
            </a:pPr>
            <a:r>
              <a:rPr lang="pt-BR" dirty="0"/>
              <a:t>Cantar prisioneiro </a:t>
            </a:r>
          </a:p>
          <a:p>
            <a:pPr marL="0" indent="0">
              <a:buNone/>
            </a:pPr>
            <a:r>
              <a:rPr lang="pt-BR" dirty="0"/>
              <a:t>Seu canto de morte, que nunca esqueci: </a:t>
            </a:r>
          </a:p>
          <a:p>
            <a:pPr marL="0" indent="0">
              <a:buNone/>
            </a:pPr>
            <a:r>
              <a:rPr lang="pt-BR" dirty="0"/>
              <a:t>Valente, como era, chorou sem ter pejo; </a:t>
            </a:r>
          </a:p>
          <a:p>
            <a:pPr marL="0" indent="0">
              <a:buNone/>
            </a:pPr>
            <a:r>
              <a:rPr lang="pt-BR" dirty="0"/>
              <a:t>Parece que o vejo, </a:t>
            </a:r>
          </a:p>
          <a:p>
            <a:pPr marL="0" indent="0">
              <a:buNone/>
            </a:pPr>
            <a:r>
              <a:rPr lang="pt-BR" dirty="0"/>
              <a:t>Que o tenho </a:t>
            </a:r>
            <a:r>
              <a:rPr lang="pt-BR" dirty="0" err="1"/>
              <a:t>nest’hora</a:t>
            </a:r>
            <a:r>
              <a:rPr lang="pt-BR" dirty="0"/>
              <a:t> diante de mi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572000" y="1481534"/>
            <a:ext cx="4114800" cy="3538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Eu </a:t>
            </a:r>
            <a:r>
              <a:rPr lang="pt-BR" dirty="0"/>
              <a:t>disse comigo: Que infâmia d’escravo! </a:t>
            </a:r>
          </a:p>
          <a:p>
            <a:pPr marL="0" indent="0">
              <a:buNone/>
            </a:pPr>
            <a:r>
              <a:rPr lang="pt-BR" dirty="0"/>
              <a:t>Pois não, era um bravo; </a:t>
            </a:r>
          </a:p>
          <a:p>
            <a:pPr marL="0" indent="0">
              <a:buNone/>
            </a:pPr>
            <a:r>
              <a:rPr lang="pt-BR" dirty="0"/>
              <a:t>Valente e brioso, como ele, não vi! </a:t>
            </a:r>
          </a:p>
          <a:p>
            <a:pPr marL="0" indent="0">
              <a:buNone/>
            </a:pPr>
            <a:r>
              <a:rPr lang="pt-BR" dirty="0"/>
              <a:t>E à fé que vos digo: parece-me encanto </a:t>
            </a:r>
          </a:p>
          <a:p>
            <a:pPr marL="0" indent="0">
              <a:buNone/>
            </a:pPr>
            <a:r>
              <a:rPr lang="pt-BR" dirty="0"/>
              <a:t>Que quem chorou tanto, </a:t>
            </a:r>
          </a:p>
          <a:p>
            <a:pPr marL="0" indent="0">
              <a:buNone/>
            </a:pPr>
            <a:r>
              <a:rPr lang="pt-BR" dirty="0"/>
              <a:t>Tivesse a coragem que tinha o Tupi!"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Assim </a:t>
            </a:r>
            <a:r>
              <a:rPr lang="pt-BR" dirty="0"/>
              <a:t>o Timbira, coberto de glória, </a:t>
            </a:r>
          </a:p>
          <a:p>
            <a:pPr marL="0" indent="0">
              <a:buNone/>
            </a:pPr>
            <a:r>
              <a:rPr lang="pt-BR" dirty="0"/>
              <a:t>Guardava a memória </a:t>
            </a:r>
          </a:p>
          <a:p>
            <a:pPr marL="0" indent="0">
              <a:buNone/>
            </a:pPr>
            <a:r>
              <a:rPr lang="pt-BR" dirty="0"/>
              <a:t>Do moço guerreiro, do velho Tupi. </a:t>
            </a:r>
          </a:p>
          <a:p>
            <a:pPr marL="0" indent="0">
              <a:buNone/>
            </a:pPr>
            <a:r>
              <a:rPr lang="pt-BR" dirty="0"/>
              <a:t>E à noite nas tabas, se alguém duvidava </a:t>
            </a:r>
          </a:p>
          <a:p>
            <a:pPr marL="0" indent="0">
              <a:buNone/>
            </a:pPr>
            <a:r>
              <a:rPr lang="pt-BR" dirty="0"/>
              <a:t>Do que ele contava, </a:t>
            </a:r>
          </a:p>
          <a:p>
            <a:pPr marL="0" indent="0">
              <a:buNone/>
            </a:pPr>
            <a:r>
              <a:rPr lang="pt-BR" dirty="0"/>
              <a:t>Tornava prudente: "Meninos, eu vi</a:t>
            </a:r>
            <a:r>
              <a:rPr lang="pt-BR" dirty="0" smtClean="0"/>
              <a:t>!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>
                <a:latin typeface="Calibri" charset="0"/>
              </a:rPr>
              <a:t>I-Juca-</a:t>
            </a:r>
            <a:r>
              <a:rPr lang="pt-BR" dirty="0" err="1" smtClean="0">
                <a:latin typeface="Calibri" charset="0"/>
              </a:rPr>
              <a:t>Pirama</a:t>
            </a:r>
            <a:r>
              <a:rPr lang="pt-BR" dirty="0">
                <a:latin typeface="Calibri" charset="0"/>
              </a:rPr>
              <a:t> </a:t>
            </a:r>
            <a:r>
              <a:rPr lang="pt-BR" i="1" dirty="0">
                <a:latin typeface="Calibri" charset="0"/>
              </a:rPr>
              <a:t>Gonçalves </a:t>
            </a:r>
            <a:r>
              <a:rPr lang="pt-BR" i="1" dirty="0" smtClean="0">
                <a:latin typeface="Calibri" charset="0"/>
              </a:rPr>
              <a:t>dias</a:t>
            </a:r>
            <a:endParaRPr lang="pt-B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02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marL="0" indent="0"/>
            <a:r>
              <a:rPr lang="pt-BR" sz="2200" dirty="0" smtClean="0"/>
              <a:t>Canção do exílio </a:t>
            </a:r>
            <a:br>
              <a:rPr lang="pt-BR" sz="2200" dirty="0" smtClean="0"/>
            </a:br>
            <a:r>
              <a:rPr lang="pt-BR" sz="2200" dirty="0" smtClean="0"/>
              <a:t>Primeiros </a:t>
            </a:r>
            <a:r>
              <a:rPr lang="pt-BR" sz="2200" dirty="0"/>
              <a:t>cantos (1847</a:t>
            </a:r>
            <a:r>
              <a:rPr lang="pt-BR" sz="2200" dirty="0" smtClean="0"/>
              <a:t>) -  </a:t>
            </a:r>
            <a:r>
              <a:rPr lang="pt-BR" sz="2200" dirty="0"/>
              <a:t>Gonçalves </a:t>
            </a:r>
            <a:r>
              <a:rPr lang="pt-BR" sz="2200" dirty="0" smtClean="0"/>
              <a:t>Dias</a:t>
            </a: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dirty="0"/>
              <a:t>Canção do exílio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Minha terra tem palmeiras, </a:t>
            </a:r>
          </a:p>
          <a:p>
            <a:pPr marL="0" indent="0">
              <a:buNone/>
            </a:pPr>
            <a:r>
              <a:rPr lang="pt-BR" dirty="0"/>
              <a:t>Onde canta o Sabiá; </a:t>
            </a:r>
          </a:p>
          <a:p>
            <a:pPr marL="0" indent="0">
              <a:buNone/>
            </a:pPr>
            <a:r>
              <a:rPr lang="pt-BR" dirty="0"/>
              <a:t>As aves, que aqui gorjeiam, </a:t>
            </a:r>
          </a:p>
          <a:p>
            <a:pPr marL="0" indent="0">
              <a:buNone/>
            </a:pPr>
            <a:r>
              <a:rPr lang="pt-BR" dirty="0"/>
              <a:t>Não gorjeiam como lá.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Nosso céu tem mais estrelas, </a:t>
            </a:r>
          </a:p>
          <a:p>
            <a:pPr marL="0" indent="0">
              <a:buNone/>
            </a:pPr>
            <a:r>
              <a:rPr lang="pt-BR" dirty="0"/>
              <a:t>Nossas várzeas têm mais flores, </a:t>
            </a:r>
          </a:p>
          <a:p>
            <a:pPr marL="0" indent="0">
              <a:buNone/>
            </a:pPr>
            <a:r>
              <a:rPr lang="pt-BR" dirty="0"/>
              <a:t>Nossos bosques têm mais vida, </a:t>
            </a:r>
          </a:p>
          <a:p>
            <a:pPr marL="0" indent="0">
              <a:buNone/>
            </a:pPr>
            <a:r>
              <a:rPr lang="pt-BR" dirty="0"/>
              <a:t>Nossa vida mais amores.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Em  cismar, sozinho, à noite, </a:t>
            </a:r>
          </a:p>
          <a:p>
            <a:pPr marL="0" indent="0">
              <a:buNone/>
            </a:pPr>
            <a:r>
              <a:rPr lang="pt-BR" dirty="0"/>
              <a:t>Mais prazer eu encontro lá; </a:t>
            </a:r>
          </a:p>
          <a:p>
            <a:pPr marL="0" indent="0">
              <a:buNone/>
            </a:pPr>
            <a:r>
              <a:rPr lang="pt-BR" dirty="0"/>
              <a:t>Minha terra tem palmeiras, </a:t>
            </a:r>
          </a:p>
          <a:p>
            <a:pPr marL="0" indent="0">
              <a:buNone/>
            </a:pPr>
            <a:r>
              <a:rPr lang="pt-BR" dirty="0"/>
              <a:t>Onde canta o Sabiá.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0" y="1200151"/>
            <a:ext cx="411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300" dirty="0"/>
              <a:t>Minha terra tem primores, </a:t>
            </a:r>
          </a:p>
          <a:p>
            <a:pPr marL="0" indent="0">
              <a:buNone/>
            </a:pPr>
            <a:r>
              <a:rPr lang="pt-BR" sz="4300" dirty="0"/>
              <a:t>Que tais não encontro eu cá; </a:t>
            </a:r>
          </a:p>
          <a:p>
            <a:pPr marL="0" indent="0">
              <a:buNone/>
            </a:pPr>
            <a:r>
              <a:rPr lang="pt-BR" sz="4300" dirty="0"/>
              <a:t>Em cismar </a:t>
            </a:r>
            <a:r>
              <a:rPr lang="pt-BR" sz="4300" dirty="0" smtClean="0"/>
              <a:t>sozinho</a:t>
            </a:r>
            <a:r>
              <a:rPr lang="pt-BR" sz="4300" dirty="0"/>
              <a:t>, à </a:t>
            </a:r>
            <a:r>
              <a:rPr lang="pt-BR" sz="4300" dirty="0" smtClean="0"/>
              <a:t>noite; </a:t>
            </a:r>
            <a:endParaRPr lang="pt-BR" sz="4300" dirty="0"/>
          </a:p>
          <a:p>
            <a:pPr marL="0" indent="0">
              <a:buNone/>
            </a:pPr>
            <a:r>
              <a:rPr lang="pt-BR" sz="4300" dirty="0"/>
              <a:t>Mais prazer eu encontro lá; </a:t>
            </a:r>
          </a:p>
          <a:p>
            <a:pPr marL="0" indent="0">
              <a:buNone/>
            </a:pPr>
            <a:r>
              <a:rPr lang="pt-BR" sz="4300" dirty="0"/>
              <a:t>Minha terra tem palmeiras, </a:t>
            </a:r>
          </a:p>
          <a:p>
            <a:pPr marL="0" indent="0">
              <a:buNone/>
            </a:pPr>
            <a:r>
              <a:rPr lang="pt-BR" sz="4300" dirty="0"/>
              <a:t>Onde canta o Sabiá.</a:t>
            </a:r>
          </a:p>
          <a:p>
            <a:pPr marL="0" indent="0">
              <a:buNone/>
            </a:pPr>
            <a:endParaRPr lang="pt-BR" sz="4300" dirty="0"/>
          </a:p>
          <a:p>
            <a:pPr marL="0" indent="0">
              <a:buNone/>
            </a:pPr>
            <a:r>
              <a:rPr lang="pt-BR" sz="4300" dirty="0"/>
              <a:t>Não permita Deus que eu morra, </a:t>
            </a:r>
          </a:p>
          <a:p>
            <a:pPr marL="0" indent="0">
              <a:buNone/>
            </a:pPr>
            <a:r>
              <a:rPr lang="pt-BR" sz="4300" dirty="0"/>
              <a:t>Sem que eu volte para lá; </a:t>
            </a:r>
          </a:p>
          <a:p>
            <a:pPr marL="0" indent="0">
              <a:buNone/>
            </a:pPr>
            <a:r>
              <a:rPr lang="pt-BR" sz="4300" dirty="0"/>
              <a:t>Sem que disfrute os primores </a:t>
            </a:r>
          </a:p>
          <a:p>
            <a:pPr marL="0" indent="0">
              <a:buNone/>
            </a:pPr>
            <a:r>
              <a:rPr lang="pt-BR" sz="4300" dirty="0"/>
              <a:t>Que não encontro por cá; </a:t>
            </a:r>
          </a:p>
          <a:p>
            <a:pPr marL="0" indent="0">
              <a:buNone/>
            </a:pPr>
            <a:r>
              <a:rPr lang="pt-BR" sz="4300" dirty="0"/>
              <a:t>Sem </a:t>
            </a:r>
            <a:r>
              <a:rPr lang="pt-BR" sz="4300" dirty="0" err="1"/>
              <a:t>qu'inda</a:t>
            </a:r>
            <a:r>
              <a:rPr lang="pt-BR" sz="4300" dirty="0"/>
              <a:t> aviste as palmeiras, </a:t>
            </a:r>
          </a:p>
          <a:p>
            <a:pPr marL="0" indent="0">
              <a:buNone/>
            </a:pPr>
            <a:r>
              <a:rPr lang="pt-BR" sz="4300" dirty="0"/>
              <a:t>Onde canta o Sabiá.  </a:t>
            </a:r>
            <a:endParaRPr lang="pt-BR" sz="4300" dirty="0" smtClean="0"/>
          </a:p>
          <a:p>
            <a:pPr marL="0" indent="0">
              <a:buNone/>
            </a:pPr>
            <a:endParaRPr lang="pt-BR" sz="4300" dirty="0"/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0076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Ultrarromântica: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i="1" dirty="0" smtClean="0">
                <a:latin typeface="Calibri" charset="0"/>
              </a:rPr>
              <a:t>Poesia Byroniana (Influência </a:t>
            </a:r>
            <a:r>
              <a:rPr lang="pt-BR" i="1" dirty="0" err="1">
                <a:latin typeface="Calibri" charset="0"/>
              </a:rPr>
              <a:t>Lord</a:t>
            </a:r>
            <a:r>
              <a:rPr lang="pt-BR" i="1" dirty="0">
                <a:latin typeface="Calibri" charset="0"/>
              </a:rPr>
              <a:t> </a:t>
            </a:r>
            <a:r>
              <a:rPr lang="pt-BR" i="1" dirty="0" smtClean="0">
                <a:latin typeface="Calibri" charset="0"/>
              </a:rPr>
              <a:t>Byron)</a:t>
            </a:r>
          </a:p>
          <a:p>
            <a:pPr lvl="1"/>
            <a:r>
              <a:rPr lang="pt-BR" i="1" dirty="0" smtClean="0">
                <a:latin typeface="Calibri" charset="0"/>
              </a:rPr>
              <a:t>Individualismo</a:t>
            </a:r>
            <a:r>
              <a:rPr lang="pt-BR" i="1" dirty="0">
                <a:latin typeface="Calibri" charset="0"/>
              </a:rPr>
              <a:t>, egocentrismo, melancolia, satanismo, sentimentalismo.</a:t>
            </a:r>
          </a:p>
          <a:p>
            <a:r>
              <a:rPr lang="pt-BR" b="1" i="1" dirty="0">
                <a:latin typeface="Calibri" charset="0"/>
              </a:rPr>
              <a:t>Álvares de Azevedo – Lira dos vinte </a:t>
            </a:r>
            <a:r>
              <a:rPr lang="pt-BR" b="1" i="1" dirty="0" smtClean="0">
                <a:latin typeface="Calibri" charset="0"/>
              </a:rPr>
              <a:t>anos:</a:t>
            </a:r>
            <a:endParaRPr lang="pt-BR" b="1" dirty="0">
              <a:latin typeface="Calibri" charset="0"/>
            </a:endParaRPr>
          </a:p>
          <a:p>
            <a:pPr marL="0" indent="0">
              <a:buNone/>
            </a:pPr>
            <a:r>
              <a:rPr lang="pt-BR" i="1" dirty="0" smtClean="0">
                <a:latin typeface="Calibri" charset="0"/>
              </a:rPr>
              <a:t>	</a:t>
            </a:r>
            <a:r>
              <a:rPr lang="pt-BR" b="1" i="1" dirty="0" smtClean="0">
                <a:latin typeface="Calibri" charset="0"/>
              </a:rPr>
              <a:t>Primeira </a:t>
            </a:r>
            <a:r>
              <a:rPr lang="pt-BR" b="1" i="1" dirty="0">
                <a:latin typeface="Calibri" charset="0"/>
              </a:rPr>
              <a:t>parte:  </a:t>
            </a:r>
            <a:r>
              <a:rPr lang="pt-BR" i="1" dirty="0">
                <a:latin typeface="Calibri" charset="0"/>
              </a:rPr>
              <a:t>romantismo ingênuo e </a:t>
            </a:r>
            <a:r>
              <a:rPr lang="pt-BR" i="1" dirty="0" smtClean="0">
                <a:latin typeface="Calibri" charset="0"/>
              </a:rPr>
              <a:t>	sentimental</a:t>
            </a:r>
            <a:r>
              <a:rPr lang="pt-BR" i="1" dirty="0">
                <a:latin typeface="Calibri" charset="0"/>
              </a:rPr>
              <a:t>, mulher </a:t>
            </a:r>
            <a:r>
              <a:rPr lang="pt-BR" i="1" dirty="0" smtClean="0">
                <a:latin typeface="Calibri" charset="0"/>
              </a:rPr>
              <a:t>i	</a:t>
            </a:r>
            <a:r>
              <a:rPr lang="pt-BR" i="1" dirty="0" err="1" smtClean="0">
                <a:latin typeface="Calibri" charset="0"/>
              </a:rPr>
              <a:t>dealizada</a:t>
            </a:r>
            <a:r>
              <a:rPr lang="pt-BR" i="1" dirty="0">
                <a:latin typeface="Calibri" charset="0"/>
              </a:rPr>
              <a:t>.</a:t>
            </a:r>
          </a:p>
          <a:p>
            <a:pPr marL="0" indent="0">
              <a:buNone/>
            </a:pPr>
            <a:r>
              <a:rPr lang="pt-BR" i="1" dirty="0" smtClean="0">
                <a:latin typeface="Calibri" charset="0"/>
              </a:rPr>
              <a:t>	</a:t>
            </a:r>
            <a:r>
              <a:rPr lang="pt-BR" b="1" i="1" dirty="0" smtClean="0">
                <a:latin typeface="Calibri" charset="0"/>
              </a:rPr>
              <a:t>Segunda </a:t>
            </a:r>
            <a:r>
              <a:rPr lang="pt-BR" b="1" i="1" dirty="0">
                <a:latin typeface="Calibri" charset="0"/>
              </a:rPr>
              <a:t>parte: </a:t>
            </a:r>
            <a:r>
              <a:rPr lang="pt-BR" i="1" dirty="0">
                <a:latin typeface="Calibri" charset="0"/>
              </a:rPr>
              <a:t>romantismo sarcástico e </a:t>
            </a:r>
            <a:r>
              <a:rPr lang="pt-BR" i="1" dirty="0" smtClean="0">
                <a:latin typeface="Calibri" charset="0"/>
              </a:rPr>
              <a:t>	concreto.</a:t>
            </a:r>
            <a:endParaRPr lang="pt-BR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2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Contexto 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Revolução Francesa </a:t>
            </a:r>
            <a:r>
              <a:rPr lang="pt-BR" dirty="0"/>
              <a:t>(1789 - </a:t>
            </a:r>
            <a:r>
              <a:rPr lang="pt-BR" dirty="0" smtClean="0"/>
              <a:t>1799). Burguesia assume 	comando </a:t>
            </a:r>
            <a:r>
              <a:rPr lang="pt-BR" dirty="0"/>
              <a:t>político</a:t>
            </a:r>
            <a:r>
              <a:rPr lang="pt-BR" dirty="0" smtClean="0"/>
              <a:t>.</a:t>
            </a:r>
          </a:p>
          <a:p>
            <a:r>
              <a:rPr lang="pt-BR" dirty="0"/>
              <a:t>Fim da Idade Moderna e início da Idade Contemporânea</a:t>
            </a:r>
            <a:r>
              <a:rPr lang="pt-BR" dirty="0" smtClean="0"/>
              <a:t>.</a:t>
            </a:r>
          </a:p>
          <a:p>
            <a:pPr lvl="1"/>
            <a:r>
              <a:rPr lang="pt-BR" dirty="0"/>
              <a:t>Mudança na estrutura social europeia: </a:t>
            </a:r>
            <a:r>
              <a:rPr lang="pt-BR" dirty="0" smtClean="0"/>
              <a:t>Burguesia.</a:t>
            </a:r>
          </a:p>
          <a:p>
            <a:pPr lvl="1"/>
            <a:r>
              <a:rPr lang="pt-BR" dirty="0"/>
              <a:t>Aristocracia: perdia seus privilégios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Surgimento </a:t>
            </a:r>
            <a:r>
              <a:rPr lang="pt-BR" dirty="0"/>
              <a:t>dos Estados </a:t>
            </a:r>
            <a:r>
              <a:rPr lang="pt-BR" dirty="0" smtClean="0"/>
              <a:t>Nacionais;</a:t>
            </a:r>
          </a:p>
          <a:p>
            <a:pPr lvl="1"/>
            <a:r>
              <a:rPr lang="pt-BR" dirty="0" smtClean="0"/>
              <a:t>Liberalismo </a:t>
            </a:r>
            <a:r>
              <a:rPr lang="pt-BR" dirty="0"/>
              <a:t>econômico; economia deixava de ser comandada </a:t>
            </a:r>
            <a:r>
              <a:rPr lang="pt-BR" dirty="0" smtClean="0"/>
              <a:t>	pelos reis.</a:t>
            </a:r>
          </a:p>
          <a:p>
            <a:pPr lvl="1"/>
            <a:r>
              <a:rPr lang="pt-BR" dirty="0" smtClean="0">
                <a:latin typeface="Calibri" charset="0"/>
              </a:rPr>
              <a:t>Industrialização </a:t>
            </a:r>
            <a:r>
              <a:rPr lang="pt-BR" dirty="0"/>
              <a:t>(1789 - 1799): </a:t>
            </a:r>
            <a:r>
              <a:rPr lang="pt-BR" dirty="0" smtClean="0">
                <a:latin typeface="Calibri" charset="0"/>
              </a:rPr>
              <a:t>crescimento </a:t>
            </a:r>
            <a:r>
              <a:rPr lang="pt-BR" dirty="0">
                <a:latin typeface="Calibri" charset="0"/>
              </a:rPr>
              <a:t>dos centros </a:t>
            </a:r>
            <a:r>
              <a:rPr lang="pt-BR" dirty="0" smtClean="0">
                <a:latin typeface="Calibri" charset="0"/>
              </a:rPr>
              <a:t>	urbanos . </a:t>
            </a:r>
            <a:endParaRPr lang="pt-B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39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-BR" sz="2700" dirty="0"/>
              <a:t>Pálida à Luz da </a:t>
            </a:r>
            <a:r>
              <a:rPr lang="pt-BR" sz="2700" dirty="0" err="1"/>
              <a:t>Lampada</a:t>
            </a:r>
            <a:r>
              <a:rPr lang="pt-BR" sz="2700" dirty="0"/>
              <a:t> Sombria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Álvares </a:t>
            </a:r>
            <a:r>
              <a:rPr lang="pt-BR" sz="2700" dirty="0"/>
              <a:t>de Azevedo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86808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/>
              <a:t>Pálida à luz da lâmpada sombria, </a:t>
            </a:r>
          </a:p>
          <a:p>
            <a:pPr marL="0" indent="0">
              <a:buNone/>
            </a:pPr>
            <a:r>
              <a:rPr lang="pt-BR" dirty="0"/>
              <a:t>Sobre o leito de flores reclinada,</a:t>
            </a:r>
          </a:p>
          <a:p>
            <a:pPr marL="0" indent="0">
              <a:buNone/>
            </a:pPr>
            <a:r>
              <a:rPr lang="pt-BR" dirty="0"/>
              <a:t>Como a lua por noite embalsamada, </a:t>
            </a:r>
          </a:p>
          <a:p>
            <a:pPr marL="0" indent="0">
              <a:buNone/>
            </a:pPr>
            <a:r>
              <a:rPr lang="pt-BR" dirty="0"/>
              <a:t>Entre as nuvens do amor ela dormia!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Era a virgem do mar, na escuma fria</a:t>
            </a:r>
          </a:p>
          <a:p>
            <a:pPr marL="0" indent="0">
              <a:buNone/>
            </a:pPr>
            <a:r>
              <a:rPr lang="pt-BR" dirty="0"/>
              <a:t>Pela maré das águas embalada! </a:t>
            </a:r>
          </a:p>
          <a:p>
            <a:pPr marL="0" indent="0">
              <a:buNone/>
            </a:pPr>
            <a:r>
              <a:rPr lang="pt-BR" dirty="0"/>
              <a:t>Era um anjo entre nuvens d'alvorada</a:t>
            </a:r>
          </a:p>
          <a:p>
            <a:pPr marL="0" indent="0">
              <a:buNone/>
            </a:pPr>
            <a:r>
              <a:rPr lang="pt-BR" dirty="0"/>
              <a:t>Que em sonhos se banhava e se esquecia!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499992" y="1200151"/>
            <a:ext cx="4186808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Era a mais bela! Seio palpitando...</a:t>
            </a:r>
          </a:p>
          <a:p>
            <a:pPr marL="0" indent="0">
              <a:buNone/>
            </a:pPr>
            <a:r>
              <a:rPr lang="pt-BR" dirty="0"/>
              <a:t>Negros olhos as pálpebras abrindo...</a:t>
            </a:r>
          </a:p>
          <a:p>
            <a:pPr marL="0" indent="0">
              <a:buNone/>
            </a:pPr>
            <a:r>
              <a:rPr lang="pt-BR" dirty="0"/>
              <a:t>Formas nuas no leito resvalando...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Não te rias de mim, meu anjo lindo! </a:t>
            </a:r>
          </a:p>
          <a:p>
            <a:pPr marL="0" indent="0">
              <a:buNone/>
            </a:pPr>
            <a:r>
              <a:rPr lang="pt-BR" dirty="0"/>
              <a:t>Por ti - as noites eu velei chorando, </a:t>
            </a:r>
          </a:p>
          <a:p>
            <a:pPr marL="0" indent="0">
              <a:buNone/>
            </a:pPr>
            <a:r>
              <a:rPr lang="pt-BR" dirty="0"/>
              <a:t>Por ti - nos sonhos morrerei sorrindo!</a:t>
            </a:r>
          </a:p>
        </p:txBody>
      </p:sp>
    </p:spTree>
    <p:extLst>
      <p:ext uri="{BB962C8B-B14F-4D97-AF65-F5344CB8AC3E}">
        <p14:creationId xmlns:p14="http://schemas.microsoft.com/office/powerpoint/2010/main" val="934171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Condoreira (</a:t>
            </a:r>
            <a:r>
              <a:rPr lang="pt-BR" dirty="0" err="1"/>
              <a:t>Hugoana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Condor dos Andes,</a:t>
            </a:r>
          </a:p>
          <a:p>
            <a:r>
              <a:rPr lang="pt-BR" dirty="0"/>
              <a:t>Americanismo</a:t>
            </a:r>
          </a:p>
          <a:p>
            <a:r>
              <a:rPr lang="pt-BR" dirty="0"/>
              <a:t>liberdade para a América,</a:t>
            </a:r>
          </a:p>
          <a:p>
            <a:r>
              <a:rPr lang="pt-BR" dirty="0"/>
              <a:t>poesia oratória : declamação,</a:t>
            </a:r>
          </a:p>
          <a:p>
            <a:r>
              <a:rPr lang="pt-BR" dirty="0"/>
              <a:t>Hipérbole</a:t>
            </a:r>
          </a:p>
          <a:p>
            <a:r>
              <a:rPr lang="pt-BR" dirty="0"/>
              <a:t>prosopopeia, </a:t>
            </a:r>
          </a:p>
          <a:p>
            <a:r>
              <a:rPr lang="pt-BR" dirty="0"/>
              <a:t>enumeração,</a:t>
            </a:r>
          </a:p>
          <a:p>
            <a:r>
              <a:rPr lang="pt-BR" dirty="0"/>
              <a:t>Castro Alves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336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Vozes </a:t>
            </a:r>
            <a:r>
              <a:rPr lang="pt-BR" sz="2400" dirty="0"/>
              <a:t>D'África </a:t>
            </a:r>
            <a:r>
              <a:rPr lang="pt-BR" sz="2400" dirty="0" smtClean="0"/>
              <a:t>(1868)</a:t>
            </a:r>
            <a:br>
              <a:rPr lang="pt-BR" sz="2400" dirty="0" smtClean="0"/>
            </a:br>
            <a:r>
              <a:rPr lang="pt-BR" sz="2400" dirty="0" smtClean="0"/>
              <a:t>Castro Alves 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4114800" cy="37478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Deus</a:t>
            </a:r>
            <a:r>
              <a:rPr lang="pt-BR" dirty="0"/>
              <a:t>! ó Deus! onde estás que não respondes?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Em que mundo, em </a:t>
            </a:r>
            <a:r>
              <a:rPr lang="pt-BR" dirty="0" err="1"/>
              <a:t>qu'estrela</a:t>
            </a:r>
            <a:r>
              <a:rPr lang="pt-BR" dirty="0"/>
              <a:t> tu t'escondes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Embuçado nos céus?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Há dois mil anos te mandei meu grito,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Que embalde desde então corre o infinito...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Onde estás, Senhor Deus?...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Qual Prometeu tu me amarraste um dia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Do deserto na rubra penedia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— Infinito: galé!...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Por abutre — me deste o sol candente,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E a terra de Suez — foi a corrente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Que me ligaste ao pé...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O cavalo estafado do Beduíno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Sob a vergasta tomba ressupino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E morre no areal.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Minha garupa sangra, a dor poreja,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Quando o chicote do </a:t>
            </a:r>
            <a:r>
              <a:rPr lang="pt-BR" dirty="0" err="1"/>
              <a:t>simoun</a:t>
            </a:r>
            <a:r>
              <a:rPr lang="pt-BR" dirty="0"/>
              <a:t> dardeja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O teu braço eternal. 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	(...)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572000" y="843558"/>
            <a:ext cx="4114800" cy="4299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200" dirty="0" smtClean="0"/>
              <a:t>	(...)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 smtClean="0"/>
              <a:t>Cristo</a:t>
            </a:r>
            <a:r>
              <a:rPr lang="pt-BR" sz="1200" dirty="0"/>
              <a:t>! embalde morreste sobre um monte </a:t>
            </a:r>
            <a:br>
              <a:rPr lang="pt-BR" sz="1200" dirty="0"/>
            </a:br>
            <a:r>
              <a:rPr lang="pt-BR" sz="1200" dirty="0"/>
              <a:t>Teu sangue não lavou de minha fronte </a:t>
            </a:r>
            <a:br>
              <a:rPr lang="pt-BR" sz="1200" dirty="0"/>
            </a:br>
            <a:r>
              <a:rPr lang="pt-BR" sz="1200" dirty="0"/>
              <a:t>A mancha original. </a:t>
            </a:r>
            <a:br>
              <a:rPr lang="pt-BR" sz="1200" dirty="0"/>
            </a:br>
            <a:r>
              <a:rPr lang="pt-BR" sz="1200" dirty="0"/>
              <a:t>Ainda hoje são, por fado adverso, </a:t>
            </a:r>
            <a:br>
              <a:rPr lang="pt-BR" sz="1200" dirty="0"/>
            </a:br>
            <a:r>
              <a:rPr lang="pt-BR" sz="1200" dirty="0"/>
              <a:t>Meus filhos — alimária do universo, </a:t>
            </a:r>
            <a:br>
              <a:rPr lang="pt-BR" sz="1200" dirty="0"/>
            </a:br>
            <a:r>
              <a:rPr lang="pt-BR" sz="1200" dirty="0"/>
              <a:t>Eu — pasto universal... </a:t>
            </a:r>
            <a:br>
              <a:rPr lang="pt-BR" sz="1200" dirty="0"/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>Hoje em meu sangue a América se nutre </a:t>
            </a:r>
            <a:br>
              <a:rPr lang="pt-BR" sz="1200" dirty="0"/>
            </a:br>
            <a:r>
              <a:rPr lang="pt-BR" sz="1200" dirty="0"/>
              <a:t>Condor que transformara-se em abutre, </a:t>
            </a:r>
            <a:br>
              <a:rPr lang="pt-BR" sz="1200" dirty="0"/>
            </a:br>
            <a:r>
              <a:rPr lang="pt-BR" sz="1200" dirty="0"/>
              <a:t>Ave da escravidão, </a:t>
            </a:r>
            <a:br>
              <a:rPr lang="pt-BR" sz="1200" dirty="0"/>
            </a:br>
            <a:r>
              <a:rPr lang="pt-BR" sz="1200" dirty="0"/>
              <a:t>Ela juntou-se às mais... irmã traidora </a:t>
            </a:r>
            <a:br>
              <a:rPr lang="pt-BR" sz="1200" dirty="0"/>
            </a:br>
            <a:r>
              <a:rPr lang="pt-BR" sz="1200" dirty="0"/>
              <a:t>Qual de José os vis irmãos outrora </a:t>
            </a:r>
            <a:br>
              <a:rPr lang="pt-BR" sz="1200" dirty="0"/>
            </a:br>
            <a:r>
              <a:rPr lang="pt-BR" sz="1200" dirty="0"/>
              <a:t>Venderam seu irmão. </a:t>
            </a:r>
            <a:br>
              <a:rPr lang="pt-BR" sz="1200" dirty="0"/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>Basta, Senhor! De teu potente braço </a:t>
            </a:r>
            <a:br>
              <a:rPr lang="pt-BR" sz="1200" dirty="0"/>
            </a:br>
            <a:r>
              <a:rPr lang="pt-BR" sz="1200" dirty="0"/>
              <a:t>Role através dos astros e do espaço </a:t>
            </a:r>
            <a:br>
              <a:rPr lang="pt-BR" sz="1200" dirty="0"/>
            </a:br>
            <a:r>
              <a:rPr lang="pt-BR" sz="1200" dirty="0"/>
              <a:t>Perdão </a:t>
            </a:r>
            <a:r>
              <a:rPr lang="pt-BR" sz="1200" dirty="0" err="1"/>
              <a:t>p'ra</a:t>
            </a:r>
            <a:r>
              <a:rPr lang="pt-BR" sz="1200" dirty="0"/>
              <a:t> os crimes meus! </a:t>
            </a:r>
            <a:br>
              <a:rPr lang="pt-BR" sz="1200" dirty="0"/>
            </a:br>
            <a:r>
              <a:rPr lang="pt-BR" sz="1200" dirty="0"/>
              <a:t>Há dois mil anos eu soluço um grito... </a:t>
            </a:r>
            <a:br>
              <a:rPr lang="pt-BR" sz="1200" dirty="0"/>
            </a:br>
            <a:r>
              <a:rPr lang="pt-BR" sz="1200" dirty="0"/>
              <a:t>escuta o brado meu lá no infinito, </a:t>
            </a:r>
            <a:br>
              <a:rPr lang="pt-BR" sz="1200" dirty="0"/>
            </a:br>
            <a:r>
              <a:rPr lang="pt-BR" sz="1200" dirty="0"/>
              <a:t>Meu Deus! Senhor, meu Deus</a:t>
            </a:r>
            <a:r>
              <a:rPr lang="pt-BR" sz="1200" dirty="0" smtClean="0"/>
              <a:t>!!!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50597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92344"/>
            <a:ext cx="7672817" cy="440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99592" y="4569972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A </a:t>
            </a:r>
            <a:r>
              <a:rPr lang="pt-BR" sz="1400" dirty="0"/>
              <a:t>primeira Missa no Brasil, Victor </a:t>
            </a:r>
            <a:r>
              <a:rPr lang="pt-BR" sz="1400" dirty="0" smtClean="0"/>
              <a:t>Meirelles, 1861 | </a:t>
            </a:r>
            <a:r>
              <a:rPr lang="pt-BR" sz="1400" dirty="0"/>
              <a:t>Museu Nacional de Belas Artes</a:t>
            </a:r>
          </a:p>
        </p:txBody>
      </p:sp>
    </p:spTree>
    <p:extLst>
      <p:ext uri="{BB962C8B-B14F-4D97-AF65-F5344CB8AC3E}">
        <p14:creationId xmlns:p14="http://schemas.microsoft.com/office/powerpoint/2010/main" val="1573008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3" y="195487"/>
            <a:ext cx="8550312" cy="439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4569972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O </a:t>
            </a:r>
            <a:r>
              <a:rPr lang="pt-BR" sz="1400" dirty="0"/>
              <a:t>último Tamoio, </a:t>
            </a:r>
            <a:r>
              <a:rPr lang="pt-BR" sz="1400" dirty="0" smtClean="0"/>
              <a:t> 1883</a:t>
            </a:r>
            <a:r>
              <a:rPr lang="pt-BR" sz="1400" dirty="0"/>
              <a:t>. Rodolfo </a:t>
            </a:r>
            <a:r>
              <a:rPr lang="pt-BR" sz="1400" dirty="0" smtClean="0"/>
              <a:t>Amoedo | Museu </a:t>
            </a:r>
            <a:r>
              <a:rPr lang="pt-BR" sz="1400" dirty="0"/>
              <a:t>Nacional de Belas Artes</a:t>
            </a:r>
          </a:p>
        </p:txBody>
      </p:sp>
    </p:spTree>
    <p:extLst>
      <p:ext uri="{BB962C8B-B14F-4D97-AF65-F5344CB8AC3E}">
        <p14:creationId xmlns:p14="http://schemas.microsoft.com/office/powerpoint/2010/main" val="2201606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A prosa romântica: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>
                <a:latin typeface="Calibri" charset="0"/>
              </a:rPr>
              <a:t>O formato Romance surge nesta escola literária: conflito central (herói) e conflitos auxiliares. </a:t>
            </a:r>
          </a:p>
          <a:p>
            <a:r>
              <a:rPr lang="pt-BR" i="1" dirty="0">
                <a:latin typeface="Calibri" charset="0"/>
              </a:rPr>
              <a:t>Publicados em folhetins.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1726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José de Alencar (1829 - 1877):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i="1" dirty="0">
                <a:latin typeface="Calibri" charset="0"/>
                <a:cs typeface="Times New Roman" charset="0"/>
              </a:rPr>
              <a:t>Nasceu no Ceará,</a:t>
            </a:r>
          </a:p>
          <a:p>
            <a:r>
              <a:rPr lang="pt-BR" i="1" dirty="0">
                <a:latin typeface="Calibri" charset="0"/>
                <a:cs typeface="Times New Roman" charset="0"/>
              </a:rPr>
              <a:t>Fez direito no Largo de S. Francisco</a:t>
            </a:r>
          </a:p>
          <a:p>
            <a:r>
              <a:rPr lang="pt-BR" i="1" dirty="0">
                <a:latin typeface="Calibri" charset="0"/>
                <a:cs typeface="Times New Roman" charset="0"/>
              </a:rPr>
              <a:t>Primeira obra: Cinco minutos</a:t>
            </a:r>
          </a:p>
          <a:p>
            <a:r>
              <a:rPr lang="pt-BR" i="1" dirty="0">
                <a:latin typeface="Calibri" charset="0"/>
                <a:cs typeface="Times New Roman" charset="0"/>
              </a:rPr>
              <a:t>Figura central do Romantismo brasileiro.</a:t>
            </a:r>
          </a:p>
          <a:p>
            <a:r>
              <a:rPr lang="pt-BR" i="1" dirty="0">
                <a:latin typeface="Calibri" charset="0"/>
                <a:cs typeface="Times New Roman" charset="0"/>
              </a:rPr>
              <a:t>4 tipos:</a:t>
            </a:r>
          </a:p>
          <a:p>
            <a:pPr lvl="1"/>
            <a:r>
              <a:rPr lang="pt-BR" i="1" dirty="0">
                <a:latin typeface="Calibri" charset="0"/>
                <a:cs typeface="Times New Roman" charset="0"/>
              </a:rPr>
              <a:t>1)</a:t>
            </a:r>
            <a:r>
              <a:rPr lang="pt-BR" i="1" dirty="0">
                <a:latin typeface="Times New Roman" charset="0"/>
                <a:cs typeface="Times New Roman" charset="0"/>
              </a:rPr>
              <a:t>      </a:t>
            </a:r>
            <a:r>
              <a:rPr lang="pt-BR" i="1" dirty="0">
                <a:latin typeface="Calibri" charset="0"/>
                <a:cs typeface="Times New Roman" charset="0"/>
              </a:rPr>
              <a:t>Romances urbanos: enredo romântico idealista. Traçam um perfil da sociedade do Rio de Janeiro do Segundo Reinado. Senhora (1875).</a:t>
            </a:r>
          </a:p>
          <a:p>
            <a:pPr lvl="1"/>
            <a:r>
              <a:rPr lang="pt-BR" i="1" dirty="0">
                <a:latin typeface="Calibri" charset="0"/>
                <a:cs typeface="Times New Roman" charset="0"/>
              </a:rPr>
              <a:t>2)</a:t>
            </a:r>
            <a:r>
              <a:rPr lang="pt-BR" i="1" dirty="0">
                <a:latin typeface="Times New Roman" charset="0"/>
                <a:cs typeface="Times New Roman" charset="0"/>
              </a:rPr>
              <a:t>      </a:t>
            </a:r>
            <a:r>
              <a:rPr lang="pt-BR" i="1" dirty="0">
                <a:latin typeface="Calibri" charset="0"/>
                <a:cs typeface="Times New Roman" charset="0"/>
              </a:rPr>
              <a:t>Romance regionalista: valorização dos aspectos culturais de todo o país. Til (1872).</a:t>
            </a:r>
          </a:p>
          <a:p>
            <a:pPr lvl="1"/>
            <a:r>
              <a:rPr lang="pt-BR" i="1" dirty="0">
                <a:latin typeface="Calibri" charset="0"/>
                <a:cs typeface="Times New Roman" charset="0"/>
              </a:rPr>
              <a:t>3)</a:t>
            </a:r>
            <a:r>
              <a:rPr lang="pt-BR" i="1" dirty="0">
                <a:latin typeface="Times New Roman" charset="0"/>
                <a:cs typeface="Times New Roman" charset="0"/>
              </a:rPr>
              <a:t>      </a:t>
            </a:r>
            <a:r>
              <a:rPr lang="pt-BR" i="1" dirty="0">
                <a:latin typeface="Calibri" charset="0"/>
                <a:cs typeface="Times New Roman" charset="0"/>
              </a:rPr>
              <a:t>Romance histórico: apresentam aventuras do passado colonial. As minas de prata (1862 </a:t>
            </a:r>
            <a:r>
              <a:rPr lang="pt-BR" i="1" dirty="0" smtClean="0">
                <a:latin typeface="Calibri" charset="0"/>
                <a:cs typeface="Times New Roman" charset="0"/>
              </a:rPr>
              <a:t>	      /1865</a:t>
            </a:r>
            <a:r>
              <a:rPr lang="pt-BR" i="1" dirty="0">
                <a:latin typeface="Calibri" charset="0"/>
                <a:cs typeface="Times New Roman" charset="0"/>
              </a:rPr>
              <a:t>).</a:t>
            </a:r>
          </a:p>
          <a:p>
            <a:pPr lvl="1"/>
            <a:r>
              <a:rPr lang="pt-BR" i="1" dirty="0">
                <a:latin typeface="Calibri" charset="0"/>
                <a:cs typeface="Times New Roman" charset="0"/>
              </a:rPr>
              <a:t>4)</a:t>
            </a:r>
            <a:r>
              <a:rPr lang="pt-BR" i="1" dirty="0">
                <a:latin typeface="Times New Roman" charset="0"/>
                <a:cs typeface="Times New Roman" charset="0"/>
              </a:rPr>
              <a:t>      </a:t>
            </a:r>
            <a:r>
              <a:rPr lang="pt-BR" b="1" i="1" dirty="0">
                <a:latin typeface="Calibri" charset="0"/>
              </a:rPr>
              <a:t>Romance indianista: </a:t>
            </a:r>
            <a:r>
              <a:rPr lang="pt-BR" i="1" dirty="0">
                <a:latin typeface="Calibri" charset="0"/>
              </a:rPr>
              <a:t>idealiza a figura do índio e mostra a colonização pelo europeu. O guarani (1857) e Iracema</a:t>
            </a:r>
            <a:r>
              <a:rPr lang="pt-BR" dirty="0">
                <a:latin typeface="Calibri" charset="0"/>
              </a:rPr>
              <a:t> (1865).</a:t>
            </a:r>
            <a:endParaRPr lang="pt-B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85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 smtClean="0">
                <a:latin typeface="Calibri" charset="0"/>
              </a:rPr>
              <a:t/>
            </a:r>
            <a:br>
              <a:rPr lang="pt-BR" i="1" dirty="0" smtClean="0">
                <a:latin typeface="Calibri" charset="0"/>
              </a:rPr>
            </a:br>
            <a:r>
              <a:rPr lang="pt-BR" sz="3600" i="1" dirty="0" smtClean="0">
                <a:latin typeface="Calibri" charset="0"/>
              </a:rPr>
              <a:t>Iracema</a:t>
            </a:r>
            <a:r>
              <a:rPr lang="pt-BR" sz="3600" dirty="0" smtClean="0">
                <a:latin typeface="Calibri" charset="0"/>
              </a:rPr>
              <a:t> </a:t>
            </a:r>
            <a:r>
              <a:rPr lang="pt-BR" sz="3600" dirty="0">
                <a:latin typeface="Calibri" charset="0"/>
              </a:rPr>
              <a:t>(1865</a:t>
            </a:r>
            <a:r>
              <a:rPr lang="pt-BR" sz="3600" dirty="0" smtClean="0">
                <a:latin typeface="Calibri" charset="0"/>
              </a:rPr>
              <a:t>)</a:t>
            </a:r>
            <a:br>
              <a:rPr lang="pt-BR" sz="3600" dirty="0" smtClean="0">
                <a:latin typeface="Calibri" charset="0"/>
              </a:rPr>
            </a:br>
            <a:r>
              <a:rPr lang="pt-BR" sz="3600" dirty="0"/>
              <a:t>José de Alencar</a:t>
            </a:r>
            <a:r>
              <a:rPr lang="pt-BR" dirty="0" smtClean="0">
                <a:latin typeface="Calibri" charset="0"/>
              </a:rPr>
              <a:t/>
            </a:r>
            <a:br>
              <a:rPr lang="pt-BR" dirty="0" smtClean="0">
                <a:latin typeface="Calibri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dirty="0"/>
              <a:t>Além, muito além daquela serra, que ainda azula no horizonte, nasceu Iracema. Iracema, a virgem dos lábios de mel, que tinha os cabelos mais negros que a asa da graúna, e mais longos que seu talhe de palmeira. O favo da jati não era doce como seu sorriso; nem a baunilha recendia no bosque como seu hálito perfumado. Mais rápida que a corça selvagem, a morena virgem corria o sertão e as matas do Ipu, onde campeava sua guerreira tribo, da grande nação tabajara. O pé grácil e nu, mal roçando, alisava apenas a verde pelúcia que vestia a terra com as primeiras águas. Um dia, ao pino do Sol, ela repousava em um claro da floresta. </a:t>
            </a:r>
            <a:r>
              <a:rPr lang="pt-BR" dirty="0" err="1"/>
              <a:t>Banhava-lhe</a:t>
            </a:r>
            <a:r>
              <a:rPr lang="pt-BR" dirty="0"/>
              <a:t> o corpo a sombra da oiticica, mais fresca do que o orvalho da noite. Os ramos da acácia silvestre esparziam flores sobre os úmidos cabelos. Escondidos na folhagem os pássaros ameigavam o canto. Iracema saiu do banho: o aljôfar d’água ainda a roreja, como à doce mangaba que corou em manhã de chuva. Enquanto repousa, empluma das penas do </a:t>
            </a:r>
            <a:r>
              <a:rPr lang="pt-BR" dirty="0" err="1"/>
              <a:t>gará</a:t>
            </a:r>
            <a:r>
              <a:rPr lang="pt-BR" dirty="0"/>
              <a:t> as flechas de seu arco, e concerta com o sabiá da mata, pousado no galho próximo, o canto agreste.</a:t>
            </a:r>
          </a:p>
        </p:txBody>
      </p:sp>
    </p:spTree>
    <p:extLst>
      <p:ext uri="{BB962C8B-B14F-4D97-AF65-F5344CB8AC3E}">
        <p14:creationId xmlns:p14="http://schemas.microsoft.com/office/powerpoint/2010/main" val="2996659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Calibri Light" charset="0"/>
              </a:rPr>
              <a:t>MANUEL ANTÔNIO DE ALMEIDA (1831 – 1861).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>
                <a:latin typeface="Calibri" charset="0"/>
              </a:rPr>
              <a:t>Memórias de um sargento de </a:t>
            </a:r>
            <a:r>
              <a:rPr lang="pt-BR" i="1" dirty="0" smtClean="0">
                <a:latin typeface="Calibri" charset="0"/>
              </a:rPr>
              <a:t>milícias</a:t>
            </a:r>
          </a:p>
          <a:p>
            <a:endParaRPr lang="pt-BR" i="1" dirty="0">
              <a:latin typeface="Calibri" charset="0"/>
            </a:endParaRPr>
          </a:p>
          <a:p>
            <a:r>
              <a:rPr lang="pt-BR" i="1" dirty="0">
                <a:latin typeface="Calibri" charset="0"/>
              </a:rPr>
              <a:t>Romance de costumes, folhetim no Correio Mercantil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6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474376" y="4353366"/>
            <a:ext cx="2697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A Liberdade Guiando o Povo </a:t>
            </a:r>
            <a:r>
              <a:rPr lang="pt-BR" sz="1400" dirty="0" err="1"/>
              <a:t>Eugène</a:t>
            </a:r>
            <a:r>
              <a:rPr lang="pt-BR" sz="1400" dirty="0"/>
              <a:t> </a:t>
            </a:r>
            <a:r>
              <a:rPr lang="pt-BR" sz="1400" dirty="0" err="1"/>
              <a:t>Delacroix</a:t>
            </a:r>
            <a:r>
              <a:rPr lang="pt-BR" sz="1400" dirty="0"/>
              <a:t> (1830) | Louvre-</a:t>
            </a:r>
            <a:r>
              <a:rPr lang="pt-BR" sz="1400" dirty="0" err="1"/>
              <a:t>Lens</a:t>
            </a:r>
            <a:r>
              <a:rPr lang="pt-BR" sz="1400" dirty="0"/>
              <a:t>, </a:t>
            </a:r>
            <a:r>
              <a:rPr lang="pt-BR" sz="1400" dirty="0" err="1" smtClean="0"/>
              <a:t>Lens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pic>
        <p:nvPicPr>
          <p:cNvPr id="1030" name="Picture 6" descr="https://alisonwilliamswriting.files.wordpress.com/2015/11/the-liberty-leading-the-people-1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" y="28950"/>
            <a:ext cx="6408224" cy="50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4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96" y="363655"/>
            <a:ext cx="7220128" cy="423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57496" y="456997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Os fusilamientos de </a:t>
            </a:r>
            <a:r>
              <a:rPr lang="es-ES" sz="1400" dirty="0"/>
              <a:t>3 de </a:t>
            </a:r>
            <a:r>
              <a:rPr lang="es-ES" sz="1400" dirty="0" err="1" smtClean="0"/>
              <a:t>maio</a:t>
            </a:r>
            <a:r>
              <a:rPr lang="es-ES" sz="1400" dirty="0" smtClean="0"/>
              <a:t> </a:t>
            </a:r>
            <a:r>
              <a:rPr lang="es-ES" sz="1400" dirty="0"/>
              <a:t>de 1808 </a:t>
            </a:r>
            <a:r>
              <a:rPr lang="es-ES" sz="1400" dirty="0" smtClean="0"/>
              <a:t>na </a:t>
            </a:r>
            <a:r>
              <a:rPr lang="es-ES" sz="1400" dirty="0" err="1" smtClean="0"/>
              <a:t>Montanha</a:t>
            </a:r>
            <a:r>
              <a:rPr lang="es-ES" sz="1400" dirty="0" smtClean="0"/>
              <a:t> do </a:t>
            </a:r>
            <a:r>
              <a:rPr lang="es-ES" sz="1400" dirty="0"/>
              <a:t>Príncipe </a:t>
            </a:r>
            <a:r>
              <a:rPr lang="es-ES" sz="1400" dirty="0" smtClean="0"/>
              <a:t>Pío| </a:t>
            </a:r>
            <a:r>
              <a:rPr lang="es-ES" sz="1400" dirty="0"/>
              <a:t>Francisco de </a:t>
            </a:r>
            <a:r>
              <a:rPr lang="es-ES" sz="1400" dirty="0" smtClean="0"/>
              <a:t>Goya </a:t>
            </a:r>
            <a:r>
              <a:rPr lang="es-ES" sz="1400" dirty="0"/>
              <a:t>(1814), Museo del Prado, Madrid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3055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Literatura Romântica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/>
              <a:t>Origem na Alemanha Final sec. XVIII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1ª Obra: </a:t>
            </a:r>
            <a:r>
              <a:rPr lang="pt-BR" i="1" dirty="0"/>
              <a:t>Sofrimentos do jovem </a:t>
            </a:r>
            <a:r>
              <a:rPr lang="pt-BR" i="1" dirty="0" err="1"/>
              <a:t>Werther</a:t>
            </a:r>
            <a:r>
              <a:rPr lang="pt-BR" i="1" dirty="0"/>
              <a:t> de </a:t>
            </a:r>
            <a:r>
              <a:rPr lang="pt-BR" dirty="0"/>
              <a:t>Johann Wolfgang von Goethe (1774).</a:t>
            </a:r>
            <a:endParaRPr lang="pt-BR" dirty="0" smtClean="0"/>
          </a:p>
          <a:p>
            <a:pPr lvl="1"/>
            <a:endParaRPr lang="pt-BR" dirty="0"/>
          </a:p>
          <a:p>
            <a:r>
              <a:rPr lang="pt-BR" dirty="0"/>
              <a:t>Inglaterra início do XIX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1ª </a:t>
            </a:r>
            <a:r>
              <a:rPr lang="pt-BR" dirty="0"/>
              <a:t>Obra </a:t>
            </a:r>
            <a:r>
              <a:rPr lang="pt-BR" dirty="0" smtClean="0"/>
              <a:t>famosa: </a:t>
            </a:r>
            <a:r>
              <a:rPr lang="pt-BR" i="1" dirty="0" smtClean="0"/>
              <a:t>O Corsário</a:t>
            </a:r>
            <a:r>
              <a:rPr lang="pt-BR" dirty="0" smtClean="0"/>
              <a:t>, de </a:t>
            </a:r>
            <a:r>
              <a:rPr lang="pt-BR" dirty="0" err="1" smtClean="0"/>
              <a:t>Lord</a:t>
            </a:r>
            <a:r>
              <a:rPr lang="pt-BR" dirty="0" smtClean="0"/>
              <a:t> Byron (1814).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	</a:t>
            </a:r>
          </a:p>
          <a:p>
            <a:r>
              <a:rPr lang="pt-BR" dirty="0" smtClean="0"/>
              <a:t>França </a:t>
            </a:r>
            <a:r>
              <a:rPr lang="pt-BR" dirty="0"/>
              <a:t>início do </a:t>
            </a:r>
            <a:r>
              <a:rPr lang="pt-BR" dirty="0" smtClean="0"/>
              <a:t>XIX.</a:t>
            </a:r>
          </a:p>
          <a:p>
            <a:pPr lvl="1"/>
            <a:r>
              <a:rPr lang="pt-BR" dirty="0" smtClean="0"/>
              <a:t>1º </a:t>
            </a:r>
            <a:r>
              <a:rPr lang="pt-BR" dirty="0"/>
              <a:t>romance </a:t>
            </a:r>
            <a:r>
              <a:rPr lang="pt-BR" dirty="0" smtClean="0"/>
              <a:t>reconhecido </a:t>
            </a:r>
            <a:r>
              <a:rPr lang="pt-BR" i="1" dirty="0" smtClean="0"/>
              <a:t>O </a:t>
            </a:r>
            <a:r>
              <a:rPr lang="pt-BR" i="1" dirty="0"/>
              <a:t>Corcunda de </a:t>
            </a:r>
            <a:r>
              <a:rPr lang="pt-BR" i="1" dirty="0" err="1" smtClean="0"/>
              <a:t>Notre-Dame</a:t>
            </a:r>
            <a:r>
              <a:rPr lang="pt-BR" dirty="0" smtClean="0"/>
              <a:t>, de Victor Hugo (1831). 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Romantismo </a:t>
            </a:r>
            <a:r>
              <a:rPr lang="pt-BR" dirty="0"/>
              <a:t>deriva de </a:t>
            </a:r>
            <a:r>
              <a:rPr lang="pt-BR" i="1" dirty="0" err="1"/>
              <a:t>romantic</a:t>
            </a:r>
            <a:r>
              <a:rPr lang="pt-BR" dirty="0"/>
              <a:t>: </a:t>
            </a:r>
            <a:r>
              <a:rPr lang="pt-BR" dirty="0" smtClean="0"/>
              <a:t>Gênero das novelas </a:t>
            </a:r>
            <a:r>
              <a:rPr lang="pt-BR" dirty="0"/>
              <a:t>de cavalaria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Anseios </a:t>
            </a:r>
            <a:r>
              <a:rPr lang="pt-BR" dirty="0"/>
              <a:t>libertários da burguesia se refletem na literatura: reação aos padrões clássicos, valorização da emoção e da rebeldia diante das tradições</a:t>
            </a:r>
            <a:r>
              <a:rPr lang="pt-BR" dirty="0" smtClean="0"/>
              <a:t>. Busca pela originalidade;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906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/>
              <a:t>Três </a:t>
            </a:r>
            <a:r>
              <a:rPr lang="pt-BR" dirty="0" smtClean="0"/>
              <a:t>pilares da Literatura Romântica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/>
              <a:t>Nacionalismo</a:t>
            </a:r>
            <a:r>
              <a:rPr lang="pt-BR" dirty="0"/>
              <a:t>: naturismo, retomada de heróis medievais, medievalismo, indianismo, regionalismo.</a:t>
            </a:r>
          </a:p>
          <a:p>
            <a:r>
              <a:rPr lang="pt-BR" b="1" dirty="0"/>
              <a:t>Individualismo</a:t>
            </a:r>
            <a:r>
              <a:rPr lang="pt-BR" dirty="0"/>
              <a:t>: valorização do "eu" (egocentrismo), expressão direta das emoções (sentimentalismo), maneira pessoal de ver o mundo (</a:t>
            </a:r>
            <a:r>
              <a:rPr lang="pt-BR" dirty="0" err="1"/>
              <a:t>subjetismo</a:t>
            </a:r>
            <a:r>
              <a:rPr lang="pt-BR" dirty="0"/>
              <a:t>).</a:t>
            </a:r>
          </a:p>
          <a:p>
            <a:r>
              <a:rPr lang="pt-BR" b="1" dirty="0"/>
              <a:t>Liberdade: </a:t>
            </a:r>
            <a:r>
              <a:rPr lang="pt-BR" dirty="0"/>
              <a:t>culto do sonho e da imaginação, busca da originalidade, fuga da realidade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68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Poema de </a:t>
            </a:r>
            <a:r>
              <a:rPr lang="pt-BR" sz="2800" dirty="0" err="1" smtClean="0"/>
              <a:t>Lord</a:t>
            </a:r>
            <a:r>
              <a:rPr lang="pt-BR" sz="2800" dirty="0" smtClean="0"/>
              <a:t> Byron</a:t>
            </a:r>
            <a:br>
              <a:rPr lang="pt-BR" sz="2800" dirty="0" smtClean="0"/>
            </a:br>
            <a:r>
              <a:rPr lang="pt-BR" sz="2800" dirty="0" smtClean="0"/>
              <a:t>Versos </a:t>
            </a:r>
            <a:r>
              <a:rPr lang="pt-BR" sz="2800" dirty="0"/>
              <a:t>Inscritos numa Taça Feita de um Crânio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Não</a:t>
            </a:r>
            <a:r>
              <a:rPr lang="pt-BR" dirty="0"/>
              <a:t>, não te assustes: não fugiu o meu espírito</a:t>
            </a:r>
            <a:br>
              <a:rPr lang="pt-BR" dirty="0"/>
            </a:br>
            <a:r>
              <a:rPr lang="pt-BR" dirty="0"/>
              <a:t>Vê em mim um crânio, o único que existe</a:t>
            </a:r>
            <a:br>
              <a:rPr lang="pt-BR" dirty="0"/>
            </a:br>
            <a:r>
              <a:rPr lang="pt-BR" dirty="0"/>
              <a:t>Do qual, muito ao contrário de uma fronte viva,</a:t>
            </a:r>
            <a:br>
              <a:rPr lang="pt-BR" dirty="0"/>
            </a:br>
            <a:r>
              <a:rPr lang="pt-BR" dirty="0"/>
              <a:t>Tudo aquilo que flui jamais é triste.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Vivi, amei, bebi, tal como tu; morri;</a:t>
            </a:r>
            <a:br>
              <a:rPr lang="pt-BR" dirty="0"/>
            </a:br>
            <a:r>
              <a:rPr lang="pt-BR" dirty="0"/>
              <a:t>Que renuncie a terra aos ossos meus</a:t>
            </a:r>
            <a:br>
              <a:rPr lang="pt-BR" dirty="0"/>
            </a:br>
            <a:r>
              <a:rPr lang="pt-BR" dirty="0"/>
              <a:t>Enche! Não podes injuriar-me; tem o verme</a:t>
            </a:r>
            <a:br>
              <a:rPr lang="pt-BR" dirty="0"/>
            </a:br>
            <a:r>
              <a:rPr lang="pt-BR" dirty="0"/>
              <a:t>Lábios mais repugnantes do que os olhos teus.</a:t>
            </a:r>
            <a:br>
              <a:rPr lang="pt-BR" dirty="0"/>
            </a:br>
            <a:endParaRPr lang="pt-BR" dirty="0"/>
          </a:p>
          <a:p>
            <a:pPr marL="0" indent="0">
              <a:buNone/>
            </a:pPr>
            <a:r>
              <a:rPr lang="pt-BR" dirty="0" smtClean="0"/>
              <a:t>		(...)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44008" y="1200151"/>
            <a:ext cx="4042792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pt-BR" dirty="0" smtClean="0"/>
              <a:t>	(...)</a:t>
            </a:r>
          </a:p>
          <a:p>
            <a:r>
              <a:rPr lang="pt-BR" dirty="0" smtClean="0"/>
              <a:t>Onde </a:t>
            </a:r>
            <a:r>
              <a:rPr lang="pt-BR" dirty="0"/>
              <a:t>outrora brilhou, talvez, minha razão,</a:t>
            </a:r>
            <a:br>
              <a:rPr lang="pt-BR" dirty="0"/>
            </a:br>
            <a:r>
              <a:rPr lang="pt-BR" dirty="0"/>
              <a:t>Para ajudar os outros brilhe agora eu;</a:t>
            </a:r>
            <a:br>
              <a:rPr lang="pt-BR" dirty="0"/>
            </a:br>
            <a:r>
              <a:rPr lang="pt-BR" dirty="0"/>
              <a:t>Substituto haverá mais nobre que o vinho</a:t>
            </a:r>
            <a:br>
              <a:rPr lang="pt-BR" dirty="0"/>
            </a:br>
            <a:r>
              <a:rPr lang="pt-BR" dirty="0"/>
              <a:t>Se o nosso cérebro já se perdeu?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Bebe enquanto puderes; quando tu e os teus</a:t>
            </a:r>
            <a:br>
              <a:rPr lang="pt-BR" dirty="0"/>
            </a:br>
            <a:r>
              <a:rPr lang="pt-BR" dirty="0"/>
              <a:t>Já tiverdes partido, uma outra gente</a:t>
            </a:r>
            <a:br>
              <a:rPr lang="pt-BR" dirty="0"/>
            </a:br>
            <a:r>
              <a:rPr lang="pt-BR" dirty="0"/>
              <a:t>Possa te redimir da terra que abraçar-te,</a:t>
            </a:r>
            <a:br>
              <a:rPr lang="pt-BR" dirty="0"/>
            </a:br>
            <a:r>
              <a:rPr lang="pt-BR" dirty="0"/>
              <a:t>E festeje com o morto e a própria rima tente.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E por que não? Se as frontes geram tal tristeza</a:t>
            </a:r>
            <a:br>
              <a:rPr lang="pt-BR" dirty="0"/>
            </a:br>
            <a:r>
              <a:rPr lang="pt-BR" dirty="0"/>
              <a:t>Através da existência -curto dia-,</a:t>
            </a:r>
            <a:br>
              <a:rPr lang="pt-BR" dirty="0"/>
            </a:br>
            <a:r>
              <a:rPr lang="pt-BR" dirty="0"/>
              <a:t>Redimidas dos vermes e da argila</a:t>
            </a:r>
            <a:br>
              <a:rPr lang="pt-BR" dirty="0"/>
            </a:br>
            <a:r>
              <a:rPr lang="pt-BR" dirty="0"/>
              <a:t>Ao menos possam ter alguma serventia</a:t>
            </a:r>
            <a:r>
              <a:rPr lang="pt-BR" dirty="0" smtClean="0"/>
              <a:t>.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607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600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dirty="0"/>
              <a:t>Era agora meia-noite e a minha tarefa aproximava-se do fim. Completara já a oitava, a nona e a décima fiadas. Tinha acabado uma porção da décima primeira e última; faltava apenas colocar e fixar uma pequena pedra. Lutava com o seu peso; coloquei-a parcialmente na posição que lhe cabia. Soltou-se então do nicho um riso abafado que me arrepiou os cabelos. Seguiu-se uma voz triste que tive dificuldade em reconhecer como sendo a do nobre Fortunato. Dizia aquela voz: - Ah!, ah!, ah!, </a:t>
            </a:r>
            <a:r>
              <a:rPr lang="pt-BR" dirty="0" err="1"/>
              <a:t>he</a:t>
            </a:r>
            <a:r>
              <a:rPr lang="pt-BR" dirty="0"/>
              <a:t>!, </a:t>
            </a:r>
            <a:r>
              <a:rPr lang="pt-BR" dirty="0" err="1"/>
              <a:t>he</a:t>
            </a:r>
            <a:r>
              <a:rPr lang="pt-BR" dirty="0"/>
              <a:t>!, boa piada, de fato, excelente gracejo. Havemos de rir bastante acerca disto, lá no palácio, </a:t>
            </a:r>
            <a:r>
              <a:rPr lang="pt-BR" dirty="0" err="1"/>
              <a:t>he</a:t>
            </a:r>
            <a:r>
              <a:rPr lang="pt-BR" dirty="0"/>
              <a:t>!, </a:t>
            </a:r>
            <a:r>
              <a:rPr lang="pt-BR" dirty="0" err="1"/>
              <a:t>he</a:t>
            </a:r>
            <a:r>
              <a:rPr lang="pt-BR" dirty="0"/>
              <a:t>!, </a:t>
            </a:r>
            <a:r>
              <a:rPr lang="pt-BR" dirty="0" err="1"/>
              <a:t>he</a:t>
            </a:r>
            <a:r>
              <a:rPr lang="pt-BR" dirty="0"/>
              <a:t>!, acerca do nosso vinho, </a:t>
            </a:r>
            <a:r>
              <a:rPr lang="pt-BR" dirty="0" err="1"/>
              <a:t>he</a:t>
            </a:r>
            <a:r>
              <a:rPr lang="pt-BR" dirty="0"/>
              <a:t>!, </a:t>
            </a:r>
            <a:r>
              <a:rPr lang="pt-BR" dirty="0" err="1"/>
              <a:t>he</a:t>
            </a:r>
            <a:r>
              <a:rPr lang="pt-BR" dirty="0"/>
              <a:t>!, </a:t>
            </a:r>
            <a:r>
              <a:rPr lang="pt-BR" dirty="0" err="1"/>
              <a:t>he</a:t>
            </a:r>
            <a:r>
              <a:rPr lang="pt-BR" dirty="0"/>
              <a:t>! - O </a:t>
            </a:r>
            <a:r>
              <a:rPr lang="pt-BR" dirty="0" err="1"/>
              <a:t>amontillado</a:t>
            </a:r>
            <a:r>
              <a:rPr lang="pt-BR" dirty="0"/>
              <a:t>? - disse eu. - </a:t>
            </a:r>
            <a:r>
              <a:rPr lang="pt-BR" dirty="0" err="1"/>
              <a:t>he</a:t>
            </a:r>
            <a:r>
              <a:rPr lang="pt-BR" dirty="0"/>
              <a:t>!, </a:t>
            </a:r>
            <a:r>
              <a:rPr lang="pt-BR" dirty="0" err="1"/>
              <a:t>he</a:t>
            </a:r>
            <a:r>
              <a:rPr lang="pt-BR" dirty="0"/>
              <a:t>!, </a:t>
            </a:r>
            <a:r>
              <a:rPr lang="pt-BR" dirty="0" err="1"/>
              <a:t>he</a:t>
            </a:r>
            <a:r>
              <a:rPr lang="pt-BR" dirty="0"/>
              <a:t>!, </a:t>
            </a:r>
            <a:r>
              <a:rPr lang="pt-BR" dirty="0" err="1"/>
              <a:t>he</a:t>
            </a:r>
            <a:r>
              <a:rPr lang="pt-BR" dirty="0"/>
              <a:t>!, </a:t>
            </a:r>
            <a:r>
              <a:rPr lang="pt-BR" dirty="0" err="1"/>
              <a:t>he</a:t>
            </a:r>
            <a:r>
              <a:rPr lang="pt-BR" dirty="0"/>
              <a:t>!, </a:t>
            </a:r>
            <a:r>
              <a:rPr lang="pt-BR" dirty="0" err="1"/>
              <a:t>he</a:t>
            </a:r>
            <a:r>
              <a:rPr lang="pt-BR" dirty="0"/>
              <a:t>!, sim, o </a:t>
            </a:r>
            <a:r>
              <a:rPr lang="pt-BR" dirty="0" err="1"/>
              <a:t>amontillado</a:t>
            </a:r>
            <a:r>
              <a:rPr lang="pt-BR" dirty="0"/>
              <a:t>. Mas não estará a fazer-se tarde? Não estarão à nossa espera no palácio lady Fortunato e os convidados? Vamo-nos embora. - Sim - disse eu -, vamo-nos. - Pelo amor de Deus, </a:t>
            </a:r>
            <a:r>
              <a:rPr lang="pt-BR" dirty="0" err="1"/>
              <a:t>Montresor</a:t>
            </a:r>
            <a:r>
              <a:rPr lang="pt-BR" dirty="0"/>
              <a:t>! - Sim - disse eu -, pelo amor de Deus! Em vão esperei uma resposta a estas palavras. Comecei a ficar impaciente. Chamei em voz alta: - Fortunato! Não obtive resposta. Chamei novamente: - Fortunato! Continuei sem resposta. Meti um archote pela pequena abertura e deixei-o cair lá dentro. Em resposta ouvi apenas um tilintar de guizos. Senti o coração oprimido, dada a forte umidade das catacumbas. Apressei-me a pôr fim à minha tarefa. Forcei a última pedra no buraco, e fixei-a com a argamassa. De encontro a esta nova parede tornei a colocar a velha muralha de ossos. Durante meio século nenhum mortal os perturbou. </a:t>
            </a:r>
            <a:r>
              <a:rPr lang="pt-BR" i="1" dirty="0"/>
              <a:t>In </a:t>
            </a:r>
            <a:r>
              <a:rPr lang="pt-BR" i="1" dirty="0" err="1"/>
              <a:t>pace</a:t>
            </a:r>
            <a:r>
              <a:rPr lang="pt-BR" i="1" dirty="0"/>
              <a:t> requiescat</a:t>
            </a:r>
            <a:r>
              <a:rPr lang="pt-BR" dirty="0" smtClean="0"/>
              <a:t>!(1) </a:t>
            </a:r>
          </a:p>
          <a:p>
            <a:pPr marL="0" indent="0">
              <a:buNone/>
            </a:pPr>
            <a:r>
              <a:rPr lang="pt-BR" dirty="0" smtClean="0"/>
              <a:t>(1) </a:t>
            </a:r>
            <a:r>
              <a:rPr lang="pt-BR" dirty="0"/>
              <a:t>Descanse em paz!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71600" y="365125"/>
            <a:ext cx="7416824" cy="910481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Trecho de </a:t>
            </a:r>
            <a:r>
              <a:rPr lang="pt-BR" sz="2800" i="1" dirty="0" smtClean="0"/>
              <a:t>O </a:t>
            </a:r>
            <a:r>
              <a:rPr lang="pt-BR" sz="2800" i="1" dirty="0"/>
              <a:t>Barril de "</a:t>
            </a:r>
            <a:r>
              <a:rPr lang="pt-BR" sz="2800" i="1" dirty="0" err="1"/>
              <a:t>Amontillado</a:t>
            </a:r>
            <a:r>
              <a:rPr lang="pt-BR" sz="2800" i="1" dirty="0"/>
              <a:t>" </a:t>
            </a:r>
            <a:r>
              <a:rPr lang="pt-BR" sz="2800" i="1" dirty="0" smtClean="0"/>
              <a:t/>
            </a:r>
            <a:br>
              <a:rPr lang="pt-BR" sz="2800" i="1" dirty="0" smtClean="0"/>
            </a:br>
            <a:r>
              <a:rPr lang="pt-BR" sz="2800" dirty="0" smtClean="0"/>
              <a:t>Edgar </a:t>
            </a:r>
            <a:r>
              <a:rPr lang="pt-BR" sz="2800" dirty="0"/>
              <a:t>Allan Poe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1548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Romantismo em Portugal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Instabilidade política; família real no Brasil.</a:t>
            </a:r>
          </a:p>
          <a:p>
            <a:r>
              <a:rPr lang="pt-BR" dirty="0"/>
              <a:t>Duas tendências políticas: corrente  progressista x conservadora</a:t>
            </a:r>
          </a:p>
          <a:p>
            <a:r>
              <a:rPr lang="pt-BR" dirty="0"/>
              <a:t>1825. Garret: </a:t>
            </a:r>
            <a:r>
              <a:rPr lang="pt-BR" i="1" dirty="0"/>
              <a:t>Camões. (</a:t>
            </a:r>
            <a:r>
              <a:rPr lang="pt-BR" dirty="0"/>
              <a:t>nacionalismo).</a:t>
            </a:r>
          </a:p>
          <a:p>
            <a:r>
              <a:rPr lang="pt-BR" dirty="0"/>
              <a:t>Consolidação do Romantismo: 1837; Revista </a:t>
            </a:r>
            <a:r>
              <a:rPr lang="pt-BR" i="1" dirty="0"/>
              <a:t>Panorama. </a:t>
            </a:r>
            <a:r>
              <a:rPr lang="pt-BR" dirty="0"/>
              <a:t>Alexandre Herculano.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5739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1823</Words>
  <Application>Microsoft Office PowerPoint</Application>
  <PresentationFormat>Apresentação na tela (16:9)</PresentationFormat>
  <Paragraphs>268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ROMANTISMO</vt:lpstr>
      <vt:lpstr>Contexto histórico</vt:lpstr>
      <vt:lpstr>Apresentação do PowerPoint</vt:lpstr>
      <vt:lpstr>Apresentação do PowerPoint</vt:lpstr>
      <vt:lpstr>Literatura Romântica </vt:lpstr>
      <vt:lpstr>Três pilares da Literatura Romântica </vt:lpstr>
      <vt:lpstr>Poema de Lord Byron Versos Inscritos numa Taça Feita de um Crânio</vt:lpstr>
      <vt:lpstr>Trecho de O Barril de "Amontillado"  Edgar Allan Poe</vt:lpstr>
      <vt:lpstr>Romantismo em Portugal</vt:lpstr>
      <vt:lpstr>Almeida Garret (1799 - 1854):</vt:lpstr>
      <vt:lpstr>Alexandre Herculano (1810 - 1877):</vt:lpstr>
      <vt:lpstr>Camilo Castelo Branco (1825- 1890):</vt:lpstr>
      <vt:lpstr>Apresentação do PowerPoint</vt:lpstr>
      <vt:lpstr>Contexto histórico:</vt:lpstr>
      <vt:lpstr>Gerações Românticas (Poesia)</vt:lpstr>
      <vt:lpstr>Indianista</vt:lpstr>
      <vt:lpstr>Indianista: I-Juca-Pirama Gonçalves dias</vt:lpstr>
      <vt:lpstr>Canção do exílio  Primeiros cantos (1847) -  Gonçalves Dias</vt:lpstr>
      <vt:lpstr>Ultrarromântica:</vt:lpstr>
      <vt:lpstr>Pálida à Luz da Lampada Sombria Álvares de Azevedo </vt:lpstr>
      <vt:lpstr>Condoreira (Hugoana)</vt:lpstr>
      <vt:lpstr>Vozes D'África (1868) Castro Alves </vt:lpstr>
      <vt:lpstr>Apresentação do PowerPoint</vt:lpstr>
      <vt:lpstr>Apresentação do PowerPoint</vt:lpstr>
      <vt:lpstr>A prosa romântica:</vt:lpstr>
      <vt:lpstr>José de Alencar (1829 - 1877):</vt:lpstr>
      <vt:lpstr> Iracema (1865) José de Alencar </vt:lpstr>
      <vt:lpstr>MANUEL ANTÔNIO DE ALMEIDA (1831 – 1861).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</dc:creator>
  <cp:lastModifiedBy>Ana Carolina</cp:lastModifiedBy>
  <cp:revision>22</cp:revision>
  <dcterms:created xsi:type="dcterms:W3CDTF">2016-05-29T22:27:57Z</dcterms:created>
  <dcterms:modified xsi:type="dcterms:W3CDTF">2016-05-30T02:47:08Z</dcterms:modified>
</cp:coreProperties>
</file>