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35.xml.rels" ContentType="application/vnd.openxmlformats-package.relationships+xml"/>
  <Override PartName="/ppt/slides/_rels/slide34.xml.rels" ContentType="application/vnd.openxmlformats-package.relationships+xml"/>
  <Override PartName="/ppt/slides/_rels/slide33.xml.rels" ContentType="application/vnd.openxmlformats-package.relationships+xml"/>
  <Override PartName="/ppt/slides/_rels/slide30.xml.rels" ContentType="application/vnd.openxmlformats-package.relationships+xml"/>
  <Override PartName="/ppt/slides/_rels/slide26.xml.rels" ContentType="application/vnd.openxmlformats-package.relationships+xml"/>
  <Override PartName="/ppt/slides/_rels/slide10.xml.rels" ContentType="application/vnd.openxmlformats-package.relationships+xml"/>
  <Override PartName="/ppt/slides/_rels/slide17.xml.rels" ContentType="application/vnd.openxmlformats-package.relationships+xml"/>
  <Override PartName="/ppt/slides/_rels/slide9.xml.rels" ContentType="application/vnd.openxmlformats-package.relationships+xml"/>
  <Override PartName="/ppt/slides/_rels/slide24.xml.rels" ContentType="application/vnd.openxmlformats-package.relationships+xml"/>
  <Override PartName="/ppt/slides/_rels/slide2.xml.rels" ContentType="application/vnd.openxmlformats-package.relationships+xml"/>
  <Override PartName="/ppt/slides/_rels/slide8.xml.rels" ContentType="application/vnd.openxmlformats-package.relationships+xml"/>
  <Override PartName="/ppt/slides/_rels/slide23.xml.rels" ContentType="application/vnd.openxmlformats-package.relationships+xml"/>
  <Override PartName="/ppt/slides/_rels/slide1.xml.rels" ContentType="application/vnd.openxmlformats-package.relationships+xml"/>
  <Override PartName="/ppt/slides/_rels/slide29.xml.rels" ContentType="application/vnd.openxmlformats-package.relationships+xml"/>
  <Override PartName="/ppt/slides/_rels/slide7.xml.rels" ContentType="application/vnd.openxmlformats-package.relationships+xml"/>
  <Override PartName="/ppt/slides/_rels/slide28.xml.rels" ContentType="application/vnd.openxmlformats-package.relationships+xml"/>
  <Override PartName="/ppt/slides/_rels/slide6.xml.rels" ContentType="application/vnd.openxmlformats-package.relationships+xml"/>
  <Override PartName="/ppt/slides/_rels/slide25.xml.rels" ContentType="application/vnd.openxmlformats-package.relationships+xml"/>
  <Override PartName="/ppt/slides/_rels/slide3.xml.rels" ContentType="application/vnd.openxmlformats-package.relationships+xml"/>
  <Override PartName="/ppt/slides/_rels/slide11.xml.rels" ContentType="application/vnd.openxmlformats-package.relationships+xml"/>
  <Override PartName="/ppt/slides/_rels/slide18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22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31.xml.rels" ContentType="application/vnd.openxmlformats-package.relationships+xml"/>
  <Override PartName="/ppt/slides/_rels/slide20.xml.rels" ContentType="application/vnd.openxmlformats-package.relationships+xml"/>
  <Override PartName="/ppt/slides/_rels/slide32.xml.rels" ContentType="application/vnd.openxmlformats-package.relationships+xml"/>
  <Override PartName="/ppt/slides/_rels/slide21.xml.rels" ContentType="application/vnd.openxmlformats-package.relationships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2.xml" ContentType="application/vnd.openxmlformats-officedocument.presentationml.slide+xml"/>
  <Override PartName="/ppt/slides/slide29.xml" ContentType="application/vnd.openxmlformats-officedocument.presentationml.slide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s/slide28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27.xml" ContentType="application/vnd.openxmlformats-officedocument.presentationml.slide+xml"/>
  <Override PartName="/ppt/slides/slide5.xml" ContentType="application/vnd.openxmlformats-officedocument.presentationml.slide+xml"/>
  <Override PartName="/ppt/slides/slide26.xml" ContentType="application/vnd.openxmlformats-officedocument.presentationml.slide+xml"/>
  <Override PartName="/ppt/slides/slide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24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23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_rels/presentation.xml.rels" ContentType="application/vnd.openxmlformats-package.relationships+xml"/>
  <Override PartName="/ppt/media/image38.jpeg" ContentType="image/jpeg"/>
  <Override PartName="/ppt/media/image34.jpeg" ContentType="image/jpeg"/>
  <Override PartName="/ppt/media/image33.jpeg" ContentType="image/jpeg"/>
  <Override PartName="/ppt/media/image32.jpeg" ContentType="image/jpeg"/>
  <Override PartName="/ppt/media/image31.jpeg" ContentType="image/jpeg"/>
  <Override PartName="/ppt/media/image29.jpeg" ContentType="image/jpeg"/>
  <Override PartName="/ppt/media/image28.jpeg" ContentType="image/jpeg"/>
  <Override PartName="/ppt/media/image27.jpeg" ContentType="image/jpeg"/>
  <Override PartName="/ppt/media/image26.jpeg" ContentType="image/jpeg"/>
  <Override PartName="/ppt/media/image35.jpeg" ContentType="image/jpeg"/>
  <Override PartName="/ppt/media/image10.jpeg" ContentType="image/jpeg"/>
  <Override PartName="/ppt/media/image23.jpeg" ContentType="image/jpeg"/>
  <Override PartName="/ppt/media/image7.jpeg" ContentType="image/jpeg"/>
  <Override PartName="/ppt/media/image30.jpeg" ContentType="image/jpeg"/>
  <Override PartName="/ppt/media/image2.png" ContentType="image/png"/>
  <Override PartName="/ppt/media/image25.jpeg" ContentType="image/jpeg"/>
  <Override PartName="/ppt/media/image9.jpeg" ContentType="image/jpeg"/>
  <Override PartName="/ppt/media/image5.png" ContentType="image/png"/>
  <Override PartName="/ppt/media/image16.jpeg" ContentType="image/jpeg"/>
  <Override PartName="/ppt/media/image4.png" ContentType="image/png"/>
  <Override PartName="/ppt/media/image36.jpeg" ContentType="image/jpeg"/>
  <Override PartName="/ppt/media/image11.jpeg" ContentType="image/jpeg"/>
  <Override PartName="/ppt/media/image24.jpeg" ContentType="image/jpeg"/>
  <Override PartName="/ppt/media/image8.jpeg" ContentType="image/jpeg"/>
  <Override PartName="/ppt/media/image1.png" ContentType="image/png"/>
  <Override PartName="/ppt/media/image3.png" ContentType="image/png"/>
  <Override PartName="/ppt/media/image19.jpeg" ContentType="image/jpeg"/>
  <Override PartName="/ppt/media/image20.jpeg" ContentType="image/jpeg"/>
  <Override PartName="/ppt/media/image37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7.jpeg" ContentType="image/jpeg"/>
  <Override PartName="/ppt/media/image18.jpeg" ContentType="image/jpeg"/>
  <Override PartName="/ppt/media/image21.jpeg" ContentType="image/jpeg"/>
  <Override PartName="/ppt/media/image6.jpeg" ContentType="image/jpeg"/>
  <Override PartName="/ppt/media/image22.jpeg" ContentType="image/jpeg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dd9c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 para editar o estilo do título mestre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10/13/16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F12EDBA1-6CA2-4196-AD1E-6F959C5E6D65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ddd9c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 para editar o estilo do título mestre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LevelClique para editar os estilos do texto mestre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pt-B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Segundo nível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Terceiro nível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Quarto nível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Quinto nível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10/13/16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7694BB59-E666-4C27-9623-F73BE9502C4D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6.jpe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19.jpeg"/><Relationship Id="rId2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20.jpeg"/><Relationship Id="rId2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21.jpeg"/><Relationship Id="rId2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image" Target="../media/image22.jpeg"/><Relationship Id="rId2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23.jpeg"/><Relationship Id="rId2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image" Target="../media/image24.jpeg"/><Relationship Id="rId2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image" Target="../media/image25.jpeg"/><Relationship Id="rId2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26.jpeg"/><Relationship Id="rId2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image" Target="../media/image27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image" Target="../media/image28.jpeg"/><Relationship Id="rId2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image" Target="../media/image29.jpeg"/><Relationship Id="rId2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image" Target="../media/image30.jpeg"/><Relationship Id="rId2" Type="http://schemas.openxmlformats.org/officeDocument/2006/relationships/image" Target="../media/image31.jpeg"/><Relationship Id="rId3" Type="http://schemas.openxmlformats.org/officeDocument/2006/relationships/image" Target="../media/image32.jpeg"/><Relationship Id="rId4" Type="http://schemas.openxmlformats.org/officeDocument/2006/relationships/image" Target="../media/image33.jpeg"/><Relationship Id="rId5" Type="http://schemas.openxmlformats.org/officeDocument/2006/relationships/image" Target="../media/image34.jpeg"/><Relationship Id="rId6" Type="http://schemas.openxmlformats.org/officeDocument/2006/relationships/image" Target="../media/image35.jpeg"/><Relationship Id="rId7" Type="http://schemas.openxmlformats.org/officeDocument/2006/relationships/image" Target="../media/image36.jpeg"/><Relationship Id="rId8" Type="http://schemas.openxmlformats.org/officeDocument/2006/relationships/image" Target="../media/image37.jpeg"/><Relationship Id="rId9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image" Target="../media/image38.jpeg"/><Relationship Id="rId2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1136880" y="906840"/>
            <a:ext cx="7056360" cy="228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7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ESCOLA DE FRANKFURT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9" name="Imagem 1" descr=""/>
          <p:cNvPicPr/>
          <p:nvPr/>
        </p:nvPicPr>
        <p:blipFill>
          <a:blip r:embed="rId1"/>
          <a:stretch/>
        </p:blipFill>
        <p:spPr>
          <a:xfrm>
            <a:off x="1497240" y="3513240"/>
            <a:ext cx="6336000" cy="27122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467640" y="1556640"/>
            <a:ext cx="8676000" cy="489636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2"/>
          <p:cNvSpPr/>
          <p:nvPr/>
        </p:nvSpPr>
        <p:spPr>
          <a:xfrm>
            <a:off x="0" y="404640"/>
            <a:ext cx="8748000" cy="935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3" name="TextShape 3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Principais obras de Horkheimer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4" name="TextShape 4"/>
          <p:cNvSpPr txBox="1"/>
          <p:nvPr/>
        </p:nvSpPr>
        <p:spPr>
          <a:xfrm>
            <a:off x="457200" y="1600200"/>
            <a:ext cx="8229240" cy="4780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</a:pPr>
            <a:r>
              <a:rPr b="1" i="1" lang="pt-BR" sz="24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Materialismo e Moral</a:t>
            </a:r>
            <a:r>
              <a:rPr b="1" lang="pt-BR" sz="24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: fala da necessidade de reunificar ética e política, sentimentos morais e transformação social;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i="1" lang="pt-BR" sz="24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Teoria Tradicional e Teoria Crítica</a:t>
            </a:r>
            <a:r>
              <a:rPr b="1" lang="pt-BR" sz="24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: mostra a indivisão entre a teoria conceitual e práxis social;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i="1" lang="pt-BR" sz="24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Eclipse da Razão</a:t>
            </a:r>
            <a:r>
              <a:rPr b="1" lang="pt-BR" sz="24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: faz um diagnóstico da forma de pensar ocidental e suas limitações em face da barbárie da segunda guerra.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611640" y="1556640"/>
            <a:ext cx="8532000" cy="4320000"/>
          </a:xfrm>
          <a:prstGeom prst="rect">
            <a:avLst/>
          </a:prstGeom>
          <a:solidFill>
            <a:schemeClr val="bg2">
              <a:lumMod val="9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6" name="CustomShape 2"/>
          <p:cNvSpPr/>
          <p:nvPr/>
        </p:nvSpPr>
        <p:spPr>
          <a:xfrm>
            <a:off x="1187640" y="332640"/>
            <a:ext cx="7956000" cy="863640"/>
          </a:xfrm>
          <a:prstGeom prst="rect">
            <a:avLst/>
          </a:prstGeom>
          <a:solidFill>
            <a:schemeClr val="bg2">
              <a:lumMod val="9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7" name="TextShape 3"/>
          <p:cNvSpPr txBox="1"/>
          <p:nvPr/>
        </p:nvSpPr>
        <p:spPr>
          <a:xfrm>
            <a:off x="467640" y="1886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Theodor Adorno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8" name="TextShape 4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Nasceu em Frankfurt em 11 de setembro de 1903 e também era de origem judaica;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19" name="Picture 2" descr=""/>
          <p:cNvPicPr/>
          <p:nvPr/>
        </p:nvPicPr>
        <p:blipFill>
          <a:blip r:embed="rId1"/>
          <a:stretch/>
        </p:blipFill>
        <p:spPr>
          <a:xfrm>
            <a:off x="0" y="2925000"/>
            <a:ext cx="2915280" cy="25779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0" name="CustomShape 5"/>
          <p:cNvSpPr/>
          <p:nvPr/>
        </p:nvSpPr>
        <p:spPr>
          <a:xfrm>
            <a:off x="2988000" y="3429000"/>
            <a:ext cx="5526000" cy="2526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Na Universidade de Frankfurt, estudou Filosofia, Musicologia, Psicologia e Sociologia.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3132000" y="5157360"/>
            <a:ext cx="6011640" cy="1223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2" name="CustomShape 2"/>
          <p:cNvSpPr/>
          <p:nvPr/>
        </p:nvSpPr>
        <p:spPr>
          <a:xfrm>
            <a:off x="0" y="2421000"/>
            <a:ext cx="8748000" cy="2448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3" name="CustomShape 3"/>
          <p:cNvSpPr/>
          <p:nvPr/>
        </p:nvSpPr>
        <p:spPr>
          <a:xfrm>
            <a:off x="1691640" y="620640"/>
            <a:ext cx="7452000" cy="1583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4" name="CustomShape 4"/>
          <p:cNvSpPr/>
          <p:nvPr/>
        </p:nvSpPr>
        <p:spPr>
          <a:xfrm>
            <a:off x="1907640" y="620640"/>
            <a:ext cx="6048360" cy="137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Entre 1921 e 1932, publicou cerca de cem artigos sobre crítica e estética musical;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5"/>
          <p:cNvSpPr/>
          <p:nvPr/>
        </p:nvSpPr>
        <p:spPr>
          <a:xfrm>
            <a:off x="1115640" y="2551680"/>
            <a:ext cx="7560360" cy="2649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4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Com o fim da Segunda Guerra, Adorno é um dos que mais desejam o retorno do Instituto de Pesquisa Social a Frankfurt, tornando-se seu diretor-adjunto e seu co-diretor em 1955. Com a aposentadoria de Horkheimer, Adorno torna-se o novo diretor.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CustomShape 6"/>
          <p:cNvSpPr/>
          <p:nvPr/>
        </p:nvSpPr>
        <p:spPr>
          <a:xfrm>
            <a:off x="3276000" y="5157360"/>
            <a:ext cx="4571640" cy="155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4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Adorno faleceu por problemas cardíacos no dia 6 de agosto de 1969 na Suíça.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7" name="Picture 2" descr=""/>
          <p:cNvPicPr/>
          <p:nvPr/>
        </p:nvPicPr>
        <p:blipFill>
          <a:blip r:embed="rId1"/>
          <a:stretch/>
        </p:blipFill>
        <p:spPr>
          <a:xfrm>
            <a:off x="0" y="4581000"/>
            <a:ext cx="3059640" cy="216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0" y="1628640"/>
            <a:ext cx="8316000" cy="4320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CustomShape 2"/>
          <p:cNvSpPr/>
          <p:nvPr/>
        </p:nvSpPr>
        <p:spPr>
          <a:xfrm>
            <a:off x="611640" y="332640"/>
            <a:ext cx="8532000" cy="1079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TextShape 3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Principais Obras de Adorno: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1" name="TextShape 4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10243e"/>
              </a:buClr>
              <a:buFont typeface="Arial"/>
              <a:buChar char="•"/>
            </a:pPr>
            <a:r>
              <a:rPr b="1" i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Kierkegaard: A construção do estético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10243e"/>
              </a:buClr>
              <a:buFont typeface="Arial"/>
              <a:buChar char="•"/>
            </a:pPr>
            <a:r>
              <a:rPr b="1" i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 idéia de História Natural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10243e"/>
              </a:buClr>
              <a:buFont typeface="Arial"/>
              <a:buChar char="•"/>
            </a:pPr>
            <a:r>
              <a:rPr b="1" i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Minima Moralia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10243e"/>
              </a:buClr>
              <a:buFont typeface="Arial"/>
              <a:buChar char="•"/>
            </a:pPr>
            <a:r>
              <a:rPr b="1" i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Dialética do Esclarecimento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10243e"/>
              </a:buClr>
              <a:buFont typeface="Arial"/>
              <a:buChar char="•"/>
            </a:pPr>
            <a:r>
              <a:rPr b="1" i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Dialética Negativa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10243e"/>
              </a:buClr>
              <a:buFont typeface="Arial"/>
              <a:buChar char="•"/>
            </a:pPr>
            <a:r>
              <a:rPr b="1" i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Teoria Estética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0" y="4869000"/>
            <a:ext cx="7380000" cy="1800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2"/>
          <p:cNvSpPr/>
          <p:nvPr/>
        </p:nvSpPr>
        <p:spPr>
          <a:xfrm>
            <a:off x="683640" y="3069000"/>
            <a:ext cx="8460000" cy="1656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CustomShape 3"/>
          <p:cNvSpPr/>
          <p:nvPr/>
        </p:nvSpPr>
        <p:spPr>
          <a:xfrm>
            <a:off x="2123640" y="548640"/>
            <a:ext cx="7020000" cy="719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CustomShape 4"/>
          <p:cNvSpPr/>
          <p:nvPr/>
        </p:nvSpPr>
        <p:spPr>
          <a:xfrm>
            <a:off x="0" y="1628640"/>
            <a:ext cx="8748000" cy="1223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6" name="TextShape 5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Walter Benjamin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7" name="TextShape 6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Nasceu em Berlim, 15 de julho de 1892 no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seio de uma família judaica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r>
              <a:rPr b="1" lang="pt-BR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Foi fortemente inspirado tanto por autores marxistas, como Georg Lukács e Bertolt Brecht, como pelo místico judaico Gershom Scholem;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8" name="CustomShape 7"/>
          <p:cNvSpPr/>
          <p:nvPr/>
        </p:nvSpPr>
        <p:spPr>
          <a:xfrm>
            <a:off x="683640" y="4869000"/>
            <a:ext cx="6624360" cy="1796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Em 1925 tem sua tese de livre-docência rejeitada pelo Departamento de Estética da Universidade de Frankfurt;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9" name="Picture 2" descr=""/>
          <p:cNvPicPr/>
          <p:nvPr/>
        </p:nvPicPr>
        <p:blipFill>
          <a:blip r:embed="rId1"/>
          <a:stretch/>
        </p:blipFill>
        <p:spPr>
          <a:xfrm>
            <a:off x="0" y="188640"/>
            <a:ext cx="2195280" cy="1583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ustomShape 1"/>
          <p:cNvSpPr/>
          <p:nvPr/>
        </p:nvSpPr>
        <p:spPr>
          <a:xfrm>
            <a:off x="0" y="2205000"/>
            <a:ext cx="8676000" cy="2808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CustomShape 2"/>
          <p:cNvSpPr/>
          <p:nvPr/>
        </p:nvSpPr>
        <p:spPr>
          <a:xfrm>
            <a:off x="1043640" y="908640"/>
            <a:ext cx="8100000" cy="1151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CustomShape 3"/>
          <p:cNvSpPr/>
          <p:nvPr/>
        </p:nvSpPr>
        <p:spPr>
          <a:xfrm>
            <a:off x="899640" y="908640"/>
            <a:ext cx="7128360" cy="1369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O seu trabalho constitui um contributo original para a teoria estética.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CustomShape 4"/>
          <p:cNvSpPr/>
          <p:nvPr/>
        </p:nvSpPr>
        <p:spPr>
          <a:xfrm>
            <a:off x="323640" y="2205000"/>
            <a:ext cx="8424720" cy="3075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Em 1940, ano da sua morte, Benjamin escreve a sua última obra, considerada por alguns como o mais importante texto revolucionário desde Marx; por outros, como um retrocesso no pensamento benjaminiano: as </a:t>
            </a:r>
            <a:r>
              <a:rPr b="1" i="1" lang="en-US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Teses Sobre o Conceito de História</a:t>
            </a:r>
            <a:r>
              <a:rPr b="1" lang="en-US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4" name="Picture 2" descr=""/>
          <p:cNvPicPr/>
          <p:nvPr/>
        </p:nvPicPr>
        <p:blipFill>
          <a:blip r:embed="rId1"/>
          <a:stretch/>
        </p:blipFill>
        <p:spPr>
          <a:xfrm>
            <a:off x="5436000" y="4437000"/>
            <a:ext cx="3600000" cy="2420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0" y="1556640"/>
            <a:ext cx="8172000" cy="4608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CustomShape 2"/>
          <p:cNvSpPr/>
          <p:nvPr/>
        </p:nvSpPr>
        <p:spPr>
          <a:xfrm>
            <a:off x="611640" y="476640"/>
            <a:ext cx="8532000" cy="935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TextShape 3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Principais obras de Benjamin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8" name="TextShape 4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  <a:buClr>
                <a:srgbClr val="10243e"/>
              </a:buClr>
              <a:buFont typeface="Arial"/>
              <a:buChar char="•"/>
            </a:pPr>
            <a:r>
              <a:rPr b="1" i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 Obra de Arte na Era de sua Reprodutibilidade Técnica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10243e"/>
              </a:buClr>
              <a:buFont typeface="Arial"/>
              <a:buChar char="•"/>
            </a:pPr>
            <a:r>
              <a:rPr b="1" i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Paris, Capital do século XIX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10243e"/>
              </a:buClr>
              <a:buFont typeface="Arial"/>
              <a:buChar char="•"/>
            </a:pPr>
            <a:r>
              <a:rPr b="1" i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Teses Sobre o Conceito de História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10243e"/>
              </a:buClr>
              <a:buFont typeface="Arial"/>
              <a:buChar char="•"/>
            </a:pPr>
            <a:r>
              <a:rPr b="1" i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Origem do Drama Barroco Alemão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10243e"/>
              </a:buClr>
              <a:buFont typeface="Arial"/>
              <a:buChar char="•"/>
            </a:pPr>
            <a:r>
              <a:rPr b="1" i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Reflexões: a criança, o brinquedo, a educação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10243e"/>
              </a:buClr>
              <a:buFont typeface="Arial"/>
              <a:buChar char="•"/>
            </a:pPr>
            <a:r>
              <a:rPr b="1" i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Estéticas do Cinema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stomShape 1"/>
          <p:cNvSpPr/>
          <p:nvPr/>
        </p:nvSpPr>
        <p:spPr>
          <a:xfrm>
            <a:off x="0" y="3141000"/>
            <a:ext cx="6228000" cy="1872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0" name="CustomShape 2"/>
          <p:cNvSpPr/>
          <p:nvPr/>
        </p:nvSpPr>
        <p:spPr>
          <a:xfrm>
            <a:off x="0" y="260640"/>
            <a:ext cx="8604000" cy="863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1" name="TextShape 3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i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 dialética do Esclarecimento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2" name="TextShape 4"/>
          <p:cNvSpPr txBox="1"/>
          <p:nvPr/>
        </p:nvSpPr>
        <p:spPr>
          <a:xfrm>
            <a:off x="190800" y="1772640"/>
            <a:ext cx="8445240" cy="38448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 expressão “indústria cultural” foi usada pela primeira vez em um ensaio de Horkheimer intitulado “arte e cultura de massa”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O autor identificava que a cultura 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era criada conforme as exigências 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de um modelo empresarial 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de produção.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53" name="Picture 4" descr=""/>
          <p:cNvPicPr/>
          <p:nvPr/>
        </p:nvPicPr>
        <p:blipFill>
          <a:blip r:embed="rId1"/>
          <a:stretch/>
        </p:blipFill>
        <p:spPr>
          <a:xfrm>
            <a:off x="6372360" y="2997000"/>
            <a:ext cx="2520000" cy="374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Teoria Crítica x Teoria Tradicional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5" name="TextShape 2"/>
          <p:cNvSpPr txBox="1"/>
          <p:nvPr/>
        </p:nvSpPr>
        <p:spPr>
          <a:xfrm>
            <a:off x="457200" y="1577520"/>
            <a:ext cx="8229240" cy="45709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“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 categorias: melhor, útil, conveniente, produtivo, valioso, tais como são aceitas nessa ordem [social], são para ele suspeitas e não são de forma alguma premissas extra-científicas que dispensem a sua atenção crítica. Em regra geral o indivíduo aceita naturalmente como preestabelecidas as determinações básicas da sua existência e se esforça para preenchê-la. Ademais ele encontra a sua satisfação e sua honra ao empregar todas as suas forças na realização das tarefas, apesar de toda crítica enérgica que talvez fosse parcialmente apropriada, cumprindo com afã a sua parte. Ao contrário, o pensamento crítico não confia de forma alguma nessa diretriz, tal como é posta à mão de cada um pela vida social. 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0" i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Minima Moralia</a:t>
            </a:r>
            <a:r>
              <a:rPr b="0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: Dentro e Fora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just"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“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Por </a:t>
            </a:r>
            <a:r>
              <a:rPr b="0" lang="pt-BR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piedade, negligência e cálculo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permite-se à filosofia continuar a emporcalhar-se em âmbitos académicos cada vez mais estreitos, e até aí se tenta cada vez mais substituí-la pela tautologia organizada. Quem se entrega à reflexão de funcionário fica, como há cem anos, sujeito à coação de, em cada instante, ser tão ingénuo como os colegas de quem depende a carreira. Mas </a:t>
            </a:r>
            <a:r>
              <a:rPr b="0" lang="pt-BR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 pensamento extra-académico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que conseguiu subtrair-se a semelhante obrigação e à contradição entre temas pomposos e o seu tratamento pequeno-burguês, é ameaçado por um perigo não muito menor: </a:t>
            </a:r>
            <a:r>
              <a:rPr b="0" lang="pt-BR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 pressão económica do mercado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, da qual, pelo menos na Europa, os professores estavam a salvo.”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63360" y="-590400"/>
            <a:ext cx="1790280" cy="1218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CustomShape 2"/>
          <p:cNvSpPr/>
          <p:nvPr/>
        </p:nvSpPr>
        <p:spPr>
          <a:xfrm>
            <a:off x="63360" y="-590400"/>
            <a:ext cx="1790280" cy="1218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CustomShape 3"/>
          <p:cNvSpPr/>
          <p:nvPr/>
        </p:nvSpPr>
        <p:spPr>
          <a:xfrm>
            <a:off x="360000" y="628560"/>
            <a:ext cx="5435640" cy="536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n-US" sz="36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Escola de Frankfurt refere-se a uma escola de teoria social interdisciplinar neo-marxista e associada com o Instituto para Pesquisa Social da Universidade de Frankfurt.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3" name="Picture 8" descr=""/>
          <p:cNvPicPr/>
          <p:nvPr/>
        </p:nvPicPr>
        <p:blipFill>
          <a:blip r:embed="rId1"/>
          <a:stretch/>
        </p:blipFill>
        <p:spPr>
          <a:xfrm>
            <a:off x="5796000" y="881280"/>
            <a:ext cx="3096000" cy="5112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611640" y="3789000"/>
            <a:ext cx="8532000" cy="1656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CustomShape 2"/>
          <p:cNvSpPr/>
          <p:nvPr/>
        </p:nvSpPr>
        <p:spPr>
          <a:xfrm>
            <a:off x="0" y="1340640"/>
            <a:ext cx="8748000" cy="2016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0" name="CustomShape 3"/>
          <p:cNvSpPr/>
          <p:nvPr/>
        </p:nvSpPr>
        <p:spPr>
          <a:xfrm>
            <a:off x="971640" y="188640"/>
            <a:ext cx="8172000" cy="935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1" name="TextShape 4"/>
          <p:cNvSpPr txBox="1"/>
          <p:nvPr/>
        </p:nvSpPr>
        <p:spPr>
          <a:xfrm>
            <a:off x="467640" y="1268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1" lang="pt-BR" sz="31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-No livro </a:t>
            </a:r>
            <a:r>
              <a:rPr b="1" i="1" lang="pt-BR" sz="31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Dialética do esclarecimento</a:t>
            </a:r>
            <a:r>
              <a:rPr b="1" lang="pt-BR" sz="31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, Adorno e Horkheimer chegam ao conceito depois de </a:t>
            </a:r>
            <a:r>
              <a:rPr b="1" lang="pt-BR" sz="31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percorrer o caminho das relações entre arte, cultura e sociedade</a:t>
            </a:r>
            <a:r>
              <a:rPr b="1" lang="pt-BR" sz="31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r>
              <a:rPr b="1" lang="pt-BR" sz="31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</a:t>
            </a:r>
            <a:r>
              <a:rPr b="1" lang="pt-BR" sz="31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Raízes no Iluminismo </a:t>
            </a:r>
            <a:r>
              <a:rPr b="1" lang="pt-BR" sz="31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que prometia levar o indivíduo ao esclarecimento, à luz da razão;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62" name="Picture 4" descr=""/>
          <p:cNvPicPr/>
          <p:nvPr/>
        </p:nvPicPr>
        <p:blipFill>
          <a:blip r:embed="rId1"/>
          <a:stretch/>
        </p:blipFill>
        <p:spPr>
          <a:xfrm>
            <a:off x="179640" y="4869000"/>
            <a:ext cx="3888000" cy="1988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" name="TextShape 5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i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 dialética do Esclarecimento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0" y="2997000"/>
            <a:ext cx="8748000" cy="1872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TextShape 2"/>
          <p:cNvSpPr txBox="1"/>
          <p:nvPr/>
        </p:nvSpPr>
        <p:spPr>
          <a:xfrm>
            <a:off x="518760" y="260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1" lang="pt-BR" sz="30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-A Revolução francesa foi o auge do pensamento iluminista e mostrou que algo não estava muito certo, pois razão foi um </a:t>
            </a:r>
            <a:r>
              <a:rPr b="1" lang="pt-BR" sz="30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instrumento da violência</a:t>
            </a:r>
            <a:r>
              <a:rPr b="1" lang="pt-BR" sz="30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; 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b="1" lang="pt-BR" sz="30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-Com a revolução Industrial a “racionalidade” levou a uma selvagem exploração do trabalho, pois há relatos de operários que chegavam a trabalhar até </a:t>
            </a:r>
            <a:r>
              <a:rPr b="1" lang="pt-BR" sz="30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16 horas por dia</a:t>
            </a:r>
            <a:r>
              <a:rPr b="1" lang="pt-BR" sz="30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66" name="Picture 4" descr=""/>
          <p:cNvPicPr/>
          <p:nvPr/>
        </p:nvPicPr>
        <p:blipFill>
          <a:blip r:embed="rId1"/>
          <a:stretch/>
        </p:blipFill>
        <p:spPr>
          <a:xfrm>
            <a:off x="6084000" y="4658400"/>
            <a:ext cx="2913840" cy="2226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683640" y="1484640"/>
            <a:ext cx="8460000" cy="2592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8" name="TextShape 2"/>
          <p:cNvSpPr txBox="1"/>
          <p:nvPr/>
        </p:nvSpPr>
        <p:spPr>
          <a:xfrm>
            <a:off x="539640" y="1124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  <a:buClr>
                <a:srgbClr val="10243e"/>
              </a:buClr>
              <a:buFont typeface="Arial"/>
              <a:buChar char="-"/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Finalmente, a Primeira Guerra Mundial e a ascensão do totalitarismo na Europa dos anos 1920 e 1930 foi </a:t>
            </a:r>
            <a:r>
              <a:rPr b="1" lang="pt-BR" sz="32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fim as concepções de razão 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relacionadas à “humanidade”, “progresso”, “ordem”.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69" name="Picture 2" descr=""/>
          <p:cNvPicPr/>
          <p:nvPr/>
        </p:nvPicPr>
        <p:blipFill>
          <a:blip r:embed="rId1"/>
          <a:stretch/>
        </p:blipFill>
        <p:spPr>
          <a:xfrm>
            <a:off x="3420000" y="3933000"/>
            <a:ext cx="5040360" cy="273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iming>
    <p:tnLst>
      <p:par>
        <p:cTn id="43" dur="indefinite" restart="never" nodeType="tmRoot">
          <p:childTnLst>
            <p:seq>
              <p:cTn id="4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0" y="3141000"/>
            <a:ext cx="8676000" cy="1295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1" name="CustomShape 2"/>
          <p:cNvSpPr/>
          <p:nvPr/>
        </p:nvSpPr>
        <p:spPr>
          <a:xfrm>
            <a:off x="755640" y="1628640"/>
            <a:ext cx="8388000" cy="1223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2" name="CustomShape 3"/>
          <p:cNvSpPr/>
          <p:nvPr/>
        </p:nvSpPr>
        <p:spPr>
          <a:xfrm>
            <a:off x="0" y="404640"/>
            <a:ext cx="7524000" cy="863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3" name="TextShape 4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  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-De acordo com os dois autores, a cultura era o lugar de resistência </a:t>
            </a:r>
            <a:r>
              <a:rPr b="1" lang="pt-BR" sz="32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contra a técnica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-A Modernidade encontraria seu equilíbrio no </a:t>
            </a:r>
            <a:r>
              <a:rPr b="1" lang="pt-BR" sz="32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contraponto entre arte e técnica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4" name="CustomShape 5"/>
          <p:cNvSpPr/>
          <p:nvPr/>
        </p:nvSpPr>
        <p:spPr>
          <a:xfrm>
            <a:off x="63360" y="-1039680"/>
            <a:ext cx="2133360" cy="214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5" name="CustomShape 6"/>
          <p:cNvSpPr/>
          <p:nvPr/>
        </p:nvSpPr>
        <p:spPr>
          <a:xfrm>
            <a:off x="63360" y="-1039680"/>
            <a:ext cx="2133360" cy="214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CustomShape 7"/>
          <p:cNvSpPr/>
          <p:nvPr/>
        </p:nvSpPr>
        <p:spPr>
          <a:xfrm>
            <a:off x="63360" y="-1039680"/>
            <a:ext cx="2133360" cy="214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77" name="Picture 8" descr=""/>
          <p:cNvPicPr/>
          <p:nvPr/>
        </p:nvPicPr>
        <p:blipFill>
          <a:blip r:embed="rId1"/>
          <a:stretch/>
        </p:blipFill>
        <p:spPr>
          <a:xfrm>
            <a:off x="5436000" y="4221000"/>
            <a:ext cx="3528000" cy="25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8" name="TextShape 8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i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 dialética do Esclarecimento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45" dur="indefinite" restart="never" nodeType="tmRoot">
          <p:childTnLst>
            <p:seq>
              <p:cTn id="4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0" y="2781000"/>
            <a:ext cx="8748000" cy="2736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0" name="TextShape 2"/>
          <p:cNvSpPr txBox="1"/>
          <p:nvPr/>
        </p:nvSpPr>
        <p:spPr>
          <a:xfrm>
            <a:off x="521280" y="1556640"/>
            <a:ext cx="8229240" cy="5301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-A partir do final do século XIX, </a:t>
            </a:r>
            <a:r>
              <a:rPr b="1" lang="pt-BR" sz="32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os meios de comunicação provocaram uma alteração sem precedentes no cenário cultural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-Para Horkheimer e Adorno a cultura </a:t>
            </a:r>
            <a:r>
              <a:rPr b="1" lang="pt-BR" sz="32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tornou-se um produto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, onde a modernidade exergava o conhecimento como “liberdade”.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1" name="TextShape 3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i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 dialética do Esclarecimento</a:t>
            </a:r>
            <a:r>
              <a:rPr b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:</a:t>
            </a:r>
            <a:r>
              <a:rPr b="1" i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
</a:t>
            </a:r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Indústria Cultural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47" dur="indefinite" restart="never" nodeType="tmRoot">
          <p:childTnLst>
            <p:seq>
              <p:cTn id="4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971640" y="3573000"/>
            <a:ext cx="8172000" cy="2304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CustomShape 2"/>
          <p:cNvSpPr/>
          <p:nvPr/>
        </p:nvSpPr>
        <p:spPr>
          <a:xfrm>
            <a:off x="0" y="1556640"/>
            <a:ext cx="8604000" cy="1728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4" name="CustomShape 3"/>
          <p:cNvSpPr/>
          <p:nvPr/>
        </p:nvSpPr>
        <p:spPr>
          <a:xfrm>
            <a:off x="2051640" y="476640"/>
            <a:ext cx="7092000" cy="791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TextShape 4"/>
          <p:cNvSpPr txBox="1"/>
          <p:nvPr/>
        </p:nvSpPr>
        <p:spPr>
          <a:xfrm>
            <a:off x="467640" y="1772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1" lang="pt-BR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 </a:t>
            </a:r>
            <a:r>
              <a:rPr b="1" lang="pt-BR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-À  primeira vista, Indústria Cultural é o conjunto das instituições sociais vinculadas à produção e distribuição de bens simbólicos.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r">
              <a:lnSpc>
                <a:spcPct val="100000"/>
              </a:lnSpc>
            </a:pPr>
            <a:r>
              <a:rPr b="1" lang="pt-BR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  </a:t>
            </a:r>
            <a:r>
              <a:rPr b="1" lang="pt-BR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-Editoras, gravadoras, agências de publicidade, Internet, etc. Atualmente a indústria cultural está presente nos mais diversos momentos de nosso cotidiano.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6" name="CustomShape 5"/>
          <p:cNvSpPr/>
          <p:nvPr/>
        </p:nvSpPr>
        <p:spPr>
          <a:xfrm>
            <a:off x="63360" y="-1085760"/>
            <a:ext cx="2037960" cy="2238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7" name="CustomShape 6"/>
          <p:cNvSpPr/>
          <p:nvPr/>
        </p:nvSpPr>
        <p:spPr>
          <a:xfrm>
            <a:off x="63360" y="-590400"/>
            <a:ext cx="1114200" cy="1218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88" name="Picture 6" descr=""/>
          <p:cNvPicPr/>
          <p:nvPr/>
        </p:nvPicPr>
        <p:blipFill>
          <a:blip r:embed="rId1"/>
          <a:stretch/>
        </p:blipFill>
        <p:spPr>
          <a:xfrm>
            <a:off x="179640" y="5057640"/>
            <a:ext cx="2016000" cy="18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9" name="TextShape 7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i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 dialética do Esclarecimento</a:t>
            </a:r>
            <a:r>
              <a:rPr b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:</a:t>
            </a:r>
            <a:r>
              <a:rPr b="1" i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
</a:t>
            </a:r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Indústria Cultural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timing>
    <p:tnLst>
      <p:par>
        <p:cTn id="49" dur="indefinite" restart="never" nodeType="tmRoot">
          <p:childTnLst>
            <p:seq>
              <p:cTn id="5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0" y="3069000"/>
            <a:ext cx="8820000" cy="2088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1" name="CustomShape 2"/>
          <p:cNvSpPr/>
          <p:nvPr/>
        </p:nvSpPr>
        <p:spPr>
          <a:xfrm>
            <a:off x="899640" y="620640"/>
            <a:ext cx="8244000" cy="2088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TextShape 3"/>
          <p:cNvSpPr txBox="1"/>
          <p:nvPr/>
        </p:nvSpPr>
        <p:spPr>
          <a:xfrm>
            <a:off x="395640" y="548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-Na Indústria Cultural, </a:t>
            </a:r>
            <a:r>
              <a:rPr b="1" lang="pt-BR" sz="32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o lucro orienta a produção e o espaço da criação individual 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do artista é eliminado em virtude da lógica e da produção coletiva;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-A imaginação e o ato criador são adaptados às </a:t>
            </a:r>
            <a:r>
              <a:rPr b="1" lang="pt-BR" sz="32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exigências da produção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. Fórmula e modelos substituem a espontaneidade e os padrões tomam o lugar da inovação;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93" name="Picture 6" descr=""/>
          <p:cNvPicPr/>
          <p:nvPr/>
        </p:nvPicPr>
        <p:blipFill>
          <a:blip r:embed="rId1"/>
          <a:stretch/>
        </p:blipFill>
        <p:spPr>
          <a:xfrm>
            <a:off x="5796000" y="4437000"/>
            <a:ext cx="3347640" cy="2420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4" name="CustomShape 4"/>
          <p:cNvSpPr/>
          <p:nvPr/>
        </p:nvSpPr>
        <p:spPr>
          <a:xfrm>
            <a:off x="1463040" y="6126480"/>
            <a:ext cx="365760" cy="457200"/>
          </a:xfrm>
          <a:prstGeom prst="smileyFace">
            <a:avLst>
              <a:gd name="adj" fmla="val 1852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51" dur="indefinite" restart="never" nodeType="tmRoot">
          <p:childTnLst>
            <p:seq>
              <p:cTn id="5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827640" y="836640"/>
            <a:ext cx="8316000" cy="2376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6" name="TextShape 2"/>
          <p:cNvSpPr txBox="1"/>
          <p:nvPr/>
        </p:nvSpPr>
        <p:spPr>
          <a:xfrm>
            <a:off x="539640" y="764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r">
              <a:lnSpc>
                <a:spcPct val="100000"/>
              </a:lnSpc>
            </a:pPr>
            <a:r>
              <a:rPr b="1" lang="pt-BR" sz="29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</a:t>
            </a:r>
            <a:r>
              <a:rPr b="1" lang="pt-BR" sz="29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O campo musical oferece alguns exemplos. A vida útil de um cantor ou artista de televisão é proporcional ao lucro gerado. Quando o público se cansa </a:t>
            </a:r>
            <a:r>
              <a:rPr b="1" lang="pt-BR" sz="29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o artista desaparece </a:t>
            </a:r>
            <a:r>
              <a:rPr b="1" lang="pt-BR" sz="29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 é substituído por outro;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r>
              <a:rPr b="1" lang="pt-BR" sz="29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-Na “lógica” da indústria, a arte é uma </a:t>
            </a:r>
            <a:r>
              <a:rPr b="1" lang="pt-BR" sz="29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mercadoria de circulação rápida </a:t>
            </a:r>
            <a:r>
              <a:rPr b="1" lang="pt-BR" sz="29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 o público não pode ter tempo de se cansar de um personagem sem estar munido de outra.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197" name="Picture 2" descr=""/>
          <p:cNvPicPr/>
          <p:nvPr/>
        </p:nvPicPr>
        <p:blipFill>
          <a:blip r:embed="rId1"/>
          <a:stretch/>
        </p:blipFill>
        <p:spPr>
          <a:xfrm>
            <a:off x="251640" y="2565000"/>
            <a:ext cx="4608000" cy="1583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iming>
    <p:tnLst>
      <p:par>
        <p:cTn id="53" dur="indefinite" restart="never" nodeType="tmRoot">
          <p:childTnLst>
            <p:seq>
              <p:cTn id="5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0" y="1700640"/>
            <a:ext cx="8676000" cy="3528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9" name="CustomShape 2"/>
          <p:cNvSpPr/>
          <p:nvPr/>
        </p:nvSpPr>
        <p:spPr>
          <a:xfrm>
            <a:off x="611640" y="332640"/>
            <a:ext cx="8532000" cy="1079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0" name="TextShape 3"/>
          <p:cNvSpPr txBox="1"/>
          <p:nvPr/>
        </p:nvSpPr>
        <p:spPr>
          <a:xfrm>
            <a:off x="395640" y="1772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1" lang="pt-BR" sz="27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-Hollywood, em uma sombria autoironia, demorou a utilizar a dinâmica da produção em massa como argumento para vários filmes</a:t>
            </a:r>
            <a:r>
              <a:rPr b="0" lang="pt-BR" sz="27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201" name="Picture 2" descr=""/>
          <p:cNvPicPr/>
          <p:nvPr/>
        </p:nvPicPr>
        <p:blipFill>
          <a:blip r:embed="rId1"/>
          <a:stretch/>
        </p:blipFill>
        <p:spPr>
          <a:xfrm>
            <a:off x="323640" y="5013000"/>
            <a:ext cx="3816000" cy="1714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2" name="CustomShape 4"/>
          <p:cNvSpPr/>
          <p:nvPr/>
        </p:nvSpPr>
        <p:spPr>
          <a:xfrm>
            <a:off x="0" y="3160080"/>
            <a:ext cx="9143640" cy="2148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1" lang="en-US" sz="27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Times New Roman"/>
              </a:rPr>
              <a:t>-Autorreferência: A divulgação em massa dos produtos se explica pela urgência do tempo, já que é necessário </a:t>
            </a:r>
            <a:r>
              <a:rPr b="1" lang="en-US" sz="27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Times New Roman"/>
              </a:rPr>
              <a:t>extrair o máximo de lucro possível antes que o mesmo se torne obsoleto</a:t>
            </a:r>
            <a:r>
              <a:rPr b="1" lang="en-US" sz="27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Times New Roman"/>
              </a:rPr>
              <a:t>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CustomShape 5"/>
          <p:cNvSpPr/>
          <p:nvPr/>
        </p:nvSpPr>
        <p:spPr>
          <a:xfrm>
            <a:off x="609480" y="426960"/>
            <a:ext cx="8229240" cy="114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ctr">
              <a:lnSpc>
                <a:spcPct val="100000"/>
              </a:lnSpc>
            </a:pPr>
            <a:r>
              <a:rPr b="1" i="1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 dialética do Esclarecimento</a:t>
            </a:r>
            <a:r>
              <a:rPr b="1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:</a:t>
            </a:r>
            <a:r>
              <a:rPr b="1" i="1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
</a:t>
            </a:r>
            <a:r>
              <a:rPr b="1" lang="en-US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Indústria Cultural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5" dur="indefinite" restart="never" nodeType="tmRoot">
          <p:childTnLst>
            <p:seq>
              <p:cTn id="5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755640" y="692640"/>
            <a:ext cx="8388000" cy="554436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5" name="TextShape 2"/>
          <p:cNvSpPr txBox="1"/>
          <p:nvPr/>
        </p:nvSpPr>
        <p:spPr>
          <a:xfrm>
            <a:off x="611640" y="8366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1" lang="pt-BR" sz="27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</a:t>
            </a:r>
            <a:r>
              <a:rPr b="1" lang="pt-BR" sz="30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Lembrar ou não deles (produtos) é indiferente. </a:t>
            </a:r>
            <a:r>
              <a:rPr b="1" lang="pt-BR" sz="30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Não são feitos para serem lembrados, mas consumidos</a:t>
            </a:r>
            <a:r>
              <a:rPr b="1" lang="pt-BR" sz="30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206" name="Picture 2" descr=""/>
          <p:cNvPicPr/>
          <p:nvPr/>
        </p:nvPicPr>
        <p:blipFill>
          <a:blip r:embed="rId1"/>
          <a:stretch/>
        </p:blipFill>
        <p:spPr>
          <a:xfrm>
            <a:off x="251640" y="3069000"/>
            <a:ext cx="3024000" cy="288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7" name="CustomShape 3"/>
          <p:cNvSpPr/>
          <p:nvPr/>
        </p:nvSpPr>
        <p:spPr>
          <a:xfrm>
            <a:off x="3420000" y="2732400"/>
            <a:ext cx="5723640" cy="3504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/>
          <a:p>
            <a:pPr algn="just">
              <a:lnSpc>
                <a:spcPct val="100000"/>
              </a:lnSpc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As esferas estéticas como o cinema e o rádio “não têm mais a necessidade de se passar por arte. Não passam de um negócio, aí está a sua verdade e sua ideologia, que eles usam para legitimar o lixo que produzem propositalmente” (ADORNO; HORKHEIMER, 1985, p. 114)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4"/>
          <p:cNvSpPr/>
          <p:nvPr/>
        </p:nvSpPr>
        <p:spPr>
          <a:xfrm>
            <a:off x="2651760" y="6237000"/>
            <a:ext cx="274320" cy="255240"/>
          </a:xfrm>
          <a:prstGeom prst="smileyFace">
            <a:avLst>
              <a:gd name="adj" fmla="val 18520"/>
            </a:avLst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57" dur="indefinite" restart="never" nodeType="tmRoot">
          <p:childTnLst>
            <p:seq>
              <p:cTn id="5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179640" y="176760"/>
            <a:ext cx="7668000" cy="4392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2"/>
          <p:cNvSpPr/>
          <p:nvPr/>
        </p:nvSpPr>
        <p:spPr>
          <a:xfrm>
            <a:off x="323640" y="393120"/>
            <a:ext cx="6912360" cy="435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35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O Instituto de Pesquisa Social foi fundado em 1923 por Carl Grünberg e tinha como objetivo fazer um levantamento histórico das lutas do movimento operário alemão.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6" name="Picture 2" descr=""/>
          <p:cNvPicPr/>
          <p:nvPr/>
        </p:nvPicPr>
        <p:blipFill>
          <a:blip r:embed="rId1"/>
          <a:stretch/>
        </p:blipFill>
        <p:spPr>
          <a:xfrm>
            <a:off x="4140000" y="3717000"/>
            <a:ext cx="5003640" cy="2996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0" y="1917000"/>
            <a:ext cx="8748000" cy="4032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CustomShape 2"/>
          <p:cNvSpPr/>
          <p:nvPr/>
        </p:nvSpPr>
        <p:spPr>
          <a:xfrm>
            <a:off x="827640" y="260640"/>
            <a:ext cx="8316000" cy="1367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1" name="TextShape 3"/>
          <p:cNvSpPr txBox="1"/>
          <p:nvPr/>
        </p:nvSpPr>
        <p:spPr>
          <a:xfrm>
            <a:off x="539640" y="332640"/>
            <a:ext cx="8229240" cy="935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WALTER BENJAMIM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2" name="TextShape 4"/>
          <p:cNvSpPr txBox="1"/>
          <p:nvPr/>
        </p:nvSpPr>
        <p:spPr>
          <a:xfrm>
            <a:off x="683640" y="19170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514440" indent="-514080" algn="just">
              <a:lnSpc>
                <a:spcPct val="100000"/>
              </a:lnSpc>
              <a:buClr>
                <a:srgbClr val="10243e"/>
              </a:buClr>
              <a:buFont typeface="Arial"/>
              <a:buAutoNum type="alphaLcParenR"/>
            </a:pPr>
            <a:r>
              <a:rPr b="0" lang="pt-BR" sz="26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As manifestações da Modernidade nas </a:t>
            </a:r>
            <a:r>
              <a:rPr b="0" lang="pt-BR" sz="26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artes, literatura e técnica</a:t>
            </a:r>
            <a:r>
              <a:rPr b="0" lang="pt-BR" sz="26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</a:pPr>
            <a:r>
              <a:rPr b="0" lang="pt-BR" sz="26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Times New Roman"/>
              </a:rPr>
              <a:t> </a:t>
            </a:r>
            <a:r>
              <a:rPr b="0" lang="pt-BR" sz="26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Times New Roman"/>
              </a:rPr>
              <a:t>b)  A preocupação com </a:t>
            </a:r>
            <a:r>
              <a:rPr b="0" lang="pt-BR" sz="26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Times New Roman"/>
              </a:rPr>
              <a:t>questões políticas e econômicas do capitalismo </a:t>
            </a:r>
            <a:r>
              <a:rPr b="0" lang="pt-BR" sz="26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Times New Roman"/>
              </a:rPr>
              <a:t>em suas questões 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just">
              <a:lnSpc>
                <a:spcPct val="100000"/>
              </a:lnSpc>
            </a:pPr>
            <a:r>
              <a:rPr b="0" lang="pt-BR" sz="26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Times New Roman"/>
              </a:rPr>
              <a:t> </a:t>
            </a:r>
            <a:r>
              <a:rPr b="0" lang="pt-BR" sz="26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  <a:ea typeface="Times New Roman"/>
              </a:rPr>
              <a:t>técnicas.</a:t>
            </a:r>
            <a:r>
              <a:rPr b="0" lang="pt-B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	</a:t>
            </a:r>
            <a:r>
              <a:rPr b="0" lang="pt-BR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Times New Roman"/>
              </a:rPr>
              <a:t>	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3" name="CustomShape 5"/>
          <p:cNvSpPr/>
          <p:nvPr/>
        </p:nvSpPr>
        <p:spPr>
          <a:xfrm>
            <a:off x="63360" y="-1268280"/>
            <a:ext cx="1742760" cy="261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59" dur="indefinite" restart="never" nodeType="tmRoot">
          <p:childTnLst>
            <p:seq>
              <p:cTn id="6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>
            <a:off x="0" y="908640"/>
            <a:ext cx="8820000" cy="4320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>
            <a:off x="1691640" y="0"/>
            <a:ext cx="7308000" cy="69228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TextShape 3"/>
          <p:cNvSpPr txBox="1"/>
          <p:nvPr/>
        </p:nvSpPr>
        <p:spPr>
          <a:xfrm>
            <a:off x="539640" y="-1713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Aura</a:t>
            </a:r>
            <a:r>
              <a:rPr b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: arte e técnica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7" name="TextShape 4"/>
          <p:cNvSpPr txBox="1"/>
          <p:nvPr/>
        </p:nvSpPr>
        <p:spPr>
          <a:xfrm>
            <a:off x="395640" y="908640"/>
            <a:ext cx="8445240" cy="4392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just">
              <a:lnSpc>
                <a:spcPct val="100000"/>
              </a:lnSpc>
            </a:pPr>
            <a:r>
              <a:rPr b="1" lang="pt-BR" sz="35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     </a:t>
            </a:r>
            <a:r>
              <a:rPr b="1" lang="pt-BR" sz="35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-A obra de arte sempre pôde ser reproduzida, todavia, o número de cópias era limitado. No período anterior à reprodução técnica, ocorrida a partir do século XIX, a obra de arte era algo distante e escondido.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</a:pPr>
            <a:r>
              <a:rPr b="1" lang="pt-BR" sz="35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 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</a:pPr>
            <a:r>
              <a:rPr b="1" lang="pt-BR" sz="35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      </a:t>
            </a:r>
            <a:r>
              <a:rPr b="1" lang="pt-BR" sz="35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 A aura: </a:t>
            </a:r>
            <a:r>
              <a:rPr b="1" lang="pt-BR" sz="35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É uma sensação</a:t>
            </a:r>
            <a:r>
              <a:rPr b="1" lang="pt-BR" sz="35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, mais do que um conceito, resultado da propriedade da obra de arte ser única - ela só pode ser vista, como original, naquele espaço e tempo.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 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218" name="Picture 4" descr=""/>
          <p:cNvPicPr/>
          <p:nvPr/>
        </p:nvPicPr>
        <p:blipFill>
          <a:blip r:embed="rId1"/>
          <a:stretch/>
        </p:blipFill>
        <p:spPr>
          <a:xfrm>
            <a:off x="4284000" y="4725000"/>
            <a:ext cx="4752000" cy="2132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0" y="3429000"/>
            <a:ext cx="8748000" cy="1656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0" name="CustomShape 2"/>
          <p:cNvSpPr/>
          <p:nvPr/>
        </p:nvSpPr>
        <p:spPr>
          <a:xfrm>
            <a:off x="683640" y="692640"/>
            <a:ext cx="8460000" cy="2520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TextShape 3"/>
          <p:cNvSpPr txBox="1"/>
          <p:nvPr/>
        </p:nvSpPr>
        <p:spPr>
          <a:xfrm>
            <a:off x="539640" y="476640"/>
            <a:ext cx="8229240" cy="488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-Com a </a:t>
            </a:r>
            <a:r>
              <a:rPr b="1" lang="pt-BR" sz="32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reprodução técnica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: a obra de arte ganha popularidade, deixa de ser original e a cópia passa a ter valor semelhante da obra.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 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     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-</a:t>
            </a:r>
            <a:r>
              <a:rPr b="1" lang="pt-BR" sz="32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 noção de "original " 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na obra de arte se perde com a Modernidade junto com a perda da aura.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2" name="CustomShape 4"/>
          <p:cNvSpPr/>
          <p:nvPr/>
        </p:nvSpPr>
        <p:spPr>
          <a:xfrm>
            <a:off x="63360" y="-749160"/>
            <a:ext cx="2285640" cy="154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23" name="CustomShape 5"/>
          <p:cNvSpPr/>
          <p:nvPr/>
        </p:nvSpPr>
        <p:spPr>
          <a:xfrm>
            <a:off x="63360" y="-749160"/>
            <a:ext cx="2285640" cy="1542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24" name="Picture 6" descr=""/>
          <p:cNvPicPr/>
          <p:nvPr/>
        </p:nvPicPr>
        <p:blipFill>
          <a:blip r:embed="rId1"/>
          <a:stretch/>
        </p:blipFill>
        <p:spPr>
          <a:xfrm>
            <a:off x="179640" y="4221000"/>
            <a:ext cx="3312000" cy="25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1"/>
          <p:cNvSpPr/>
          <p:nvPr/>
        </p:nvSpPr>
        <p:spPr>
          <a:xfrm>
            <a:off x="395640" y="332640"/>
            <a:ext cx="8748000" cy="2952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TextShape 2"/>
          <p:cNvSpPr txBox="1"/>
          <p:nvPr/>
        </p:nvSpPr>
        <p:spPr>
          <a:xfrm>
            <a:off x="467640" y="332640"/>
            <a:ext cx="8229240" cy="6120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</a:pPr>
            <a:r>
              <a:rPr b="1" i="1" lang="pt-BR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Exemplo: Quadro “Monalisa” de Leonardo Da Vinci em diversas versões satirizadas: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227" name="Picture 4" descr=""/>
          <p:cNvPicPr/>
          <p:nvPr/>
        </p:nvPicPr>
        <p:blipFill>
          <a:blip r:embed="rId1"/>
          <a:stretch/>
        </p:blipFill>
        <p:spPr>
          <a:xfrm>
            <a:off x="2483640" y="1412640"/>
            <a:ext cx="1780920" cy="25920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id="228" name="Picture 6" descr=""/>
          <p:cNvPicPr/>
          <p:nvPr/>
        </p:nvPicPr>
        <p:blipFill>
          <a:blip r:embed="rId2"/>
          <a:stretch/>
        </p:blipFill>
        <p:spPr>
          <a:xfrm>
            <a:off x="4572000" y="1412640"/>
            <a:ext cx="1771200" cy="25920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id="229" name="Picture 8" descr=""/>
          <p:cNvPicPr/>
          <p:nvPr/>
        </p:nvPicPr>
        <p:blipFill>
          <a:blip r:embed="rId3"/>
          <a:stretch/>
        </p:blipFill>
        <p:spPr>
          <a:xfrm>
            <a:off x="6660360" y="1412640"/>
            <a:ext cx="1786320" cy="25920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id="230" name="Picture 10" descr=""/>
          <p:cNvPicPr/>
          <p:nvPr/>
        </p:nvPicPr>
        <p:blipFill>
          <a:blip r:embed="rId4"/>
          <a:stretch/>
        </p:blipFill>
        <p:spPr>
          <a:xfrm>
            <a:off x="395640" y="1412640"/>
            <a:ext cx="1800000" cy="25920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id="231" name="Picture 12" descr=""/>
          <p:cNvPicPr/>
          <p:nvPr/>
        </p:nvPicPr>
        <p:blipFill>
          <a:blip r:embed="rId5"/>
          <a:stretch/>
        </p:blipFill>
        <p:spPr>
          <a:xfrm>
            <a:off x="395640" y="4293000"/>
            <a:ext cx="1747080" cy="24480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id="232" name="Picture 16" descr=""/>
          <p:cNvPicPr/>
          <p:nvPr/>
        </p:nvPicPr>
        <p:blipFill>
          <a:blip r:embed="rId6"/>
          <a:stretch/>
        </p:blipFill>
        <p:spPr>
          <a:xfrm>
            <a:off x="4572000" y="4293000"/>
            <a:ext cx="1800000" cy="24480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id="233" name="Picture 18" descr=""/>
          <p:cNvPicPr/>
          <p:nvPr/>
        </p:nvPicPr>
        <p:blipFill>
          <a:blip r:embed="rId7"/>
          <a:stretch/>
        </p:blipFill>
        <p:spPr>
          <a:xfrm>
            <a:off x="6660360" y="4293000"/>
            <a:ext cx="1800000" cy="244800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  <p:pic>
        <p:nvPicPr>
          <p:cNvPr id="234" name="Picture 20" descr=""/>
          <p:cNvPicPr/>
          <p:nvPr/>
        </p:nvPicPr>
        <p:blipFill>
          <a:blip r:embed="rId8"/>
          <a:stretch/>
        </p:blipFill>
        <p:spPr>
          <a:xfrm>
            <a:off x="2483640" y="4293000"/>
            <a:ext cx="1800000" cy="2450520"/>
          </a:xfrm>
          <a:prstGeom prst="rect">
            <a:avLst/>
          </a:prstGeom>
          <a:ln>
            <a:noFill/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</p:cSld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CustomShape 1"/>
          <p:cNvSpPr/>
          <p:nvPr/>
        </p:nvSpPr>
        <p:spPr>
          <a:xfrm>
            <a:off x="1115640" y="476640"/>
            <a:ext cx="8028000" cy="863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6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Modernidade e cotidiano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7" name="TextShape 3"/>
          <p:cNvSpPr txBox="1"/>
          <p:nvPr/>
        </p:nvSpPr>
        <p:spPr>
          <a:xfrm>
            <a:off x="467640" y="1845000"/>
            <a:ext cx="8229240" cy="165600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1" lang="pt-BR" sz="3200" spc="-1" strike="noStrike" u="sng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 modernidade manifesta-</a:t>
            </a:r>
            <a:r>
              <a:rPr b="1" lang="pt-BR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se tanto no cotidiano (medido pela mercadoria) quanto na literatura e na arte.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238" name="Picture 2" descr=""/>
          <p:cNvPicPr/>
          <p:nvPr/>
        </p:nvPicPr>
        <p:blipFill>
          <a:blip r:embed="rId1"/>
          <a:stretch/>
        </p:blipFill>
        <p:spPr>
          <a:xfrm>
            <a:off x="179640" y="3933000"/>
            <a:ext cx="3816000" cy="259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CustomShape 1"/>
          <p:cNvSpPr/>
          <p:nvPr/>
        </p:nvSpPr>
        <p:spPr>
          <a:xfrm>
            <a:off x="1115640" y="476640"/>
            <a:ext cx="8028000" cy="863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0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Modernidade e cotidiano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1" name="TextShape 3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solidFill>
            <a:srgbClr val="ddd9c3">
              <a:alpha val="60000"/>
            </a:srgbClr>
          </a:solidFill>
          <a:ln w="25560">
            <a:noFill/>
          </a:ln>
        </p:spPr>
        <p:txBody>
          <a:bodyPr anchor="ctr"/>
          <a:p>
            <a:pPr algn="just"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“</a:t>
            </a:r>
            <a:r>
              <a:rPr b="0" lang="pt-BR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 olhar mais essencial hoje, o olhar mercantil que penetra no coração das coisas, chama-se reclame. Ele desmantela o livre espaço de jogo da contemplação e desloca as coisas para tão perigosamente perto da nossa cara quanto da tela de cinema, um automóvel, crescendo gigantescamente, vibra em nossa direção. 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(...) Para o homem da rua, porém, é o dinheiro que aproxima dele as coisas dessa forma, que estabelece o contato conclusivo com elas. E o resenhista pago, que no salão de arte do marchand manipula as imagens, sabe, se não algo melhor, algo mais importante sobre elas que o amigo das artes que as vê na vitrine. O calor do tema desata-se para ele e o põe em disposição sentimental. – </a:t>
            </a:r>
            <a:r>
              <a:rPr b="0" lang="pt-BR" sz="32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 que, afinal, torna os reclames tão superiores à crítica? Não aquilo que diz a vermelha escrita cursiva elétrica – mas a poça de luz que a espelha sobre o asfalto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”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BENJAMIN, W. </a:t>
            </a:r>
            <a:r>
              <a:rPr b="1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Rua de mão única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0" y="764640"/>
            <a:ext cx="7847640" cy="3816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CustomShape 2"/>
          <p:cNvSpPr/>
          <p:nvPr/>
        </p:nvSpPr>
        <p:spPr>
          <a:xfrm>
            <a:off x="395640" y="1052640"/>
            <a:ext cx="6912360" cy="3502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32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Em 1929 a direção da escola foi assumida por um jovem filósofo, Max Horkheiner que alterou a linha de pesquisa para compreender melhor as relações entre Modernidade e os problemas sociais.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9" name="Picture 4" descr=""/>
          <p:cNvPicPr/>
          <p:nvPr/>
        </p:nvPicPr>
        <p:blipFill>
          <a:blip r:embed="rId1"/>
          <a:stretch/>
        </p:blipFill>
        <p:spPr>
          <a:xfrm>
            <a:off x="6804360" y="2781000"/>
            <a:ext cx="2160000" cy="3287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0" y="692640"/>
            <a:ext cx="8748000" cy="4464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TextShape 2"/>
          <p:cNvSpPr txBox="1"/>
          <p:nvPr/>
        </p:nvSpPr>
        <p:spPr>
          <a:xfrm>
            <a:off x="457200" y="764640"/>
            <a:ext cx="8229240" cy="536112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 algn="ctr"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  </a:t>
            </a:r>
            <a:r>
              <a:rPr b="1" lang="pt-BR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Como a influência crescente do nacional-socialismo tornou-se cada vez mais ameaçadora, os fundadores do Instituto prepararam-se para movê-lo para outro país.  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 algn="ctr">
              <a:lnSpc>
                <a:spcPct val="100000"/>
              </a:lnSpc>
            </a:pPr>
            <a:r>
              <a:rPr b="1" lang="pt-BR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        </a:t>
            </a:r>
            <a:r>
              <a:rPr b="1" lang="pt-BR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Seguindo a ascensão de Hitler ao poder, em 1933, o Instituto deixou a Alemanha para Genebra antes de se mudar para Nova Iorque, em 1935, onde tornou-se afiliado da Universidade Columbia.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63360" y="-795240"/>
            <a:ext cx="2437920" cy="1638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3" name="Picture 4" descr=""/>
          <p:cNvPicPr/>
          <p:nvPr/>
        </p:nvPicPr>
        <p:blipFill>
          <a:blip r:embed="rId1"/>
          <a:stretch/>
        </p:blipFill>
        <p:spPr>
          <a:xfrm>
            <a:off x="395640" y="4941000"/>
            <a:ext cx="3047760" cy="1759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827640" y="2565000"/>
            <a:ext cx="8316000" cy="2880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2"/>
          <p:cNvSpPr/>
          <p:nvPr/>
        </p:nvSpPr>
        <p:spPr>
          <a:xfrm>
            <a:off x="0" y="476640"/>
            <a:ext cx="8676000" cy="1800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CustomShape 3"/>
          <p:cNvSpPr/>
          <p:nvPr/>
        </p:nvSpPr>
        <p:spPr>
          <a:xfrm>
            <a:off x="827640" y="476640"/>
            <a:ext cx="7920360" cy="5635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Foi neste momento que muitos de seus importantes trabalhos começaram a emergir, ganhando uma recepção favorável na academia inglesa e estadunidense.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 </a:t>
            </a:r>
            <a:r>
              <a:rPr b="1" lang="en-US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Horkheimer e Adorno voltaram à Alemanha Ocidental no início dos anos 1950, apesar de alguns terem permanecido nos Estados Unidos. Foi apenas em 1953 que o Instituto foi formalmente restabelecido em Frankfurt.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7" name="Picture 2" descr=""/>
          <p:cNvPicPr/>
          <p:nvPr/>
        </p:nvPicPr>
        <p:blipFill>
          <a:blip r:embed="rId1"/>
          <a:stretch/>
        </p:blipFill>
        <p:spPr>
          <a:xfrm>
            <a:off x="5868000" y="4869000"/>
            <a:ext cx="2880000" cy="1780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548640"/>
            <a:ext cx="8229240" cy="59043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Membros originais da Escola de Frankfurt: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Max Horkheimer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Theodor W. Adorno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Herbert Marcuse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Friedrich Pollock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Erich Fromm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Otto Kirchheimer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Leo Löwenthal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 "Segunda geração" de teóricos da Escola de Frankfurt incluía: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Jürgen Habermas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Franz Neumann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Oskar Negt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Alfred Schmidt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Albrecht Wellmer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Axel Honneth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Pessoas que foram temporariamente associadas com o Instituto para Pesquisa Social de Frankfurt e teóricos da Escola de Frankfurt incluem: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Walter Benjamin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Siegfried Kracauer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Karl August Wittfogel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Ernst Bloch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</a:pP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63360" y="-498600"/>
            <a:ext cx="1609200" cy="1028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00" name="Picture 4" descr=""/>
          <p:cNvPicPr/>
          <p:nvPr/>
        </p:nvPicPr>
        <p:blipFill>
          <a:blip r:embed="rId1"/>
          <a:stretch/>
        </p:blipFill>
        <p:spPr>
          <a:xfrm>
            <a:off x="6012000" y="4914360"/>
            <a:ext cx="2916000" cy="1943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CustomShape 1"/>
          <p:cNvSpPr/>
          <p:nvPr/>
        </p:nvSpPr>
        <p:spPr>
          <a:xfrm>
            <a:off x="395640" y="2061000"/>
            <a:ext cx="8748000" cy="410400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2" name="CustomShape 2"/>
          <p:cNvSpPr/>
          <p:nvPr/>
        </p:nvSpPr>
        <p:spPr>
          <a:xfrm>
            <a:off x="0" y="116640"/>
            <a:ext cx="8460000" cy="1367640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TextShape 3"/>
          <p:cNvSpPr txBox="1"/>
          <p:nvPr/>
        </p:nvSpPr>
        <p:spPr>
          <a:xfrm>
            <a:off x="251640" y="188640"/>
            <a:ext cx="843480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pt-B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PRINCIPAIS TEÓRICOS DA ESCOLA DE FRANKFURT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4" name="TextShape 4"/>
          <p:cNvSpPr txBox="1"/>
          <p:nvPr/>
        </p:nvSpPr>
        <p:spPr>
          <a:xfrm>
            <a:off x="611640" y="1989000"/>
            <a:ext cx="8085240" cy="4525560"/>
          </a:xfrm>
          <a:prstGeom prst="rect">
            <a:avLst/>
          </a:prstGeom>
          <a:noFill/>
          <a:ln>
            <a:noFill/>
          </a:ln>
        </p:spPr>
        <p:txBody>
          <a:bodyPr/>
          <a:p>
            <a:pPr marL="343080" indent="-342720">
              <a:lnSpc>
                <a:spcPct val="100000"/>
              </a:lnSpc>
            </a:pPr>
            <a:r>
              <a:rPr b="1" lang="pt-BR" sz="32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Max Horkheimer</a:t>
            </a:r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5" name="CustomShape 5"/>
          <p:cNvSpPr/>
          <p:nvPr/>
        </p:nvSpPr>
        <p:spPr>
          <a:xfrm>
            <a:off x="1259640" y="2997000"/>
            <a:ext cx="7128360" cy="1796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Nasceu em Stuttgart(Alemanha) em 14 de fevereiro de 1895 e faleceu em Nuremberg em 7 de julho de 1973.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CustomShape 6"/>
          <p:cNvSpPr/>
          <p:nvPr/>
        </p:nvSpPr>
        <p:spPr>
          <a:xfrm>
            <a:off x="1187640" y="4437000"/>
            <a:ext cx="7488360" cy="222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Era judeu de origem, filho de um industrial - Moses Horkheimer - e ele próprio estava destinado a dar continuidade aos negócios paternos.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7" name="Picture 2" descr=""/>
          <p:cNvPicPr/>
          <p:nvPr/>
        </p:nvPicPr>
        <p:blipFill>
          <a:blip r:embed="rId1"/>
          <a:stretch/>
        </p:blipFill>
        <p:spPr>
          <a:xfrm>
            <a:off x="6084000" y="1196640"/>
            <a:ext cx="2952000" cy="18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755640" y="548640"/>
            <a:ext cx="7776360" cy="1796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Teve como importante fonte de inspiração o filósofo alemão Schopenhauer de quem tinha um retrato no escritório;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971640" y="2061000"/>
            <a:ext cx="7488360" cy="3075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10243e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Suas formulações, sobretudo aquelas acerca da Razão Instrumental, junto com as teorias de Theodor Adorno e Herbert Marcuse compõem o núcleo fundamental daquilo que se conhece como Escola de Frankfurt</a:t>
            </a:r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ook Antiqua"/>
              </a:rPr>
              <a:t>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0" name="Picture 2" descr=""/>
          <p:cNvPicPr/>
          <p:nvPr/>
        </p:nvPicPr>
        <p:blipFill>
          <a:blip r:embed="rId1"/>
          <a:stretch/>
        </p:blipFill>
        <p:spPr>
          <a:xfrm>
            <a:off x="0" y="4293000"/>
            <a:ext cx="3635640" cy="244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Application>LibreOffice/5.1.1.3$Linux_X86_64 LibreOffice_project/89f508ef3ecebd2cfb8e1def0f0ba9a803b88a6d</Application>
  <Words>1940</Words>
  <Paragraphs>134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2012-05-05T18:36:48Z</dcterms:created>
  <dc:creator>Marcos</dc:creator>
  <dc:description/>
  <dc:language>en-US</dc:language>
  <cp:lastModifiedBy/>
  <dcterms:modified xsi:type="dcterms:W3CDTF">2016-10-13T23:15:11Z</dcterms:modified>
  <cp:revision>50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35</vt:i4>
  </property>
</Properties>
</file>