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71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5" name="Subtítulo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18" name="Espaço Reservado para Rodapé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Título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1" name="Espaço Reservado para Texto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27" name="Espaço Reservado para Data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05/06/2016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86116" y="214290"/>
            <a:ext cx="5105400" cy="2868168"/>
          </a:xfrm>
        </p:spPr>
        <p:txBody>
          <a:bodyPr/>
          <a:lstStyle/>
          <a:p>
            <a:pPr algn="ctr"/>
            <a:r>
              <a:rPr lang="pt-BR" dirty="0" smtClean="0"/>
              <a:t>A Consolidação das monarquias na Europa moderna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71868" y="5715016"/>
            <a:ext cx="5114778" cy="6726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t-BR" i="1" dirty="0" smtClean="0">
                <a:solidFill>
                  <a:schemeClr val="bg1"/>
                </a:solidFill>
              </a:rPr>
              <a:t>Você visualizou e não respondeu </a:t>
            </a:r>
          </a:p>
          <a:p>
            <a:pPr algn="ctr"/>
            <a:r>
              <a:rPr lang="pt-BR" i="1" dirty="0" smtClean="0">
                <a:solidFill>
                  <a:schemeClr val="bg1"/>
                </a:solidFill>
              </a:rPr>
              <a:t>eu vi</a:t>
            </a:r>
            <a:endParaRPr lang="pt-BR" i="1" dirty="0">
              <a:solidFill>
                <a:schemeClr val="bg1"/>
              </a:solidFill>
            </a:endParaRPr>
          </a:p>
        </p:txBody>
      </p:sp>
      <p:pic>
        <p:nvPicPr>
          <p:cNvPr id="8" name="Imagem 7" descr="13343128_633054650176331_115206847622959263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2714624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13346653_636074363207693_838788327745573574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1942"/>
            <a:ext cx="407193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12219469_549741375174326_4128746209413297993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3357562"/>
            <a:ext cx="2714612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formação da Espanha e de Portugal</a:t>
            </a:r>
            <a:endParaRPr lang="pt-BR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357298"/>
            <a:ext cx="7239000" cy="4846320"/>
          </a:xfrm>
        </p:spPr>
        <p:txBody>
          <a:bodyPr/>
          <a:lstStyle/>
          <a:p>
            <a:r>
              <a:rPr lang="pt-BR" dirty="0" smtClean="0"/>
              <a:t>Os muçulmanos conquistaram a Península Ibérica no séc. VIII e só foram expulsos definitivamente no séc. XV;</a:t>
            </a:r>
          </a:p>
          <a:p>
            <a:r>
              <a:rPr lang="pt-BR" b="1" dirty="0" smtClean="0"/>
              <a:t>Reconquista; Condes/Condados;</a:t>
            </a:r>
          </a:p>
          <a:p>
            <a:r>
              <a:rPr lang="pt-BR" b="1" dirty="0" smtClean="0"/>
              <a:t>Séc. XIII: </a:t>
            </a:r>
            <a:r>
              <a:rPr lang="pt-BR" dirty="0" smtClean="0"/>
              <a:t>Afonso Henrique e o grupo político que o apoiava conquista o </a:t>
            </a:r>
            <a:r>
              <a:rPr lang="pt-BR" b="1" dirty="0" smtClean="0"/>
              <a:t>Condado </a:t>
            </a:r>
            <a:r>
              <a:rPr lang="pt-BR" b="1" dirty="0" err="1" smtClean="0"/>
              <a:t>Portucalense</a:t>
            </a:r>
            <a:r>
              <a:rPr lang="pt-BR" dirty="0" smtClean="0"/>
              <a:t>, dando início ao reino de Portugal;</a:t>
            </a:r>
          </a:p>
          <a:p>
            <a:r>
              <a:rPr lang="pt-BR" b="1" dirty="0" smtClean="0"/>
              <a:t>Formação da Espanha: </a:t>
            </a:r>
            <a:r>
              <a:rPr lang="pt-BR" dirty="0" smtClean="0"/>
              <a:t>expulsão dos muçulmanos de seu território.</a:t>
            </a:r>
            <a:endParaRPr lang="pt-BR" b="1" dirty="0"/>
          </a:p>
        </p:txBody>
      </p:sp>
      <p:pic>
        <p:nvPicPr>
          <p:cNvPr id="4" name="Imagem 3" descr="D.-Afonso-Henriqu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78" y="1071546"/>
            <a:ext cx="1362456" cy="17373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m 4" descr="10410919_568885796593217_451561814545301665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559" y="5286388"/>
            <a:ext cx="1963409" cy="1378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285728"/>
            <a:ext cx="7239000" cy="3571900"/>
          </a:xfrm>
        </p:spPr>
        <p:txBody>
          <a:bodyPr/>
          <a:lstStyle/>
          <a:p>
            <a:r>
              <a:rPr lang="pt-BR" b="1" dirty="0" smtClean="0"/>
              <a:t>Os territórios reconquistados tornaram-se reinos: </a:t>
            </a:r>
            <a:r>
              <a:rPr lang="pt-BR" dirty="0" smtClean="0"/>
              <a:t>Leão e Castela, </a:t>
            </a:r>
            <a:r>
              <a:rPr lang="pt-BR" dirty="0" err="1" smtClean="0"/>
              <a:t>Navarra</a:t>
            </a:r>
            <a:r>
              <a:rPr lang="pt-BR" dirty="0" smtClean="0"/>
              <a:t> e Aragão;</a:t>
            </a:r>
          </a:p>
          <a:p>
            <a:r>
              <a:rPr lang="pt-BR" dirty="0" smtClean="0"/>
              <a:t>Lutas ou alianças de casamento uniram os reinos da Espanha;</a:t>
            </a:r>
          </a:p>
          <a:p>
            <a:r>
              <a:rPr lang="pt-BR" b="1" dirty="0" smtClean="0"/>
              <a:t>1492: </a:t>
            </a:r>
            <a:r>
              <a:rPr lang="pt-BR" dirty="0" smtClean="0"/>
              <a:t>Fernando de Aragão e Isabel de Castela tiveram um importante papel na expulsão de muçulmanos e se tornam conhecidos como os </a:t>
            </a:r>
            <a:r>
              <a:rPr lang="pt-BR" b="1" dirty="0" smtClean="0"/>
              <a:t>Reis Católicos.</a:t>
            </a:r>
            <a:endParaRPr lang="pt-BR" b="1" dirty="0"/>
          </a:p>
        </p:txBody>
      </p:sp>
      <p:pic>
        <p:nvPicPr>
          <p:cNvPr id="4" name="Imagem 3" descr="reconquista-general1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857232"/>
            <a:ext cx="8715404" cy="522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39000" cy="748684"/>
          </a:xfrm>
        </p:spPr>
        <p:txBody>
          <a:bodyPr/>
          <a:lstStyle/>
          <a:p>
            <a:r>
              <a:rPr lang="pt-BR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monarquia na </a:t>
            </a:r>
            <a:r>
              <a:rPr lang="pt-BR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inglaterra</a:t>
            </a:r>
            <a:endParaRPr lang="pt-BR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142984"/>
            <a:ext cx="7239000" cy="4846320"/>
          </a:xfrm>
        </p:spPr>
        <p:txBody>
          <a:bodyPr/>
          <a:lstStyle/>
          <a:p>
            <a:r>
              <a:rPr lang="pt-BR" b="1" dirty="0" smtClean="0"/>
              <a:t>Séc. XII: </a:t>
            </a:r>
            <a:r>
              <a:rPr lang="pt-BR" dirty="0" smtClean="0"/>
              <a:t>centralização ocorreu com o rei Henrique II;</a:t>
            </a:r>
          </a:p>
          <a:p>
            <a:r>
              <a:rPr lang="pt-BR" b="1" dirty="0" smtClean="0"/>
              <a:t>1215: </a:t>
            </a:r>
            <a:r>
              <a:rPr lang="pt-BR" dirty="0" smtClean="0"/>
              <a:t>Magna Carta;</a:t>
            </a:r>
            <a:endParaRPr lang="pt-BR" b="1" dirty="0"/>
          </a:p>
        </p:txBody>
      </p:sp>
      <p:pic>
        <p:nvPicPr>
          <p:cNvPr id="4" name="Imagem 3" descr="giphy (8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643182"/>
            <a:ext cx="3609975" cy="3448050"/>
          </a:xfrm>
          <a:prstGeom prst="rect">
            <a:avLst/>
          </a:prstGeom>
        </p:spPr>
      </p:pic>
      <p:pic>
        <p:nvPicPr>
          <p:cNvPr id="5" name="Imagem 4" descr="209611-Sneezing-Do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643182"/>
            <a:ext cx="3143250" cy="314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083122_620144231467373_801361718536491404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372" y="142852"/>
            <a:ext cx="4572000" cy="3429000"/>
          </a:xfrm>
        </p:spPr>
      </p:pic>
      <p:pic>
        <p:nvPicPr>
          <p:cNvPr id="5" name="Imagem 4" descr="12963737_617709781710818_46316505827475183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3786190"/>
            <a:ext cx="4000528" cy="2786082"/>
          </a:xfrm>
          <a:prstGeom prst="rect">
            <a:avLst/>
          </a:prstGeom>
        </p:spPr>
      </p:pic>
      <p:pic>
        <p:nvPicPr>
          <p:cNvPr id="7" name="Imagem 6" descr="1915587_595898120558651_7851761835919949198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643050"/>
            <a:ext cx="3569244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214290"/>
            <a:ext cx="7239000" cy="4846320"/>
          </a:xfrm>
        </p:spPr>
        <p:txBody>
          <a:bodyPr/>
          <a:lstStyle/>
          <a:p>
            <a:r>
              <a:rPr lang="pt-BR" dirty="0" smtClean="0"/>
              <a:t>Monarquia constitucional;</a:t>
            </a:r>
          </a:p>
          <a:p>
            <a:r>
              <a:rPr lang="pt-BR" b="1" dirty="0" smtClean="0"/>
              <a:t>Monarquia inglesa: </a:t>
            </a:r>
            <a:r>
              <a:rPr lang="pt-BR" dirty="0" smtClean="0"/>
              <a:t>caso peculiar específico;</a:t>
            </a:r>
          </a:p>
          <a:p>
            <a:r>
              <a:rPr lang="pt-BR" b="1" dirty="0" smtClean="0"/>
              <a:t>Séc. XIII: </a:t>
            </a:r>
            <a:r>
              <a:rPr lang="pt-BR" dirty="0" smtClean="0"/>
              <a:t>criação do Parlamento na Inglaterra e a relação deste com o rei;</a:t>
            </a:r>
          </a:p>
          <a:p>
            <a:r>
              <a:rPr lang="pt-BR" b="1" dirty="0" smtClean="0"/>
              <a:t>Parlamento inglês bicameral: </a:t>
            </a:r>
            <a:r>
              <a:rPr lang="pt-BR" dirty="0" smtClean="0"/>
              <a:t>Câmara dos Lordes e Câmara dos Comuns; funções;</a:t>
            </a:r>
          </a:p>
          <a:p>
            <a:r>
              <a:rPr lang="pt-BR" b="1" dirty="0" smtClean="0"/>
              <a:t>Correntes historiográficas: </a:t>
            </a:r>
            <a:r>
              <a:rPr lang="pt-BR" dirty="0" smtClean="0"/>
              <a:t>absolutista ou aristocrática autoritária?</a:t>
            </a:r>
          </a:p>
          <a:p>
            <a:r>
              <a:rPr lang="pt-BR" b="1" dirty="0" smtClean="0"/>
              <a:t>Diferenças.</a:t>
            </a:r>
            <a:endParaRPr lang="pt-BR" b="1" dirty="0"/>
          </a:p>
        </p:txBody>
      </p:sp>
      <p:pic>
        <p:nvPicPr>
          <p:cNvPr id="4" name="Imagem 3" descr="Historia-Lista-MulheresPoderosas-ElisabetedaInglater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3571876"/>
            <a:ext cx="2166562" cy="2864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Imagem 4" descr="maxres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29330"/>
            <a:ext cx="1650969" cy="928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7239000" cy="714372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unificação na França</a:t>
            </a:r>
            <a:endParaRPr lang="pt-BR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071546"/>
            <a:ext cx="7072362" cy="3571900"/>
          </a:xfrm>
        </p:spPr>
        <p:txBody>
          <a:bodyPr/>
          <a:lstStyle/>
          <a:p>
            <a:r>
              <a:rPr lang="pt-BR" dirty="0" smtClean="0"/>
              <a:t>Território francês fragmentado;</a:t>
            </a:r>
          </a:p>
          <a:p>
            <a:r>
              <a:rPr lang="pt-BR" dirty="0" smtClean="0"/>
              <a:t>Nobres mais poderosos que o rei;</a:t>
            </a:r>
          </a:p>
          <a:p>
            <a:r>
              <a:rPr lang="pt-BR" dirty="0" smtClean="0"/>
              <a:t>Disputas com a Inglaterra pela região de Flandres;</a:t>
            </a:r>
          </a:p>
          <a:p>
            <a:r>
              <a:rPr lang="pt-BR" dirty="0" smtClean="0"/>
              <a:t>Aliança com setores da nobreza e exército assalariado;</a:t>
            </a:r>
          </a:p>
          <a:p>
            <a:r>
              <a:rPr lang="pt-BR" dirty="0" smtClean="0"/>
              <a:t>Vitória francesa na Guerra dos Cem Anos e a identidade nacional.</a:t>
            </a:r>
            <a:endParaRPr lang="pt-BR" dirty="0"/>
          </a:p>
        </p:txBody>
      </p:sp>
      <p:pic>
        <p:nvPicPr>
          <p:cNvPr id="4" name="Imagem 3" descr="13335646_1074415789280175_156162586479904940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4357694"/>
            <a:ext cx="2571768" cy="2357454"/>
          </a:xfrm>
          <a:prstGeom prst="rect">
            <a:avLst/>
          </a:prstGeom>
        </p:spPr>
      </p:pic>
      <p:pic>
        <p:nvPicPr>
          <p:cNvPr id="5" name="Imagem 4" descr="13335874_1058236197598253_1018693047972212586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705934"/>
            <a:ext cx="3286148" cy="1985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67724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 ♥</a:t>
            </a:r>
            <a:endParaRPr lang="pt-B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13344712_1708352662757569_139424486287870091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736"/>
            <a:ext cx="4572000" cy="1666875"/>
          </a:xfrm>
        </p:spPr>
      </p:pic>
      <p:pic>
        <p:nvPicPr>
          <p:cNvPr id="5" name="Imagem 4" descr="13336133_632961196852343_682079194527061939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1285860"/>
            <a:ext cx="3048000" cy="3048000"/>
          </a:xfrm>
          <a:prstGeom prst="rect">
            <a:avLst/>
          </a:prstGeom>
        </p:spPr>
      </p:pic>
      <p:pic>
        <p:nvPicPr>
          <p:cNvPr id="6" name="Imagem 5" descr="fafaf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357562"/>
            <a:ext cx="3048000" cy="3048000"/>
          </a:xfrm>
          <a:prstGeom prst="rect">
            <a:avLst/>
          </a:prstGeom>
        </p:spPr>
      </p:pic>
      <p:pic>
        <p:nvPicPr>
          <p:cNvPr id="7" name="Imagem 6" descr="funny-gif-freezing-Steve-Martin-dog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2" y="4500570"/>
            <a:ext cx="28575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formação dos estados nacionais</a:t>
            </a:r>
            <a:endParaRPr lang="pt-B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Idade Média: </a:t>
            </a:r>
            <a:r>
              <a:rPr lang="pt-BR" dirty="0" smtClean="0"/>
              <a:t>fragmentação do território e do poder real;</a:t>
            </a:r>
          </a:p>
          <a:p>
            <a:r>
              <a:rPr lang="pt-BR" dirty="0" smtClean="0"/>
              <a:t>Grupo da burguesia;</a:t>
            </a:r>
          </a:p>
          <a:p>
            <a:r>
              <a:rPr lang="pt-BR" dirty="0" smtClean="0"/>
              <a:t>Atuação dos diferentes grupos sociais</a:t>
            </a:r>
            <a:endParaRPr lang="pt-BR" dirty="0"/>
          </a:p>
        </p:txBody>
      </p:sp>
      <p:pic>
        <p:nvPicPr>
          <p:cNvPr id="4" name="Imagem 3" descr="tumblr_o77552TJhK1tlb56z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714752"/>
            <a:ext cx="3452810" cy="276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6553224" cy="677246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Jogo de interesses</a:t>
            </a:r>
            <a:endParaRPr lang="pt-BR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214422"/>
            <a:ext cx="7239000" cy="4846320"/>
          </a:xfrm>
        </p:spPr>
        <p:txBody>
          <a:bodyPr/>
          <a:lstStyle/>
          <a:p>
            <a:r>
              <a:rPr lang="pt-BR" dirty="0" smtClean="0"/>
              <a:t>Situação da nobreza pós-cruzadas e dependência;</a:t>
            </a:r>
          </a:p>
          <a:p>
            <a:r>
              <a:rPr lang="pt-BR" dirty="0" smtClean="0"/>
              <a:t>Exército da nobreza enfraquecido;</a:t>
            </a:r>
          </a:p>
          <a:p>
            <a:r>
              <a:rPr lang="pt-BR" dirty="0" smtClean="0"/>
              <a:t>Unificação do território para a burguesia e a cobrança de tavas;</a:t>
            </a:r>
          </a:p>
          <a:p>
            <a:r>
              <a:rPr lang="pt-BR" dirty="0" smtClean="0"/>
              <a:t>Rei fortalecido pela injeção de dinheiro da burguesia e pela dependência da nobreza</a:t>
            </a:r>
            <a:endParaRPr lang="pt-BR" dirty="0"/>
          </a:p>
        </p:txBody>
      </p:sp>
      <p:pic>
        <p:nvPicPr>
          <p:cNvPr id="4" name="Imagem 3" descr="clip_image0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71942"/>
            <a:ext cx="4286248" cy="2916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m 4" descr="burgues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4429132"/>
            <a:ext cx="2067515" cy="2190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239000" cy="677246"/>
          </a:xfrm>
        </p:spPr>
        <p:txBody>
          <a:bodyPr/>
          <a:lstStyle/>
          <a:p>
            <a:r>
              <a:rPr lang="pt-B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e </a:t>
            </a:r>
            <a:r>
              <a:rPr lang="pt-BR" strike="sngStrike" dirty="0" smtClean="0">
                <a:solidFill>
                  <a:schemeClr val="accent1"/>
                </a:solidFill>
              </a:rPr>
              <a:t>hipocrisia</a:t>
            </a:r>
            <a:r>
              <a:rPr lang="pt-B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Nação</a:t>
            </a:r>
            <a:endParaRPr lang="pt-B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000108"/>
            <a:ext cx="7239000" cy="4846320"/>
          </a:xfrm>
        </p:spPr>
        <p:txBody>
          <a:bodyPr/>
          <a:lstStyle/>
          <a:p>
            <a:r>
              <a:rPr lang="pt-BR" dirty="0" smtClean="0"/>
              <a:t>Até o séc. XII, data do surgimento de Portugal, não existiam ainda Estados Nacionais centralizados;</a:t>
            </a:r>
          </a:p>
          <a:p>
            <a:r>
              <a:rPr lang="pt-BR" b="1" dirty="0" smtClean="0"/>
              <a:t>Construção da unidade nacional: </a:t>
            </a:r>
            <a:r>
              <a:rPr lang="pt-BR" dirty="0" smtClean="0"/>
              <a:t>uma figura que conta com o apoio das elites;</a:t>
            </a:r>
          </a:p>
          <a:p>
            <a:r>
              <a:rPr lang="pt-BR" dirty="0" smtClean="0"/>
              <a:t>Perda da força dos senhores feudais, o desenvolvimento do comércio e das cidades e a retomada da autoridade dos reis.</a:t>
            </a:r>
            <a:endParaRPr lang="pt-BR" dirty="0"/>
          </a:p>
        </p:txBody>
      </p:sp>
      <p:pic>
        <p:nvPicPr>
          <p:cNvPr id="4" name="Imagem 3" descr="13307245_1028853907209603_363823856416575938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357694"/>
            <a:ext cx="3186103" cy="2500306"/>
          </a:xfrm>
          <a:prstGeom prst="rect">
            <a:avLst/>
          </a:prstGeom>
        </p:spPr>
      </p:pic>
      <p:pic>
        <p:nvPicPr>
          <p:cNvPr id="5" name="Imagem 4" descr="13321652_1571114553189807_131478302786516548_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4357694"/>
            <a:ext cx="3357586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312795_632452346903228_8590382111955232785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500042"/>
            <a:ext cx="3633162" cy="4846638"/>
          </a:xfrm>
        </p:spPr>
      </p:pic>
      <p:pic>
        <p:nvPicPr>
          <p:cNvPr id="5" name="Imagem 4" descr="tumblr_nqa528lATU1scs3he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71480"/>
            <a:ext cx="2952750" cy="1809750"/>
          </a:xfrm>
          <a:prstGeom prst="rect">
            <a:avLst/>
          </a:prstGeom>
        </p:spPr>
      </p:pic>
      <p:pic>
        <p:nvPicPr>
          <p:cNvPr id="6" name="Imagem 5" descr="13267937_631530860328710_544173601310422955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876" y="2786058"/>
            <a:ext cx="3084507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214290"/>
            <a:ext cx="7239000" cy="4846320"/>
          </a:xfrm>
        </p:spPr>
        <p:txBody>
          <a:bodyPr/>
          <a:lstStyle/>
          <a:p>
            <a:r>
              <a:rPr lang="pt-BR" dirty="0" smtClean="0"/>
              <a:t>A autonomia dos feudos cedeu lugar à centralização do poder nas mãos de um monarca;</a:t>
            </a:r>
          </a:p>
          <a:p>
            <a:r>
              <a:rPr lang="pt-BR" dirty="0" smtClean="0"/>
              <a:t>Estado </a:t>
            </a:r>
            <a:r>
              <a:rPr lang="pt-BR" b="1" dirty="0" smtClean="0"/>
              <a:t>X </a:t>
            </a:r>
            <a:r>
              <a:rPr lang="pt-BR" dirty="0" smtClean="0"/>
              <a:t>Nação</a:t>
            </a:r>
            <a:endParaRPr lang="pt-BR" dirty="0"/>
          </a:p>
        </p:txBody>
      </p:sp>
      <p:pic>
        <p:nvPicPr>
          <p:cNvPr id="4" name="Imagem 3" descr="tumblr_o7snpuL6yr1uuyy36o1_25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357430"/>
            <a:ext cx="1924050" cy="3429000"/>
          </a:xfrm>
          <a:prstGeom prst="rect">
            <a:avLst/>
          </a:prstGeom>
        </p:spPr>
      </p:pic>
      <p:pic>
        <p:nvPicPr>
          <p:cNvPr id="5" name="Imagem 4" descr="tumblr_o7mxi9lpbB1tlb56z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68" y="2857496"/>
            <a:ext cx="297180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214290"/>
            <a:ext cx="7239000" cy="4846320"/>
          </a:xfrm>
        </p:spPr>
        <p:txBody>
          <a:bodyPr/>
          <a:lstStyle/>
          <a:p>
            <a:r>
              <a:rPr lang="pt-BR" dirty="0" smtClean="0"/>
              <a:t>Nação é um contrato político;</a:t>
            </a:r>
          </a:p>
          <a:p>
            <a:r>
              <a:rPr lang="pt-BR" dirty="0" smtClean="0"/>
              <a:t>Etnia, língua, religião e principalmente a história formam uma nação;</a:t>
            </a:r>
          </a:p>
          <a:p>
            <a:r>
              <a:rPr lang="pt-BR" b="1" dirty="0" smtClean="0"/>
              <a:t>Estado: </a:t>
            </a:r>
            <a:r>
              <a:rPr lang="pt-BR" dirty="0" smtClean="0"/>
              <a:t>organismo político administrativo que exerce um poder soberano sobre um determinado território;</a:t>
            </a:r>
          </a:p>
          <a:p>
            <a:r>
              <a:rPr lang="pt-BR" dirty="0" smtClean="0"/>
              <a:t>Autoridade e manutenção do poder;</a:t>
            </a:r>
          </a:p>
          <a:p>
            <a:r>
              <a:rPr lang="pt-BR" dirty="0" smtClean="0"/>
              <a:t>O projeto de unificar e centralizar estava vinculado a apoiar a soberania do rei;</a:t>
            </a:r>
          </a:p>
          <a:p>
            <a:r>
              <a:rPr lang="pt-BR" dirty="0" smtClean="0"/>
              <a:t>Delimitação de fronteiras.</a:t>
            </a:r>
          </a:p>
        </p:txBody>
      </p:sp>
      <p:pic>
        <p:nvPicPr>
          <p:cNvPr id="4" name="Imagem 3" descr="conteudo_1368222953_1_6_thumb_foto.php_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786322"/>
            <a:ext cx="3300780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m 4" descr="fronteira-canada-estados-unidos-amer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4643446"/>
            <a:ext cx="3426567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m 5" descr="muro mex-eua 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6" y="2643183"/>
            <a:ext cx="2143139" cy="1407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Base social do estado moderno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142984"/>
            <a:ext cx="7239000" cy="4846320"/>
          </a:xfrm>
        </p:spPr>
        <p:txBody>
          <a:bodyPr/>
          <a:lstStyle/>
          <a:p>
            <a:r>
              <a:rPr lang="pt-BR" dirty="0" smtClean="0"/>
              <a:t>O rei e o Estado unificado;</a:t>
            </a:r>
          </a:p>
          <a:p>
            <a:r>
              <a:rPr lang="pt-BR" dirty="0" smtClean="0"/>
              <a:t>A burguesia e o Estado unificado;</a:t>
            </a:r>
          </a:p>
          <a:p>
            <a:r>
              <a:rPr lang="pt-BR" dirty="0" smtClean="0"/>
              <a:t>Os nobres e o Estado unificado;</a:t>
            </a:r>
          </a:p>
          <a:p>
            <a:r>
              <a:rPr lang="pt-BR" b="1" dirty="0" smtClean="0"/>
              <a:t>Completa crise do Sistema Feudal;</a:t>
            </a:r>
          </a:p>
          <a:p>
            <a:r>
              <a:rPr lang="pt-BR" b="1" dirty="0" smtClean="0"/>
              <a:t>Elementos nacionalistas/nacionais na Europa Ocidental: </a:t>
            </a:r>
            <a:r>
              <a:rPr lang="pt-BR" dirty="0" smtClean="0"/>
              <a:t>exército, moeda única, território demarcado, língua e cultura, administração única etc.</a:t>
            </a:r>
            <a:endParaRPr lang="pt-BR" b="1" dirty="0"/>
          </a:p>
        </p:txBody>
      </p:sp>
      <p:pic>
        <p:nvPicPr>
          <p:cNvPr id="4" name="Imagem 3" descr="13321656_1571105553190707_844855345332767590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098" y="3929042"/>
            <a:ext cx="2409902" cy="2928958"/>
          </a:xfrm>
          <a:prstGeom prst="rect">
            <a:avLst/>
          </a:prstGeom>
        </p:spPr>
      </p:pic>
      <p:pic>
        <p:nvPicPr>
          <p:cNvPr id="5" name="Imagem 4" descr="13321679_1113598248702447_484505443222120471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1" y="4675156"/>
            <a:ext cx="4214842" cy="2182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13235287_628692793945850_5029818531156640756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14422"/>
            <a:ext cx="7239000" cy="436853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Fundição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108</TotalTime>
  <Words>511</Words>
  <PresentationFormat>Apresentação na tela (4:3)</PresentationFormat>
  <Paragraphs>54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Opulento</vt:lpstr>
      <vt:lpstr>A Consolidação das monarquias na Europa moderna</vt:lpstr>
      <vt:lpstr>A formação dos estados nacionais</vt:lpstr>
      <vt:lpstr>Um Jogo de interesses</vt:lpstr>
      <vt:lpstr>Estado e hipocrisia Nação</vt:lpstr>
      <vt:lpstr>Slide 5</vt:lpstr>
      <vt:lpstr>Slide 6</vt:lpstr>
      <vt:lpstr>Slide 7</vt:lpstr>
      <vt:lpstr>A Base social do estado moderno</vt:lpstr>
      <vt:lpstr>Slide 9</vt:lpstr>
      <vt:lpstr>A formação da Espanha e de Portugal</vt:lpstr>
      <vt:lpstr>Slide 11</vt:lpstr>
      <vt:lpstr>A monarquia na inglaterra</vt:lpstr>
      <vt:lpstr>Slide 13</vt:lpstr>
      <vt:lpstr>Slide 14</vt:lpstr>
      <vt:lpstr>A unificação na França</vt:lpstr>
      <vt:lpstr>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Consolidação das monarquias na Europa moderna</dc:title>
  <dc:creator>Olga</dc:creator>
  <cp:lastModifiedBy>Olga</cp:lastModifiedBy>
  <cp:revision>19</cp:revision>
  <dcterms:created xsi:type="dcterms:W3CDTF">2016-06-05T20:40:14Z</dcterms:created>
  <dcterms:modified xsi:type="dcterms:W3CDTF">2016-06-06T01:24:45Z</dcterms:modified>
</cp:coreProperties>
</file>