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1" r:id="rId16"/>
    <p:sldId id="273" r:id="rId17"/>
    <p:sldId id="274" r:id="rId18"/>
    <p:sldId id="275" r:id="rId19"/>
    <p:sldId id="276" r:id="rId20"/>
    <p:sldId id="277" r:id="rId21"/>
    <p:sldId id="278" r:id="rId2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C840-DA91-4CDA-9F9F-17429BD94BB7}" type="datetimeFigureOut">
              <a:rPr lang="pt-BR" smtClean="0"/>
              <a:t>05/09/2016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D099-4E9E-4264-A90C-B668BEA7EC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5631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C840-DA91-4CDA-9F9F-17429BD94BB7}" type="datetimeFigureOut">
              <a:rPr lang="pt-BR" smtClean="0"/>
              <a:t>05/09/2016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D099-4E9E-4264-A90C-B668BEA7EC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6149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C840-DA91-4CDA-9F9F-17429BD94BB7}" type="datetimeFigureOut">
              <a:rPr lang="pt-BR" smtClean="0"/>
              <a:t>05/09/2016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D099-4E9E-4264-A90C-B668BEA7EC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4803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C840-DA91-4CDA-9F9F-17429BD94BB7}" type="datetimeFigureOut">
              <a:rPr lang="pt-BR" smtClean="0"/>
              <a:t>05/09/2016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D099-4E9E-4264-A90C-B668BEA7EC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6405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C840-DA91-4CDA-9F9F-17429BD94BB7}" type="datetimeFigureOut">
              <a:rPr lang="pt-BR" smtClean="0"/>
              <a:t>05/09/2016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D099-4E9E-4264-A90C-B668BEA7EC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183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C840-DA91-4CDA-9F9F-17429BD94BB7}" type="datetimeFigureOut">
              <a:rPr lang="pt-BR" smtClean="0"/>
              <a:t>05/09/2016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D099-4E9E-4264-A90C-B668BEA7EC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3557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C840-DA91-4CDA-9F9F-17429BD94BB7}" type="datetimeFigureOut">
              <a:rPr lang="pt-BR" smtClean="0"/>
              <a:t>05/09/2016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D099-4E9E-4264-A90C-B668BEA7EC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4124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C840-DA91-4CDA-9F9F-17429BD94BB7}" type="datetimeFigureOut">
              <a:rPr lang="pt-BR" smtClean="0"/>
              <a:t>05/09/2016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D099-4E9E-4264-A90C-B668BEA7EC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5363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C840-DA91-4CDA-9F9F-17429BD94BB7}" type="datetimeFigureOut">
              <a:rPr lang="pt-BR" smtClean="0"/>
              <a:t>05/09/2016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D099-4E9E-4264-A90C-B668BEA7EC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2188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C840-DA91-4CDA-9F9F-17429BD94BB7}" type="datetimeFigureOut">
              <a:rPr lang="pt-BR" smtClean="0"/>
              <a:t>05/09/2016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D099-4E9E-4264-A90C-B668BEA7EC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519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C840-DA91-4CDA-9F9F-17429BD94BB7}" type="datetimeFigureOut">
              <a:rPr lang="pt-BR" smtClean="0"/>
              <a:t>05/09/2016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D099-4E9E-4264-A90C-B668BEA7EC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939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5C840-DA91-4CDA-9F9F-17429BD94BB7}" type="datetimeFigureOut">
              <a:rPr lang="pt-BR" smtClean="0"/>
              <a:t>05/09/2016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2D099-4E9E-4264-A90C-B668BEA7EC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1092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  <a:solidFill>
            <a:schemeClr val="accent6"/>
          </a:solidFill>
        </p:spPr>
        <p:txBody>
          <a:bodyPr>
            <a:normAutofit/>
          </a:bodyPr>
          <a:lstStyle/>
          <a:p>
            <a:pPr algn="ctr"/>
            <a:r>
              <a:rPr lang="pt-BR" sz="3600" dirty="0" smtClean="0">
                <a:latin typeface="+mn-lt"/>
              </a:rPr>
              <a:t>Geografia Do Brasil</a:t>
            </a:r>
            <a:br>
              <a:rPr lang="pt-BR" sz="3600" dirty="0" smtClean="0">
                <a:latin typeface="+mn-lt"/>
              </a:rPr>
            </a:br>
            <a:r>
              <a:rPr lang="pt-BR" sz="3600" dirty="0" smtClean="0">
                <a:latin typeface="+mn-lt"/>
              </a:rPr>
              <a:t>Aula 5 - Clima</a:t>
            </a:r>
            <a:endParaRPr lang="pt-BR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10596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31064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latin typeface="+mn-lt"/>
              </a:rPr>
              <a:t>Massas de Ar</a:t>
            </a:r>
            <a:endParaRPr lang="pt-BR" sz="3200" dirty="0"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837127"/>
            <a:ext cx="12192000" cy="535531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0000"/>
                </a:solidFill>
              </a:rPr>
              <a:t>Equatorial Atlântica (</a:t>
            </a:r>
            <a:r>
              <a:rPr lang="pt-BR" dirty="0" err="1" smtClean="0">
                <a:solidFill>
                  <a:srgbClr val="FF0000"/>
                </a:solidFill>
              </a:rPr>
              <a:t>mEa</a:t>
            </a:r>
            <a:r>
              <a:rPr lang="pt-BR" dirty="0" smtClean="0">
                <a:solidFill>
                  <a:srgbClr val="FF0000"/>
                </a:solidFill>
              </a:rPr>
              <a:t>)</a:t>
            </a:r>
          </a:p>
          <a:p>
            <a:pPr marL="342900" indent="-342900">
              <a:buAutoNum type="arabicParenR"/>
            </a:pPr>
            <a:r>
              <a:rPr lang="pt-BR" dirty="0" smtClean="0">
                <a:solidFill>
                  <a:srgbClr val="FF0000"/>
                </a:solidFill>
              </a:rPr>
              <a:t>Quente e úmida</a:t>
            </a:r>
          </a:p>
          <a:p>
            <a:pPr marL="342900" indent="-342900">
              <a:buAutoNum type="arabicParenR"/>
            </a:pPr>
            <a:endParaRPr lang="pt-BR" dirty="0" smtClean="0"/>
          </a:p>
          <a:p>
            <a:pPr marL="342900" indent="-342900">
              <a:buAutoNum type="arabicParenR"/>
            </a:pPr>
            <a:r>
              <a:rPr lang="pt-BR" dirty="0" smtClean="0"/>
              <a:t>Atua no litoral norte do Brasil, principalmente no verão</a:t>
            </a:r>
          </a:p>
          <a:p>
            <a:pPr marL="342900" indent="-342900">
              <a:buAutoNum type="arabicParenR"/>
            </a:pPr>
            <a:endParaRPr lang="pt-BR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0000"/>
                </a:solidFill>
              </a:rPr>
              <a:t>Equatorial Continental (</a:t>
            </a:r>
            <a:r>
              <a:rPr lang="pt-BR" dirty="0" err="1" smtClean="0">
                <a:solidFill>
                  <a:srgbClr val="FF0000"/>
                </a:solidFill>
              </a:rPr>
              <a:t>mEc</a:t>
            </a:r>
            <a:r>
              <a:rPr lang="pt-BR" dirty="0" smtClean="0">
                <a:solidFill>
                  <a:srgbClr val="FF0000"/>
                </a:solidFill>
              </a:rPr>
              <a:t>)</a:t>
            </a:r>
          </a:p>
          <a:p>
            <a:pPr marL="342900" indent="-342900">
              <a:buAutoNum type="arabicParenR"/>
            </a:pPr>
            <a:r>
              <a:rPr lang="pt-BR" dirty="0" smtClean="0">
                <a:solidFill>
                  <a:srgbClr val="FF0000"/>
                </a:solidFill>
              </a:rPr>
              <a:t>Quente e úmida</a:t>
            </a:r>
          </a:p>
          <a:p>
            <a:pPr marL="342900" indent="-342900">
              <a:buAutoNum type="arabicParenR"/>
            </a:pPr>
            <a:endParaRPr lang="pt-BR" dirty="0"/>
          </a:p>
          <a:p>
            <a:pPr marL="342900" indent="-342900">
              <a:buAutoNum type="arabicParenR"/>
            </a:pPr>
            <a:r>
              <a:rPr lang="pt-BR" dirty="0" smtClean="0"/>
              <a:t>Maior atuação durante o verão</a:t>
            </a:r>
          </a:p>
          <a:p>
            <a:pPr marL="342900" indent="-342900">
              <a:buAutoNum type="arabicParenR"/>
            </a:pPr>
            <a:endParaRPr lang="pt-BR" dirty="0"/>
          </a:p>
          <a:p>
            <a:pPr marL="342900" indent="-342900">
              <a:buAutoNum type="arabicParenR"/>
            </a:pPr>
            <a:r>
              <a:rPr lang="pt-BR" dirty="0" smtClean="0"/>
              <a:t>Provoca chuvas em grande parte do Brasil</a:t>
            </a:r>
          </a:p>
          <a:p>
            <a:pPr marL="342900" indent="-342900">
              <a:buAutoNum type="arabicParenR"/>
            </a:pPr>
            <a:endParaRPr lang="pt-BR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0000"/>
                </a:solidFill>
              </a:rPr>
              <a:t>Tropical Atlântica (</a:t>
            </a:r>
            <a:r>
              <a:rPr lang="pt-BR" dirty="0" err="1" smtClean="0">
                <a:solidFill>
                  <a:srgbClr val="FF0000"/>
                </a:solidFill>
              </a:rPr>
              <a:t>mTa</a:t>
            </a:r>
            <a:r>
              <a:rPr lang="pt-BR" dirty="0" smtClean="0">
                <a:solidFill>
                  <a:srgbClr val="FF0000"/>
                </a:solidFill>
              </a:rPr>
              <a:t>)</a:t>
            </a:r>
          </a:p>
          <a:p>
            <a:pPr marL="342900" indent="-342900">
              <a:buAutoNum type="arabicParenR"/>
            </a:pPr>
            <a:r>
              <a:rPr lang="pt-BR" dirty="0" smtClean="0">
                <a:solidFill>
                  <a:srgbClr val="FF0000"/>
                </a:solidFill>
              </a:rPr>
              <a:t>Quente e úmida</a:t>
            </a:r>
          </a:p>
          <a:p>
            <a:pPr marL="342900" indent="-342900">
              <a:buAutoNum type="arabicParenR"/>
            </a:pPr>
            <a:endParaRPr lang="pt-BR" dirty="0"/>
          </a:p>
          <a:p>
            <a:pPr marL="342900" indent="-342900">
              <a:buAutoNum type="arabicParenR"/>
            </a:pPr>
            <a:r>
              <a:rPr lang="pt-BR" dirty="0" smtClean="0"/>
              <a:t>Mais intensa no inverno</a:t>
            </a:r>
          </a:p>
          <a:p>
            <a:pPr marL="342900" indent="-342900">
              <a:buAutoNum type="arabicParenR"/>
            </a:pPr>
            <a:endParaRPr lang="pt-BR" dirty="0"/>
          </a:p>
          <a:p>
            <a:pPr marL="342900" indent="-342900">
              <a:buAutoNum type="arabicParenR"/>
            </a:pPr>
            <a:r>
              <a:rPr lang="pt-BR" dirty="0" smtClean="0"/>
              <a:t>Em combinação com a massa Polar </a:t>
            </a:r>
            <a:r>
              <a:rPr lang="pt-BR" dirty="0" err="1" smtClean="0"/>
              <a:t>Atântica</a:t>
            </a:r>
            <a:r>
              <a:rPr lang="pt-BR" dirty="0" smtClean="0"/>
              <a:t> -&gt; Provoca chuvas frontais no Sul e no litoral oriental</a:t>
            </a:r>
          </a:p>
          <a:p>
            <a:pPr lvl="1"/>
            <a:r>
              <a:rPr lang="pt-BR" dirty="0"/>
              <a:t>	</a:t>
            </a:r>
            <a:r>
              <a:rPr lang="pt-BR" dirty="0" smtClean="0"/>
              <a:t>			               -&gt; Provoca chuvas orográficas nas encostas próximas ao litoral</a:t>
            </a:r>
          </a:p>
        </p:txBody>
      </p:sp>
    </p:spTree>
    <p:extLst>
      <p:ext uri="{BB962C8B-B14F-4D97-AF65-F5344CB8AC3E}">
        <p14:creationId xmlns:p14="http://schemas.microsoft.com/office/powerpoint/2010/main" val="90166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34096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latin typeface="+mn-lt"/>
              </a:rPr>
              <a:t>Massas de Ar</a:t>
            </a:r>
            <a:endParaRPr lang="pt-BR" sz="3200" dirty="0"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875763"/>
            <a:ext cx="1219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accent4"/>
                </a:solidFill>
              </a:rPr>
              <a:t>Tropical Continental (</a:t>
            </a:r>
            <a:r>
              <a:rPr lang="pt-BR" dirty="0" err="1" smtClean="0">
                <a:solidFill>
                  <a:schemeClr val="accent4"/>
                </a:solidFill>
              </a:rPr>
              <a:t>mTc</a:t>
            </a:r>
            <a:r>
              <a:rPr lang="pt-BR" dirty="0" smtClean="0">
                <a:solidFill>
                  <a:schemeClr val="accent4"/>
                </a:solidFill>
              </a:rPr>
              <a:t>)</a:t>
            </a:r>
          </a:p>
          <a:p>
            <a:pPr marL="342900" indent="-342900">
              <a:buAutoNum type="arabicParenR"/>
            </a:pPr>
            <a:r>
              <a:rPr lang="pt-BR" dirty="0" smtClean="0">
                <a:solidFill>
                  <a:schemeClr val="accent4"/>
                </a:solidFill>
              </a:rPr>
              <a:t>Quente e seca</a:t>
            </a:r>
          </a:p>
          <a:p>
            <a:pPr marL="342900" indent="-342900">
              <a:buAutoNum type="arabicParenR"/>
            </a:pPr>
            <a:endParaRPr lang="pt-BR" dirty="0"/>
          </a:p>
          <a:p>
            <a:pPr marL="342900" indent="-342900">
              <a:buAutoNum type="arabicParenR"/>
            </a:pPr>
            <a:r>
              <a:rPr lang="pt-BR" dirty="0" smtClean="0"/>
              <a:t>Forte no verão</a:t>
            </a:r>
          </a:p>
          <a:p>
            <a:pPr marL="342900" indent="-342900">
              <a:buAutoNum type="arabicParenR"/>
            </a:pPr>
            <a:endParaRPr lang="pt-BR" dirty="0"/>
          </a:p>
          <a:p>
            <a:pPr marL="342900" indent="-342900">
              <a:buAutoNum type="arabicParenR"/>
            </a:pPr>
            <a:r>
              <a:rPr lang="pt-BR" dirty="0" smtClean="0"/>
              <a:t>Atua no Brasil central, principalmente no Pantanal</a:t>
            </a:r>
          </a:p>
          <a:p>
            <a:pPr marL="342900" indent="-342900">
              <a:buAutoNum type="arabicParenR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Polar Atlântica (</a:t>
            </a:r>
            <a:r>
              <a:rPr lang="pt-BR" dirty="0" err="1" smtClean="0">
                <a:solidFill>
                  <a:schemeClr val="accent1">
                    <a:lumMod val="75000"/>
                  </a:schemeClr>
                </a:solidFill>
              </a:rPr>
              <a:t>mPa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342900" indent="-342900">
              <a:buAutoNum type="arabicParenR"/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Frio e úmida</a:t>
            </a:r>
          </a:p>
          <a:p>
            <a:pPr marL="342900" indent="-342900">
              <a:buAutoNum type="arabicParenR"/>
            </a:pPr>
            <a:endParaRPr lang="pt-BR" dirty="0"/>
          </a:p>
          <a:p>
            <a:pPr marL="342900" indent="-342900">
              <a:buAutoNum type="arabicParenR"/>
            </a:pPr>
            <a:r>
              <a:rPr lang="pt-BR" dirty="0" smtClean="0"/>
              <a:t>Mais intensa durante o inverno</a:t>
            </a:r>
          </a:p>
          <a:p>
            <a:pPr marL="342900" indent="-342900">
              <a:buAutoNum type="arabicParenR"/>
            </a:pPr>
            <a:endParaRPr lang="pt-BR" dirty="0"/>
          </a:p>
          <a:p>
            <a:pPr marL="342900" indent="-342900">
              <a:buAutoNum type="arabicParenR"/>
            </a:pPr>
            <a:r>
              <a:rPr lang="pt-BR" dirty="0" smtClean="0"/>
              <a:t>Provoca:</a:t>
            </a:r>
          </a:p>
          <a:p>
            <a:r>
              <a:rPr lang="pt-BR" dirty="0" smtClean="0"/>
              <a:t>-&gt; Queda na temperatura no Sul e Sudeste</a:t>
            </a:r>
          </a:p>
          <a:p>
            <a:endParaRPr lang="pt-BR" dirty="0" smtClean="0"/>
          </a:p>
          <a:p>
            <a:r>
              <a:rPr lang="pt-BR" dirty="0" smtClean="0"/>
              <a:t>-&gt; Fenômeno de friagem na Amazônia Ocidental</a:t>
            </a:r>
          </a:p>
          <a:p>
            <a:endParaRPr lang="pt-BR" dirty="0"/>
          </a:p>
          <a:p>
            <a:r>
              <a:rPr lang="pt-BR" dirty="0" smtClean="0"/>
              <a:t>-&gt; Chuvas frontais no litoral oriental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1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http://files.professoralexeinowatzki.webnode.com.br/200000259-aacb4abc51/massas-de-ar-brasi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149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843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98489"/>
          </a:xfrm>
        </p:spPr>
        <p:txBody>
          <a:bodyPr/>
          <a:lstStyle/>
          <a:p>
            <a:pPr algn="ctr"/>
            <a:r>
              <a:rPr lang="pt-BR" dirty="0" smtClean="0">
                <a:latin typeface="+mn-lt"/>
              </a:rPr>
              <a:t>Classificação Climática do Brasil</a:t>
            </a:r>
            <a:endParaRPr lang="pt-BR" dirty="0"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2877996"/>
            <a:ext cx="1219200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4400" dirty="0" smtClean="0"/>
              <a:t>DIVIDIDO EM SEIS TIPOS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337579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 descr="http://www.coladaweb.com/wp-content/uploads/climas-do-brasi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157" y="-1"/>
            <a:ext cx="987833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061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"/>
            <a:ext cx="3631842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b="1" dirty="0" smtClean="0"/>
              <a:t>Equatorial</a:t>
            </a:r>
          </a:p>
          <a:p>
            <a:pPr marL="342900" indent="-342900">
              <a:buAutoNum type="arabicParenR"/>
            </a:pPr>
            <a:r>
              <a:rPr lang="pt-BR" sz="2800" dirty="0" smtClean="0"/>
              <a:t>Abrange a região Norte</a:t>
            </a:r>
          </a:p>
          <a:p>
            <a:pPr marL="342900" indent="-342900">
              <a:buAutoNum type="arabicParenR"/>
            </a:pPr>
            <a:endParaRPr lang="pt-BR" sz="2800" dirty="0"/>
          </a:p>
          <a:p>
            <a:pPr marL="342900" indent="-342900">
              <a:buAutoNum type="arabicParenR"/>
            </a:pPr>
            <a:r>
              <a:rPr lang="pt-BR" sz="2800" dirty="0" smtClean="0"/>
              <a:t>Influência da massa Equatorial Continental (</a:t>
            </a:r>
            <a:r>
              <a:rPr lang="pt-BR" sz="2800" dirty="0" err="1" smtClean="0"/>
              <a:t>mEc</a:t>
            </a:r>
            <a:r>
              <a:rPr lang="pt-BR" sz="2800" dirty="0" smtClean="0"/>
              <a:t>)</a:t>
            </a:r>
          </a:p>
          <a:p>
            <a:pPr marL="342900" indent="-342900">
              <a:buAutoNum type="arabicParenR"/>
            </a:pPr>
            <a:endParaRPr lang="pt-BR" sz="2800" dirty="0"/>
          </a:p>
          <a:p>
            <a:pPr marL="342900" indent="-342900">
              <a:buAutoNum type="arabicParenR"/>
            </a:pPr>
            <a:r>
              <a:rPr lang="pt-BR" sz="2800" dirty="0" smtClean="0"/>
              <a:t>Temperaturas médias entre 26° C e 24°C</a:t>
            </a:r>
          </a:p>
          <a:p>
            <a:pPr marL="285750" indent="-285750">
              <a:buFontTx/>
              <a:buChar char="-"/>
            </a:pPr>
            <a:r>
              <a:rPr lang="pt-BR" sz="2800" dirty="0" smtClean="0"/>
              <a:t>Baixa amplitude térmica</a:t>
            </a:r>
          </a:p>
          <a:p>
            <a:endParaRPr lang="pt-BR" sz="2800" dirty="0"/>
          </a:p>
          <a:p>
            <a:r>
              <a:rPr lang="pt-BR" sz="2800" dirty="0" smtClean="0"/>
              <a:t>4) Pluviosidade elevada -&gt; Acima de 2000 mm anuais </a:t>
            </a:r>
          </a:p>
        </p:txBody>
      </p:sp>
      <p:pic>
        <p:nvPicPr>
          <p:cNvPr id="3074" name="Picture 2" descr="http://interna.coceducacao.com.br/ebook/content/pictures/2002-11-172-04-i00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459" y="-9874"/>
            <a:ext cx="5422006" cy="6867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784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0" y="0"/>
            <a:ext cx="4056845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 smtClean="0"/>
              <a:t>Tropical (típico ou continental)</a:t>
            </a:r>
          </a:p>
          <a:p>
            <a:pPr marL="342900" indent="-342900">
              <a:buAutoNum type="arabicParenR"/>
            </a:pPr>
            <a:r>
              <a:rPr lang="pt-BR" sz="2400" dirty="0" smtClean="0"/>
              <a:t>No Brasil Central</a:t>
            </a:r>
          </a:p>
          <a:p>
            <a:pPr marL="342900" indent="-342900">
              <a:buAutoNum type="arabicParenR"/>
            </a:pPr>
            <a:endParaRPr lang="pt-BR" sz="2400" dirty="0"/>
          </a:p>
          <a:p>
            <a:pPr marL="342900" indent="-342900">
              <a:buAutoNum type="arabicParenR"/>
            </a:pPr>
            <a:r>
              <a:rPr lang="pt-BR" sz="2400" dirty="0" smtClean="0"/>
              <a:t>Quente -&gt; Médias de 23°C (mínima de 20°C e máxima de 27°C)</a:t>
            </a:r>
          </a:p>
          <a:p>
            <a:pPr marL="342900" indent="-342900">
              <a:buAutoNum type="arabicParenR"/>
            </a:pPr>
            <a:endParaRPr lang="pt-BR" sz="2400" dirty="0"/>
          </a:p>
          <a:p>
            <a:pPr marL="342900" indent="-342900">
              <a:buAutoNum type="arabicParenR"/>
            </a:pPr>
            <a:r>
              <a:rPr lang="pt-BR" sz="2400" dirty="0" smtClean="0"/>
              <a:t>Pluviosidade elevada de aproximadamente 1500 mm anuais</a:t>
            </a:r>
          </a:p>
          <a:p>
            <a:pPr marL="342900" indent="-342900">
              <a:buAutoNum type="arabicParenR"/>
            </a:pPr>
            <a:endParaRPr lang="pt-BR" sz="2400" dirty="0"/>
          </a:p>
          <a:p>
            <a:pPr marL="342900" indent="-342900">
              <a:buAutoNum type="arabicParenR"/>
            </a:pPr>
            <a:r>
              <a:rPr lang="pt-BR" sz="2400" dirty="0" smtClean="0"/>
              <a:t>Duas estações bem definidas</a:t>
            </a:r>
          </a:p>
          <a:p>
            <a:pPr marL="285750" indent="-285750">
              <a:buFontTx/>
              <a:buChar char="-"/>
            </a:pPr>
            <a:r>
              <a:rPr lang="pt-BR" sz="2400" dirty="0" smtClean="0"/>
              <a:t>Verão chuvoso</a:t>
            </a:r>
          </a:p>
          <a:p>
            <a:pPr marL="285750" indent="-285750">
              <a:buFontTx/>
              <a:buChar char="-"/>
            </a:pPr>
            <a:r>
              <a:rPr lang="pt-BR" sz="2400" dirty="0" smtClean="0"/>
              <a:t>Inverno seco</a:t>
            </a:r>
          </a:p>
          <a:p>
            <a:pPr marL="285750" indent="-285750">
              <a:buFontTx/>
              <a:buChar char="-"/>
            </a:pPr>
            <a:endParaRPr lang="pt-BR" sz="2400" dirty="0"/>
          </a:p>
          <a:p>
            <a:r>
              <a:rPr lang="pt-BR" sz="2400" dirty="0" smtClean="0"/>
              <a:t>5) Amplitude térmica média</a:t>
            </a:r>
          </a:p>
        </p:txBody>
      </p:sp>
      <p:pic>
        <p:nvPicPr>
          <p:cNvPr id="4098" name="Picture 2" descr="http://interna.coceducacao.com.br/ebook/content/pictures/2002-11-172-06-i00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459" y="0"/>
            <a:ext cx="6053070" cy="6849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364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218941"/>
            <a:ext cx="439169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b="1" dirty="0" smtClean="0"/>
              <a:t>Tropical Litorâneo (ou Tropical Atlântico)</a:t>
            </a:r>
          </a:p>
          <a:p>
            <a:endParaRPr lang="pt-BR" sz="2800" dirty="0" smtClean="0"/>
          </a:p>
          <a:p>
            <a:pPr marL="342900" indent="-342900">
              <a:buAutoNum type="arabicParenR"/>
            </a:pPr>
            <a:r>
              <a:rPr lang="pt-BR" sz="2800" dirty="0" smtClean="0"/>
              <a:t>Faixa litorânea do Rio Grande do Norte até o sul da Bahia</a:t>
            </a:r>
          </a:p>
          <a:p>
            <a:pPr marL="342900" indent="-342900">
              <a:buAutoNum type="arabicParenR"/>
            </a:pPr>
            <a:endParaRPr lang="pt-BR" sz="2800" dirty="0"/>
          </a:p>
          <a:p>
            <a:pPr marL="342900" indent="-342900">
              <a:buAutoNum type="arabicParenR"/>
            </a:pPr>
            <a:r>
              <a:rPr lang="pt-BR" sz="2800" dirty="0" smtClean="0"/>
              <a:t>Pluviosidade elevada, acima de 1500 mm anuais</a:t>
            </a:r>
          </a:p>
          <a:p>
            <a:pPr marL="342900" indent="-342900">
              <a:buAutoNum type="arabicParenR"/>
            </a:pPr>
            <a:endParaRPr lang="pt-BR" sz="2800" dirty="0"/>
          </a:p>
          <a:p>
            <a:pPr marL="342900" indent="-342900">
              <a:buAutoNum type="arabicParenR"/>
            </a:pPr>
            <a:r>
              <a:rPr lang="pt-BR" sz="2800" dirty="0" smtClean="0"/>
              <a:t>Chuvas concentradas no outono e inverno</a:t>
            </a:r>
          </a:p>
          <a:p>
            <a:pPr marL="342900" indent="-342900">
              <a:buAutoNum type="arabicParenR"/>
            </a:pPr>
            <a:endParaRPr lang="pt-BR" sz="2800" dirty="0"/>
          </a:p>
          <a:p>
            <a:pPr marL="342900" indent="-342900">
              <a:buAutoNum type="arabicParenR"/>
            </a:pPr>
            <a:r>
              <a:rPr lang="pt-BR" sz="2800" dirty="0" smtClean="0"/>
              <a:t>Baixa amplitude térmica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9270" y="0"/>
            <a:ext cx="5265045" cy="6783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68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270457"/>
            <a:ext cx="466215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b="1" dirty="0" smtClean="0"/>
              <a:t>Tropical de Altitude</a:t>
            </a:r>
          </a:p>
          <a:p>
            <a:endParaRPr lang="pt-BR" sz="2800" dirty="0" smtClean="0"/>
          </a:p>
          <a:p>
            <a:pPr marL="342900" indent="-342900">
              <a:buAutoNum type="arabicParenR"/>
            </a:pPr>
            <a:r>
              <a:rPr lang="pt-BR" sz="2800" dirty="0" smtClean="0"/>
              <a:t>Região central do Sudeste e terras altas do Centro Oeste</a:t>
            </a:r>
          </a:p>
          <a:p>
            <a:pPr marL="342900" indent="-342900">
              <a:buAutoNum type="arabicParenR"/>
            </a:pPr>
            <a:endParaRPr lang="pt-BR" sz="2800" dirty="0"/>
          </a:p>
          <a:p>
            <a:pPr marL="342900" indent="-342900">
              <a:buAutoNum type="arabicParenR"/>
            </a:pPr>
            <a:r>
              <a:rPr lang="pt-BR" sz="2800" dirty="0" smtClean="0"/>
              <a:t>Mesmo padrão que o tropical, só que com médias de temperatura mais baixas por causa da altitude</a:t>
            </a:r>
          </a:p>
          <a:p>
            <a:pPr marL="285750" indent="-285750">
              <a:buFontTx/>
              <a:buChar char="-"/>
            </a:pPr>
            <a:r>
              <a:rPr lang="pt-BR" sz="2800" dirty="0" smtClean="0"/>
              <a:t>Média: 20°C</a:t>
            </a:r>
          </a:p>
          <a:p>
            <a:endParaRPr lang="pt-BR" sz="2800" dirty="0" smtClean="0"/>
          </a:p>
          <a:p>
            <a:pPr marL="285750" indent="-285750">
              <a:buFontTx/>
              <a:buChar char="-"/>
            </a:pPr>
            <a:r>
              <a:rPr lang="pt-BR" sz="2800" dirty="0" smtClean="0"/>
              <a:t>Mínima: 17°C</a:t>
            </a:r>
          </a:p>
          <a:p>
            <a:endParaRPr lang="pt-BR" sz="2800" dirty="0" smtClean="0"/>
          </a:p>
          <a:p>
            <a:pPr marL="285750" indent="-285750">
              <a:buFontTx/>
              <a:buChar char="-"/>
            </a:pPr>
            <a:r>
              <a:rPr lang="pt-BR" sz="2800" dirty="0" smtClean="0"/>
              <a:t>Máxima: 24°C</a:t>
            </a:r>
          </a:p>
        </p:txBody>
      </p:sp>
      <p:pic>
        <p:nvPicPr>
          <p:cNvPr id="5122" name="Picture 2" descr="http://3.bp.blogspot.com/-hC6vKdmt5M0/Te5uO6IS65I/AAAAAAAAAuU/aDWi1ZUwO0M/s400/image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2730" y="0"/>
            <a:ext cx="5524008" cy="6853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74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437883"/>
            <a:ext cx="461063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 smtClean="0"/>
              <a:t>Semiárido</a:t>
            </a:r>
          </a:p>
          <a:p>
            <a:endParaRPr lang="pt-BR" sz="2400" dirty="0" smtClean="0"/>
          </a:p>
          <a:p>
            <a:pPr marL="342900" indent="-342900">
              <a:buAutoNum type="arabicParenR"/>
            </a:pPr>
            <a:r>
              <a:rPr lang="pt-BR" sz="2400" dirty="0" smtClean="0"/>
              <a:t>Interior do Sertão (Nordeste)</a:t>
            </a:r>
          </a:p>
          <a:p>
            <a:pPr marL="342900" indent="-342900">
              <a:buAutoNum type="arabicParenR"/>
            </a:pPr>
            <a:endParaRPr lang="pt-BR" sz="2400" dirty="0"/>
          </a:p>
          <a:p>
            <a:pPr marL="342900" indent="-342900">
              <a:buAutoNum type="arabicParenR"/>
            </a:pPr>
            <a:r>
              <a:rPr lang="pt-BR" sz="2400" dirty="0" smtClean="0"/>
              <a:t>Temperatura média anual alta: 27°C</a:t>
            </a:r>
          </a:p>
          <a:p>
            <a:pPr marL="342900" indent="-342900">
              <a:buAutoNum type="arabicParenR"/>
            </a:pPr>
            <a:endParaRPr lang="pt-BR" sz="2400" dirty="0"/>
          </a:p>
          <a:p>
            <a:pPr marL="342900" indent="-342900">
              <a:buAutoNum type="arabicParenR"/>
            </a:pPr>
            <a:r>
              <a:rPr lang="pt-BR" sz="2400" dirty="0" smtClean="0"/>
              <a:t>Baixa pluviosidade anual = 750 mm, chuvas concentradas em poucos meses (verão e outono)</a:t>
            </a:r>
          </a:p>
          <a:p>
            <a:endParaRPr lang="pt-BR" sz="2400" dirty="0" smtClean="0"/>
          </a:p>
          <a:p>
            <a:pPr marL="285750" indent="-285750">
              <a:buFontTx/>
              <a:buChar char="-"/>
            </a:pPr>
            <a:r>
              <a:rPr lang="pt-BR" sz="2400" dirty="0" smtClean="0"/>
              <a:t>Motivos: Altas temperaturas e obstáculo para a chegada da umidade causada pela presença de chapadas</a:t>
            </a:r>
          </a:p>
          <a:p>
            <a:endParaRPr lang="pt-BR" dirty="0"/>
          </a:p>
        </p:txBody>
      </p:sp>
      <p:pic>
        <p:nvPicPr>
          <p:cNvPr id="6146" name="Picture 2" descr="http://4.bp.blogspot.com/-8i-Aho9W6iA/T8HuEz4toUI/AAAAAAAAF-M/zSbgKo5PgEA/s1600/image0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912" y="0"/>
            <a:ext cx="5305068" cy="687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325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15154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600" dirty="0" smtClean="0">
                <a:latin typeface="+mn-lt"/>
              </a:rPr>
              <a:t>Panorama Geral</a:t>
            </a:r>
            <a:endParaRPr lang="pt-BR" sz="3600" dirty="0"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429555" y="1429554"/>
            <a:ext cx="1076244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3600" dirty="0" smtClean="0"/>
              <a:t>O clima de uma região é resultado da interação de diversas variáveis de um sistema complexo muito maior, de escala global.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3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3600" dirty="0" smtClean="0"/>
              <a:t>Os principais elementos que condicionam a circulação de calor são as massas de ar (circulação atmosférica) e as correntes marinhas (circulação oceânica).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954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15911"/>
            <a:ext cx="4752304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b="1" dirty="0" smtClean="0"/>
              <a:t>Subtropical</a:t>
            </a:r>
          </a:p>
          <a:p>
            <a:endParaRPr lang="pt-BR" sz="2800" dirty="0"/>
          </a:p>
          <a:p>
            <a:pPr marL="342900" indent="-342900">
              <a:buAutoNum type="arabicParenR"/>
            </a:pPr>
            <a:r>
              <a:rPr lang="pt-BR" sz="2800" dirty="0" smtClean="0"/>
              <a:t>Região Sul</a:t>
            </a:r>
          </a:p>
          <a:p>
            <a:pPr marL="342900" indent="-342900">
              <a:buAutoNum type="arabicParenR"/>
            </a:pPr>
            <a:endParaRPr lang="pt-BR" sz="2800" dirty="0"/>
          </a:p>
          <a:p>
            <a:pPr marL="342900" indent="-342900">
              <a:buAutoNum type="arabicParenR"/>
            </a:pPr>
            <a:r>
              <a:rPr lang="pt-BR" sz="2800" dirty="0" smtClean="0"/>
              <a:t>Temperatura média de 17°C</a:t>
            </a:r>
          </a:p>
          <a:p>
            <a:pPr marL="342900" indent="-342900">
              <a:buAutoNum type="arabicParenR"/>
            </a:pPr>
            <a:endParaRPr lang="pt-BR" sz="2800" dirty="0"/>
          </a:p>
          <a:p>
            <a:pPr marL="342900" indent="-342900">
              <a:buAutoNum type="arabicParenR"/>
            </a:pPr>
            <a:r>
              <a:rPr lang="pt-BR" sz="2800" dirty="0" smtClean="0"/>
              <a:t>Influência da massa Polar Atlântica (</a:t>
            </a:r>
            <a:r>
              <a:rPr lang="pt-BR" sz="2800" dirty="0" err="1" smtClean="0"/>
              <a:t>mPa</a:t>
            </a:r>
            <a:r>
              <a:rPr lang="pt-BR" sz="2800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pt-BR" sz="2800" dirty="0" smtClean="0"/>
              <a:t>Grande amplitude térmica anual (mínimas mais baixas)</a:t>
            </a:r>
          </a:p>
          <a:p>
            <a:endParaRPr lang="pt-BR" sz="2800" dirty="0"/>
          </a:p>
          <a:p>
            <a:r>
              <a:rPr lang="pt-BR" sz="2800" dirty="0" smtClean="0"/>
              <a:t>4) Pluviosidade alta e bem distribuída o ano todo -&gt; Entre 1500 mm e 2000 mm anuais</a:t>
            </a:r>
          </a:p>
          <a:p>
            <a:endParaRPr lang="pt-BR" dirty="0" smtClean="0"/>
          </a:p>
        </p:txBody>
      </p:sp>
      <p:pic>
        <p:nvPicPr>
          <p:cNvPr id="7170" name="Picture 2" descr="http://interna.coceducacao.com.br/ebook/content/pictures/2002-21-172-13-i00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218" y="0"/>
            <a:ext cx="559628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804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8194" name="Picture 2" descr="http://images.slideplayer.com.br/3/397580/slides/slide_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366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43943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latin typeface="+mn-lt"/>
              </a:rPr>
              <a:t>Célula Tropical (ou Célula de </a:t>
            </a:r>
            <a:r>
              <a:rPr lang="pt-BR" sz="3200" dirty="0" err="1" smtClean="0">
                <a:latin typeface="+mn-lt"/>
              </a:rPr>
              <a:t>Hadley</a:t>
            </a:r>
            <a:r>
              <a:rPr lang="pt-BR" sz="3200" dirty="0" smtClean="0">
                <a:latin typeface="+mn-lt"/>
              </a:rPr>
              <a:t>)</a:t>
            </a:r>
            <a:endParaRPr lang="pt-BR" sz="3200" dirty="0"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46975" y="772732"/>
            <a:ext cx="1143214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A circulação geral da atmosfera decorre das diferenças de pressão atmosférica. Ar quente é mais leve (ascende) do que o ar frio (desce).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Movimento da célula Tropical</a:t>
            </a:r>
          </a:p>
          <a:p>
            <a:r>
              <a:rPr lang="pt-BR" dirty="0"/>
              <a:t>	</a:t>
            </a:r>
            <a:r>
              <a:rPr lang="pt-BR" dirty="0" smtClean="0"/>
              <a:t>1)  Na faixa equatorial as massas de ar recebem maior insolação (formas zonas de baixa pressão), são aquecidas e ascendem até cerca de 10 mil metros de altitude quando se espalham horizontalmente para o norte (no hemisfério norte) e para o sul (no hemisfério sul).</a:t>
            </a:r>
          </a:p>
          <a:p>
            <a:endParaRPr lang="pt-BR" dirty="0"/>
          </a:p>
          <a:p>
            <a:r>
              <a:rPr lang="pt-BR" dirty="0"/>
              <a:t>	</a:t>
            </a:r>
            <a:r>
              <a:rPr lang="pt-BR" dirty="0" smtClean="0"/>
              <a:t>2) Por volta dos 30° de latitude as massas já se tornaram mais frias e densas (formam zonas de alta pressão), iniciando um movimento descendente.</a:t>
            </a:r>
          </a:p>
          <a:p>
            <a:endParaRPr lang="pt-BR" dirty="0"/>
          </a:p>
          <a:p>
            <a:r>
              <a:rPr lang="pt-BR" dirty="0" smtClean="0"/>
              <a:t>	3) Já em baixas altitudes tomam rumo ao Equador, reiniciando o aquecimento, dilatação e ascensão.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Características da célula Tropical</a:t>
            </a:r>
          </a:p>
          <a:p>
            <a:r>
              <a:rPr lang="pt-BR" dirty="0"/>
              <a:t>	</a:t>
            </a:r>
            <a:r>
              <a:rPr lang="pt-BR" dirty="0" smtClean="0"/>
              <a:t>1) Redistribui calor e umidade entre as latitudes equatoriais e subtropicais.</a:t>
            </a:r>
          </a:p>
          <a:p>
            <a:endParaRPr lang="pt-BR" dirty="0"/>
          </a:p>
          <a:p>
            <a:r>
              <a:rPr lang="pt-BR" dirty="0" smtClean="0"/>
              <a:t>	2) Na faixa equatorial, a ascensão e resfriamento do ar úmido provoca condensação e chuvas o ano inteiro.</a:t>
            </a:r>
          </a:p>
          <a:p>
            <a:endParaRPr lang="pt-BR" dirty="0"/>
          </a:p>
          <a:p>
            <a:r>
              <a:rPr lang="pt-BR" dirty="0" smtClean="0"/>
              <a:t>	3) Ao se movimentarem em direção aos trópicos as massas de estão mais pesadas (perda de calor) e mais secas (perda de umidade), assim absorvem a umidade existente na superfície.</a:t>
            </a:r>
          </a:p>
        </p:txBody>
      </p:sp>
    </p:spTree>
    <p:extLst>
      <p:ext uri="{BB962C8B-B14F-4D97-AF65-F5344CB8AC3E}">
        <p14:creationId xmlns:p14="http://schemas.microsoft.com/office/powerpoint/2010/main" val="26873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http://fisica.ufpr.br/grimm/aposmeteo/cap8/Image59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041" y="61077"/>
            <a:ext cx="8010659" cy="6796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679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31064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latin typeface="+mn-lt"/>
              </a:rPr>
              <a:t>Ventos Alísios e Contra Alísios</a:t>
            </a:r>
            <a:endParaRPr lang="pt-BR" sz="3200" dirty="0">
              <a:latin typeface="+mn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824248"/>
            <a:ext cx="121920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400" dirty="0" smtClean="0"/>
              <a:t>Atuam somente na célula Tropical</a:t>
            </a:r>
            <a:endParaRPr lang="pt-BR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sz="2400" b="1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400" b="1" dirty="0" smtClean="0"/>
              <a:t>Ventos Alísios</a:t>
            </a:r>
            <a:endParaRPr lang="pt-BR" sz="2400" dirty="0" smtClean="0"/>
          </a:p>
          <a:p>
            <a:r>
              <a:rPr lang="pt-BR" sz="2400" b="1" dirty="0"/>
              <a:t>	</a:t>
            </a:r>
            <a:r>
              <a:rPr lang="pt-BR" sz="2400" dirty="0"/>
              <a:t>1)  Sopram a baixas altitudes, das faixas subtropicais para o Equador, nos dois hemisférios.</a:t>
            </a:r>
          </a:p>
          <a:p>
            <a:endParaRPr lang="pt-BR" sz="2400" b="1" dirty="0"/>
          </a:p>
          <a:p>
            <a:r>
              <a:rPr lang="pt-BR" sz="2400" b="1" dirty="0"/>
              <a:t>	</a:t>
            </a:r>
            <a:r>
              <a:rPr lang="pt-BR" sz="2400" dirty="0"/>
              <a:t>2) Devido a rotação da </a:t>
            </a:r>
            <a:r>
              <a:rPr lang="pt-BR" sz="2400" dirty="0" smtClean="0"/>
              <a:t>Terra (para leste) os ventos alísios se deslocam para oeste, sentido sudeste-noroeste (no hemisférios sul) e nordeste-sudoeste (hemisfério norte).</a:t>
            </a:r>
          </a:p>
          <a:p>
            <a:endParaRPr lang="pt-BR" sz="2400" b="1" dirty="0"/>
          </a:p>
          <a:p>
            <a:r>
              <a:rPr lang="pt-BR" sz="2400" b="1" dirty="0" smtClean="0"/>
              <a:t>	</a:t>
            </a:r>
            <a:r>
              <a:rPr lang="pt-BR" sz="2400" dirty="0" smtClean="0"/>
              <a:t>3) São massas de ar menos quentes e que viajam a baixas velocidades.</a:t>
            </a:r>
          </a:p>
          <a:p>
            <a:endParaRPr lang="pt-BR" sz="2400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400" b="1" dirty="0" smtClean="0"/>
              <a:t>Ventos Contra Alísios</a:t>
            </a:r>
            <a:endParaRPr lang="pt-BR" sz="2400" dirty="0" smtClean="0"/>
          </a:p>
          <a:p>
            <a:r>
              <a:rPr lang="pt-BR" sz="2400" b="1" dirty="0"/>
              <a:t>	</a:t>
            </a:r>
            <a:r>
              <a:rPr lang="pt-BR" sz="2400" dirty="0" smtClean="0"/>
              <a:t>1) Sopram em altas altitudes, do Equador para as zonas subtropicais, nos dois hemisférios.</a:t>
            </a:r>
          </a:p>
          <a:p>
            <a:endParaRPr lang="pt-BR" sz="2400" b="1" dirty="0"/>
          </a:p>
          <a:p>
            <a:r>
              <a:rPr lang="pt-BR" sz="2400" b="1" dirty="0" smtClean="0"/>
              <a:t>	</a:t>
            </a:r>
            <a:r>
              <a:rPr lang="pt-BR" sz="2400" dirty="0" smtClean="0"/>
              <a:t>2) São massas de ar mais quentes e viajam com maior velocidade.</a:t>
            </a:r>
            <a:endParaRPr lang="pt-BR" sz="24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103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92427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latin typeface="+mn-lt"/>
              </a:rPr>
              <a:t>Zona de Convergência Intertropical (ZCIT)</a:t>
            </a:r>
            <a:endParaRPr lang="pt-BR" sz="3200" dirty="0"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197734" y="927279"/>
            <a:ext cx="10994265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 smtClean="0"/>
              <a:t>Faixa, próxima ao Equador, que corresponde à área de maior aquecimento da superfície e da atmosfera. Encontro dos ventos originários do hemisfério norte e sul (ventos alísios)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 smtClean="0"/>
              <a:t>Delimitada pela isoterma de 21° C para o mês mais frio (janeiro no hemisfério norte, julho no hemisfério sul)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 smtClean="0"/>
              <a:t>Forma zonas de baixa pressão, que deslocam-se sazonalmente devido a posição do Sol em relação à Terra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/>
              <a:t> </a:t>
            </a:r>
            <a:r>
              <a:rPr lang="pt-BR" sz="2400" dirty="0" smtClean="0"/>
              <a:t>Localizada no ramo ascendente da célula Tropical </a:t>
            </a:r>
            <a:r>
              <a:rPr lang="pt-BR" sz="2400" dirty="0" smtClean="0">
                <a:sym typeface="Wingdings" panose="05000000000000000000" pitchFamily="2" charset="2"/>
              </a:rPr>
              <a:t> Transfere calor e umidade dos níveis inferiores da atmosfera nos trópicos para os níveis superiores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400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400" dirty="0" smtClean="0">
                <a:sym typeface="Wingdings" panose="05000000000000000000" pitchFamily="2" charset="2"/>
              </a:rPr>
              <a:t>Grande influência no regime de chuvas no continente americano. Principalmente na parte norte do Nordeste Brasileiro.</a:t>
            </a:r>
            <a:endParaRPr lang="pt-BR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8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215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4415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31064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latin typeface="+mn-lt"/>
              </a:rPr>
              <a:t>Correntes Marítimas</a:t>
            </a:r>
            <a:endParaRPr lang="pt-BR" sz="3200" dirty="0"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1017431"/>
            <a:ext cx="1219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Dividida em dois tipos</a:t>
            </a:r>
          </a:p>
          <a:p>
            <a:r>
              <a:rPr lang="pt-BR" sz="2000" dirty="0"/>
              <a:t>	</a:t>
            </a:r>
            <a:r>
              <a:rPr lang="pt-BR" sz="2000" dirty="0" smtClean="0">
                <a:solidFill>
                  <a:srgbClr val="FF0000"/>
                </a:solidFill>
              </a:rPr>
              <a:t>Correntes Quentes</a:t>
            </a:r>
            <a:r>
              <a:rPr lang="pt-BR" sz="2000" dirty="0" smtClean="0"/>
              <a:t>: Massas de água originadas nas áreas da zona intertropical ou em zonas tórridas da Terra. Deslocam-se com destino às zonas polares.</a:t>
            </a:r>
          </a:p>
          <a:p>
            <a:endParaRPr lang="pt-BR" sz="2000" dirty="0"/>
          </a:p>
          <a:p>
            <a:r>
              <a:rPr lang="pt-BR" sz="2000" dirty="0" smtClean="0"/>
              <a:t>	</a:t>
            </a:r>
            <a:r>
              <a:rPr lang="pt-BR" sz="2000" dirty="0" smtClean="0">
                <a:solidFill>
                  <a:schemeClr val="accent5"/>
                </a:solidFill>
              </a:rPr>
              <a:t>Correntes Frias</a:t>
            </a:r>
            <a:r>
              <a:rPr lang="pt-BR" sz="2000" dirty="0" smtClean="0"/>
              <a:t>: Massas de água originárias de zonas polares que se deslocam em direção ao Equador.</a:t>
            </a:r>
          </a:p>
          <a:p>
            <a:endParaRPr lang="pt-BR" sz="2000" dirty="0">
              <a:solidFill>
                <a:schemeClr val="accent5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No Brasil:</a:t>
            </a:r>
          </a:p>
          <a:p>
            <a:endParaRPr lang="pt-BR" sz="2000" dirty="0" smtClean="0"/>
          </a:p>
          <a:p>
            <a:r>
              <a:rPr lang="pt-BR" sz="2000" dirty="0"/>
              <a:t>	</a:t>
            </a:r>
            <a:r>
              <a:rPr lang="pt-BR" sz="2000" dirty="0" smtClean="0">
                <a:solidFill>
                  <a:srgbClr val="FF0000"/>
                </a:solidFill>
              </a:rPr>
              <a:t>Corrente Equatorial Norte</a:t>
            </a:r>
            <a:r>
              <a:rPr lang="pt-BR" sz="2000" dirty="0" smtClean="0"/>
              <a:t>: Associada à massa Equatorial Atlântica (</a:t>
            </a:r>
            <a:r>
              <a:rPr lang="pt-BR" sz="2000" dirty="0" err="1" smtClean="0"/>
              <a:t>mEa</a:t>
            </a:r>
            <a:r>
              <a:rPr lang="pt-BR" sz="2000" dirty="0" smtClean="0"/>
              <a:t>), leva umidade para a parte setentrional do Brasil.</a:t>
            </a:r>
          </a:p>
          <a:p>
            <a:endParaRPr lang="pt-BR" sz="2000" dirty="0"/>
          </a:p>
          <a:p>
            <a:r>
              <a:rPr lang="pt-BR" sz="2000" dirty="0" smtClean="0"/>
              <a:t>	</a:t>
            </a:r>
            <a:r>
              <a:rPr lang="pt-BR" sz="2000" dirty="0" smtClean="0">
                <a:solidFill>
                  <a:srgbClr val="FF0000"/>
                </a:solidFill>
              </a:rPr>
              <a:t>Corrente do Brasil</a:t>
            </a:r>
            <a:r>
              <a:rPr lang="pt-BR" sz="2000" dirty="0" smtClean="0"/>
              <a:t>: Associada à massa Tropical </a:t>
            </a:r>
            <a:r>
              <a:rPr lang="pt-BR" sz="2000" dirty="0" err="1" smtClean="0"/>
              <a:t>Atântica</a:t>
            </a:r>
            <a:r>
              <a:rPr lang="pt-BR" sz="2000" dirty="0" smtClean="0"/>
              <a:t> (</a:t>
            </a:r>
            <a:r>
              <a:rPr lang="pt-BR" sz="2000" dirty="0" err="1" smtClean="0"/>
              <a:t>mTa</a:t>
            </a:r>
            <a:r>
              <a:rPr lang="pt-BR" sz="2000" dirty="0" smtClean="0"/>
              <a:t>), leva umidade e chuva para a parte leste do Brasil, principalmente para o litoral. Responsável para a constituição e manutenção da Mata Atlântica.</a:t>
            </a:r>
          </a:p>
          <a:p>
            <a:endParaRPr lang="pt-BR" sz="2000" dirty="0"/>
          </a:p>
          <a:p>
            <a:r>
              <a:rPr lang="pt-BR" sz="2000" dirty="0" smtClean="0"/>
              <a:t>	</a:t>
            </a:r>
            <a:r>
              <a:rPr lang="pt-BR" sz="2000" dirty="0" smtClean="0">
                <a:solidFill>
                  <a:schemeClr val="accent5"/>
                </a:solidFill>
              </a:rPr>
              <a:t>Corrente das Falklands</a:t>
            </a:r>
            <a:r>
              <a:rPr lang="pt-BR" sz="2000" dirty="0" smtClean="0"/>
              <a:t>: Associada à massa Polar Atlântica (</a:t>
            </a:r>
            <a:r>
              <a:rPr lang="pt-BR" sz="2000" dirty="0" err="1" smtClean="0"/>
              <a:t>mPa</a:t>
            </a:r>
            <a:r>
              <a:rPr lang="pt-BR" sz="2000" dirty="0" smtClean="0"/>
              <a:t>), atua principalmente na região sul diminuindo as temperaturas da região.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166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 descr="http://files.professoralexeinowatzki.webnode.com.br/200000257-e7a78e8a18/corrent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961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937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611</Words>
  <Application>Microsoft Office PowerPoint</Application>
  <PresentationFormat>Widescreen</PresentationFormat>
  <Paragraphs>164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Tema do Office</vt:lpstr>
      <vt:lpstr>Geografia Do Brasil Aula 5 - Clima</vt:lpstr>
      <vt:lpstr>Panorama Geral</vt:lpstr>
      <vt:lpstr>Célula Tropical (ou Célula de Hadley)</vt:lpstr>
      <vt:lpstr>Apresentação do PowerPoint</vt:lpstr>
      <vt:lpstr>Ventos Alísios e Contra Alísios</vt:lpstr>
      <vt:lpstr>Zona de Convergência Intertropical (ZCIT)</vt:lpstr>
      <vt:lpstr>Apresentação do PowerPoint</vt:lpstr>
      <vt:lpstr>Correntes Marítimas</vt:lpstr>
      <vt:lpstr>Apresentação do PowerPoint</vt:lpstr>
      <vt:lpstr>Massas de Ar</vt:lpstr>
      <vt:lpstr>Massas de Ar</vt:lpstr>
      <vt:lpstr>Apresentação do PowerPoint</vt:lpstr>
      <vt:lpstr>Classificação Climática do Brasil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Panorama geral, sistemas que regem o clima, circulação de calor (massas de ar e correntes maritmas)  - Ventos alísios e contra alísios  - ZCIT  - Correntes marítimas no brasil  - Massas de ar no brasil e suas características  - Classificação climática no brasil e os climogramas</dc:title>
  <dc:creator>Rosangela</dc:creator>
  <cp:lastModifiedBy>Rosangela</cp:lastModifiedBy>
  <cp:revision>34</cp:revision>
  <dcterms:created xsi:type="dcterms:W3CDTF">2016-05-31T18:40:54Z</dcterms:created>
  <dcterms:modified xsi:type="dcterms:W3CDTF">2016-09-06T02:45:00Z</dcterms:modified>
</cp:coreProperties>
</file>