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259" r:id="rId5"/>
    <p:sldId id="260" r:id="rId6"/>
    <p:sldId id="261" r:id="rId7"/>
    <p:sldId id="268" r:id="rId8"/>
    <p:sldId id="262" r:id="rId9"/>
    <p:sldId id="263" r:id="rId10"/>
    <p:sldId id="269" r:id="rId11"/>
    <p:sldId id="264" r:id="rId12"/>
    <p:sldId id="265" r:id="rId13"/>
    <p:sldId id="270" r:id="rId14"/>
    <p:sldId id="271" r:id="rId15"/>
    <p:sldId id="273" r:id="rId16"/>
    <p:sldId id="266" r:id="rId17"/>
    <p:sldId id="272" r:id="rId18"/>
    <p:sldId id="274" r:id="rId19"/>
    <p:sldId id="276" r:id="rId20"/>
    <p:sldId id="275" r:id="rId21"/>
    <p:sldId id="277" r:id="rId22"/>
    <p:sldId id="278" r:id="rId23"/>
    <p:sldId id="279"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DF6DF-F741-4BF3-B72A-3B9F36C8AD71}" type="datetimeFigureOut">
              <a:rPr lang="pt-BR" smtClean="0"/>
              <a:t>19/04/2016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3248-E6C5-4872-9579-CEF8AE736580}" type="slidenum">
              <a:rPr lang="pt-BR" smtClean="0"/>
              <a:t>‹nº›</a:t>
            </a:fld>
            <a:endParaRPr lang="pt-BR"/>
          </a:p>
        </p:txBody>
      </p:sp>
    </p:spTree>
    <p:extLst>
      <p:ext uri="{BB962C8B-B14F-4D97-AF65-F5344CB8AC3E}">
        <p14:creationId xmlns:p14="http://schemas.microsoft.com/office/powerpoint/2010/main" val="417325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1D3248-E6C5-4872-9579-CEF8AE736580}" type="slidenum">
              <a:rPr lang="pt-BR" smtClean="0"/>
              <a:t>18</a:t>
            </a:fld>
            <a:endParaRPr lang="pt-BR"/>
          </a:p>
        </p:txBody>
      </p:sp>
    </p:spTree>
    <p:extLst>
      <p:ext uri="{BB962C8B-B14F-4D97-AF65-F5344CB8AC3E}">
        <p14:creationId xmlns:p14="http://schemas.microsoft.com/office/powerpoint/2010/main" val="53365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9752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80514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6618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255992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3291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5FECE85-5A1C-4D94-9805-A668568D9A0E}" type="datetimeFigureOut">
              <a:rPr lang="pt-BR" smtClean="0"/>
              <a:t>19/04/2016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33334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5FECE85-5A1C-4D94-9805-A668568D9A0E}" type="datetimeFigureOut">
              <a:rPr lang="pt-BR" smtClean="0"/>
              <a:t>19/04/2016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16385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5FECE85-5A1C-4D94-9805-A668568D9A0E}" type="datetimeFigureOut">
              <a:rPr lang="pt-BR" smtClean="0"/>
              <a:t>19/04/2016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321872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5FECE85-5A1C-4D94-9805-A668568D9A0E}" type="datetimeFigureOut">
              <a:rPr lang="pt-BR" smtClean="0"/>
              <a:t>19/04/2016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416002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FECE85-5A1C-4D94-9805-A668568D9A0E}" type="datetimeFigureOut">
              <a:rPr lang="pt-BR" smtClean="0"/>
              <a:t>19/04/2016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0172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FECE85-5A1C-4D94-9805-A668568D9A0E}" type="datetimeFigureOut">
              <a:rPr lang="pt-BR" smtClean="0"/>
              <a:t>19/04/2016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8B6C5AB-0A65-4990-9D6B-27AAB857FE7B}" type="slidenum">
              <a:rPr lang="pt-BR" smtClean="0"/>
              <a:t>‹nº›</a:t>
            </a:fld>
            <a:endParaRPr lang="pt-BR"/>
          </a:p>
        </p:txBody>
      </p:sp>
    </p:spTree>
    <p:extLst>
      <p:ext uri="{BB962C8B-B14F-4D97-AF65-F5344CB8AC3E}">
        <p14:creationId xmlns:p14="http://schemas.microsoft.com/office/powerpoint/2010/main" val="145631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ECE85-5A1C-4D94-9805-A668568D9A0E}" type="datetimeFigureOut">
              <a:rPr lang="pt-BR" smtClean="0"/>
              <a:t>19/04/2016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C5AB-0A65-4990-9D6B-27AAB857FE7B}" type="slidenum">
              <a:rPr lang="pt-BR" smtClean="0"/>
              <a:t>‹nº›</a:t>
            </a:fld>
            <a:endParaRPr lang="pt-BR"/>
          </a:p>
        </p:txBody>
      </p:sp>
    </p:spTree>
    <p:extLst>
      <p:ext uri="{BB962C8B-B14F-4D97-AF65-F5344CB8AC3E}">
        <p14:creationId xmlns:p14="http://schemas.microsoft.com/office/powerpoint/2010/main" val="229902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12192000" cy="6858000"/>
          </a:xfrm>
          <a:solidFill>
            <a:schemeClr val="accent6"/>
          </a:solidFill>
        </p:spPr>
        <p:txBody>
          <a:bodyPr anchor="t">
            <a:normAutofit/>
          </a:bodyPr>
          <a:lstStyle/>
          <a:p>
            <a:r>
              <a:rPr lang="pt-BR" sz="3600" dirty="0" smtClean="0">
                <a:latin typeface="+mn-lt"/>
              </a:rPr>
              <a:t/>
            </a:r>
            <a:br>
              <a:rPr lang="pt-BR" sz="3600" dirty="0" smtClean="0">
                <a:latin typeface="+mn-lt"/>
              </a:rPr>
            </a:br>
            <a:r>
              <a:rPr lang="pt-BR" sz="3600" dirty="0">
                <a:latin typeface="+mn-lt"/>
              </a:rPr>
              <a:t/>
            </a:r>
            <a:br>
              <a:rPr lang="pt-BR" sz="3600" dirty="0">
                <a:latin typeface="+mn-lt"/>
              </a:rPr>
            </a:br>
            <a:r>
              <a:rPr lang="pt-BR" sz="3600" dirty="0" smtClean="0">
                <a:latin typeface="+mn-lt"/>
              </a:rPr>
              <a:t/>
            </a:r>
            <a:br>
              <a:rPr lang="pt-BR" sz="3600" dirty="0" smtClean="0">
                <a:latin typeface="+mn-lt"/>
              </a:rPr>
            </a:br>
            <a:r>
              <a:rPr lang="pt-BR" sz="3600" dirty="0">
                <a:latin typeface="+mn-lt"/>
              </a:rPr>
              <a:t/>
            </a:r>
            <a:br>
              <a:rPr lang="pt-BR" sz="3600" dirty="0">
                <a:latin typeface="+mn-lt"/>
              </a:rPr>
            </a:br>
            <a:r>
              <a:rPr lang="pt-BR" sz="3600" dirty="0" smtClean="0">
                <a:latin typeface="+mn-lt"/>
              </a:rPr>
              <a:t/>
            </a:r>
            <a:br>
              <a:rPr lang="pt-BR" sz="3600" dirty="0" smtClean="0">
                <a:latin typeface="+mn-lt"/>
              </a:rPr>
            </a:br>
            <a:r>
              <a:rPr lang="pt-BR" sz="3600" dirty="0" smtClean="0">
                <a:latin typeface="+mn-lt"/>
              </a:rPr>
              <a:t>Geografia Do Brasil:</a:t>
            </a:r>
            <a:br>
              <a:rPr lang="pt-BR" sz="3600" dirty="0" smtClean="0">
                <a:latin typeface="+mn-lt"/>
              </a:rPr>
            </a:br>
            <a:r>
              <a:rPr lang="pt-BR" sz="3600" dirty="0" smtClean="0">
                <a:latin typeface="+mn-lt"/>
              </a:rPr>
              <a:t>Aula 2 – Geologia do Brasil</a:t>
            </a:r>
            <a:endParaRPr lang="pt-BR" sz="3600" dirty="0">
              <a:latin typeface="+mn-lt"/>
            </a:endParaRPr>
          </a:p>
        </p:txBody>
      </p:sp>
    </p:spTree>
    <p:extLst>
      <p:ext uri="{BB962C8B-B14F-4D97-AF65-F5344CB8AC3E}">
        <p14:creationId xmlns:p14="http://schemas.microsoft.com/office/powerpoint/2010/main" val="29183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lunosonline.uol.com.br/upload/conteudo/images/tabela-das-eras-geolog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36" y="0"/>
            <a:ext cx="6632812" cy="687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23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3.bp.blogspot.com/-fHDxtjXLJgM/TrDAFQEnT1I/AAAAAAAAADU/-DFQdCuWFCE/s1600/Imagem+%252824%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0125"/>
            <a:ext cx="12192000" cy="700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5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64275"/>
          </a:xfrm>
        </p:spPr>
        <p:txBody>
          <a:bodyPr anchor="t">
            <a:normAutofit/>
          </a:bodyPr>
          <a:lstStyle/>
          <a:p>
            <a:pPr algn="ctr"/>
            <a:r>
              <a:rPr lang="pt-BR" sz="4000" dirty="0" smtClean="0">
                <a:latin typeface="+mn-lt"/>
              </a:rPr>
              <a:t>Bases geológicas da América do Sul</a:t>
            </a:r>
            <a:endParaRPr lang="pt-BR" sz="4000" dirty="0">
              <a:latin typeface="+mn-lt"/>
            </a:endParaRPr>
          </a:p>
        </p:txBody>
      </p:sp>
      <p:sp>
        <p:nvSpPr>
          <p:cNvPr id="4" name="CaixaDeTexto 3"/>
          <p:cNvSpPr txBox="1"/>
          <p:nvPr/>
        </p:nvSpPr>
        <p:spPr>
          <a:xfrm>
            <a:off x="0" y="900752"/>
            <a:ext cx="12192000" cy="6124754"/>
          </a:xfrm>
          <a:prstGeom prst="rect">
            <a:avLst/>
          </a:prstGeom>
          <a:noFill/>
        </p:spPr>
        <p:txBody>
          <a:bodyPr wrap="square" rtlCol="0">
            <a:spAutoFit/>
          </a:bodyPr>
          <a:lstStyle/>
          <a:p>
            <a:pPr marL="285750" indent="-285750">
              <a:buFont typeface="Courier New" panose="02070309020205020404" pitchFamily="49" charset="0"/>
              <a:buChar char="o"/>
            </a:pPr>
            <a:r>
              <a:rPr lang="pt-BR" sz="2000" dirty="0" smtClean="0"/>
              <a:t>Território brasileiro encontra-se no centro da Placa Sul-Americana, na plataforma de mesmo nome. </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No tempo geológico mais antigo, durante o </a:t>
            </a:r>
            <a:r>
              <a:rPr lang="pt-BR" sz="2000" dirty="0" err="1" smtClean="0"/>
              <a:t>Pré</a:t>
            </a:r>
            <a:r>
              <a:rPr lang="pt-BR" sz="2000" dirty="0" smtClean="0"/>
              <a:t>- Cambriano, configurou-se o arcabouço da placa tectônica; no tempo mais recente, ao longo da era Cenozoica, processou-se a modelagem do relevo.</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Durante o Pré-Cambriano consolidaram-se os </a:t>
            </a:r>
            <a:r>
              <a:rPr lang="pt-BR" sz="2000" b="1" dirty="0" smtClean="0"/>
              <a:t>escudos cristalinos</a:t>
            </a:r>
            <a:r>
              <a:rPr lang="pt-BR" sz="2000" dirty="0" smtClean="0"/>
              <a:t>, formados por rochas ígneas e metamórficas.</a:t>
            </a:r>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r>
              <a:rPr lang="pt-BR" sz="2000" dirty="0" smtClean="0"/>
              <a:t>O trabalho de intemperismo e erosão depositaram os sedimentos dos escudos cristalinos nos seus arredores, dando origem as </a:t>
            </a:r>
            <a:r>
              <a:rPr lang="pt-BR" sz="2000" b="1" dirty="0" smtClean="0"/>
              <a:t>bacias sedimentares</a:t>
            </a:r>
            <a:r>
              <a:rPr lang="pt-BR" sz="2000" dirty="0" smtClean="0"/>
              <a:t>.</a:t>
            </a:r>
          </a:p>
          <a:p>
            <a:pPr marL="285750" indent="-285750">
              <a:buFont typeface="Courier New" panose="02070309020205020404" pitchFamily="49" charset="0"/>
              <a:buChar char="o"/>
            </a:pPr>
            <a:endParaRPr lang="pt-BR" sz="2000" dirty="0"/>
          </a:p>
          <a:p>
            <a:pPr marL="285750" indent="-285750">
              <a:buFont typeface="Courier New" panose="02070309020205020404" pitchFamily="49" charset="0"/>
              <a:buChar char="o"/>
            </a:pPr>
            <a:endParaRPr lang="pt-BR" sz="2000" dirty="0" smtClean="0"/>
          </a:p>
          <a:p>
            <a:pPr marL="285750" indent="-285750">
              <a:buFont typeface="Courier New" panose="02070309020205020404" pitchFamily="49" charset="0"/>
              <a:buChar char="o"/>
            </a:pPr>
            <a:r>
              <a:rPr lang="pt-BR" sz="2000" dirty="0" smtClean="0"/>
              <a:t>Além da </a:t>
            </a:r>
            <a:r>
              <a:rPr lang="pt-BR" sz="2000" dirty="0"/>
              <a:t>P</a:t>
            </a:r>
            <a:r>
              <a:rPr lang="pt-BR" sz="2000" dirty="0" smtClean="0"/>
              <a:t>lataforma Sul-Americana, o continente conta com a Plataforma Patagônica (sul) e os Dobramentos Modernos da Cordilheira dos Andes (oeste)</a:t>
            </a:r>
          </a:p>
          <a:p>
            <a:pPr marL="285750" indent="-285750">
              <a:buFont typeface="Courier New" panose="02070309020205020404" pitchFamily="49" charset="0"/>
              <a:buChar char="o"/>
            </a:pPr>
            <a:endParaRPr lang="pt-BR" dirty="0"/>
          </a:p>
          <a:p>
            <a:pPr marL="285750" indent="-285750">
              <a:buFont typeface="Courier New" panose="02070309020205020404" pitchFamily="49" charset="0"/>
              <a:buChar char="o"/>
            </a:pPr>
            <a:endParaRPr lang="pt-BR" dirty="0" smtClean="0"/>
          </a:p>
          <a:p>
            <a:endParaRPr lang="pt-BR" dirty="0"/>
          </a:p>
          <a:p>
            <a:pPr marL="285750" indent="-285750">
              <a:buFont typeface="Courier New" panose="02070309020205020404" pitchFamily="49" charset="0"/>
              <a:buChar char="o"/>
            </a:pPr>
            <a:endParaRPr lang="pt-BR" dirty="0"/>
          </a:p>
        </p:txBody>
      </p:sp>
    </p:spTree>
    <p:extLst>
      <p:ext uri="{BB962C8B-B14F-4D97-AF65-F5344CB8AC3E}">
        <p14:creationId xmlns:p14="http://schemas.microsoft.com/office/powerpoint/2010/main" val="428182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ucasschiavetti.files.wordpress.com/2015/10/plataforma_sulamerica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50" y="0"/>
            <a:ext cx="63052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61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116005"/>
            <a:ext cx="12192000" cy="707886"/>
          </a:xfrm>
          <a:prstGeom prst="rect">
            <a:avLst/>
          </a:prstGeom>
          <a:noFill/>
        </p:spPr>
        <p:txBody>
          <a:bodyPr wrap="square" rtlCol="0" anchor="ctr">
            <a:spAutoFit/>
          </a:bodyPr>
          <a:lstStyle/>
          <a:p>
            <a:pPr algn="ctr"/>
            <a:r>
              <a:rPr lang="pt-BR" sz="4000" dirty="0" smtClean="0"/>
              <a:t>Bases Geológicas Brasileiras</a:t>
            </a:r>
            <a:endParaRPr lang="pt-BR" sz="4000" dirty="0"/>
          </a:p>
        </p:txBody>
      </p:sp>
      <p:sp>
        <p:nvSpPr>
          <p:cNvPr id="5" name="CaixaDeTexto 4"/>
          <p:cNvSpPr txBox="1"/>
          <p:nvPr/>
        </p:nvSpPr>
        <p:spPr>
          <a:xfrm>
            <a:off x="0" y="928048"/>
            <a:ext cx="12192000" cy="5909310"/>
          </a:xfrm>
          <a:prstGeom prst="rect">
            <a:avLst/>
          </a:prstGeom>
          <a:noFill/>
        </p:spPr>
        <p:txBody>
          <a:bodyPr wrap="square" rtlCol="0">
            <a:spAutoFit/>
          </a:bodyPr>
          <a:lstStyle/>
          <a:p>
            <a:pPr marL="285750" indent="-285750">
              <a:buFont typeface="Wingdings" panose="05000000000000000000" pitchFamily="2" charset="2"/>
              <a:buChar char="§"/>
            </a:pPr>
            <a:r>
              <a:rPr lang="pt-BR" sz="2400" dirty="0" smtClean="0"/>
              <a:t>Brasil, por se encontrar no centro da Plataforma Sul-Americano, está numa região geologicamente estável, sem presença de vulcanismo e casos raros de terremotos.</a:t>
            </a:r>
          </a:p>
          <a:p>
            <a:endParaRPr lang="pt-BR" sz="2400" dirty="0" smtClean="0"/>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r>
              <a:rPr lang="pt-BR" sz="2400" dirty="0" smtClean="0"/>
              <a:t>Devido às suas características geológicas o relevo brasileiro exibe predomínio de áreas aplainadas e morros suaves.</a:t>
            </a:r>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endParaRPr lang="pt-BR" sz="2400" dirty="0" smtClean="0"/>
          </a:p>
          <a:p>
            <a:pPr marL="285750" indent="-285750">
              <a:buFont typeface="Wingdings" panose="05000000000000000000" pitchFamily="2" charset="2"/>
              <a:buChar char="§"/>
            </a:pPr>
            <a:r>
              <a:rPr lang="pt-BR" sz="2400" dirty="0" smtClean="0"/>
              <a:t>Os escudos cristalinos representam 36% do território brasileiro. Essa configuração explica a riqueza do subsolo brasileiro em minérios metálicos.</a:t>
            </a:r>
          </a:p>
          <a:p>
            <a:pPr marL="285750" indent="-285750">
              <a:buFont typeface="Wingdings" panose="05000000000000000000" pitchFamily="2" charset="2"/>
              <a:buChar char="§"/>
            </a:pPr>
            <a:endParaRPr lang="pt-BR" sz="2400" dirty="0" smtClean="0"/>
          </a:p>
          <a:p>
            <a:pPr marL="285750" indent="-285750">
              <a:buFont typeface="Wingdings" panose="05000000000000000000" pitchFamily="2" charset="2"/>
              <a:buChar char="§"/>
            </a:pPr>
            <a:endParaRPr lang="pt-BR" sz="2400" dirty="0"/>
          </a:p>
          <a:p>
            <a:pPr marL="285750" indent="-285750">
              <a:buFont typeface="Wingdings" panose="05000000000000000000" pitchFamily="2" charset="2"/>
              <a:buChar char="§"/>
            </a:pPr>
            <a:r>
              <a:rPr lang="pt-BR" sz="2400" dirty="0" smtClean="0"/>
              <a:t>A grande presença de bacias sedimentares também explica a presença de petróleo, tanto no continente como na plataforma oceânica, e a presença dos maiores aquíferos do mundo, com grande capacidade de reserva de água.</a:t>
            </a:r>
            <a:endParaRPr lang="pt-BR" sz="2400" dirty="0"/>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val="154666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1.bp.blogspot.com/-S-LndV5fCT0/UVmSeTkAPNI/AAAAAAAAExs/ES2u5zU88E0/s1600/estrutura+geool%25C3%25B3giac+bras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9419514" y="95534"/>
            <a:ext cx="2952466" cy="1938992"/>
          </a:xfrm>
          <a:prstGeom prst="rect">
            <a:avLst/>
          </a:prstGeom>
          <a:noFill/>
        </p:spPr>
        <p:txBody>
          <a:bodyPr wrap="square" rtlCol="0">
            <a:spAutoFit/>
          </a:bodyPr>
          <a:lstStyle/>
          <a:p>
            <a:r>
              <a:rPr lang="pt-BR" sz="4000" b="1" dirty="0" smtClean="0"/>
              <a:t>Bases Geológicas do Brasil</a:t>
            </a:r>
            <a:endParaRPr lang="pt-BR" sz="4000" b="1" dirty="0"/>
          </a:p>
        </p:txBody>
      </p:sp>
    </p:spTree>
    <p:extLst>
      <p:ext uri="{BB962C8B-B14F-4D97-AF65-F5344CB8AC3E}">
        <p14:creationId xmlns:p14="http://schemas.microsoft.com/office/powerpoint/2010/main" val="257088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marcosbau.files.wordpress.com/2010/02/itabir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28" y="1"/>
            <a:ext cx="80976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0" y="1"/>
            <a:ext cx="4094328" cy="3539430"/>
          </a:xfrm>
          <a:prstGeom prst="rect">
            <a:avLst/>
          </a:prstGeom>
          <a:noFill/>
        </p:spPr>
        <p:txBody>
          <a:bodyPr wrap="square" rtlCol="0">
            <a:spAutoFit/>
          </a:bodyPr>
          <a:lstStyle/>
          <a:p>
            <a:r>
              <a:rPr lang="pt-BR" sz="3200" dirty="0" smtClean="0"/>
              <a:t>Pico do Itabirito no Quadrilátero Ferrífero/MG.</a:t>
            </a:r>
            <a:br>
              <a:rPr lang="pt-BR" sz="3200" dirty="0" smtClean="0"/>
            </a:br>
            <a:r>
              <a:rPr lang="pt-BR" sz="3200" dirty="0" smtClean="0"/>
              <a:t/>
            </a:r>
            <a:br>
              <a:rPr lang="pt-BR" sz="3200" dirty="0" smtClean="0"/>
            </a:br>
            <a:r>
              <a:rPr lang="pt-BR" sz="3200" dirty="0" smtClean="0"/>
              <a:t>Mina de ferro de 300 metros de profundidade.</a:t>
            </a:r>
            <a:endParaRPr lang="pt-BR" sz="3200" dirty="0"/>
          </a:p>
        </p:txBody>
      </p:sp>
    </p:spTree>
    <p:extLst>
      <p:ext uri="{BB962C8B-B14F-4D97-AF65-F5344CB8AC3E}">
        <p14:creationId xmlns:p14="http://schemas.microsoft.com/office/powerpoint/2010/main" val="343011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oth3126.com.br/wp-content/uploads/2015/09/ferrovia-Carajas-proje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797" y="1"/>
            <a:ext cx="800320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0" y="122830"/>
            <a:ext cx="4188797" cy="1938992"/>
          </a:xfrm>
          <a:prstGeom prst="rect">
            <a:avLst/>
          </a:prstGeom>
          <a:noFill/>
        </p:spPr>
        <p:txBody>
          <a:bodyPr wrap="square" rtlCol="0">
            <a:spAutoFit/>
          </a:bodyPr>
          <a:lstStyle/>
          <a:p>
            <a:r>
              <a:rPr lang="pt-BR" sz="4000" dirty="0" smtClean="0"/>
              <a:t>Mina de ouro na região de Carajás/PA</a:t>
            </a:r>
            <a:endParaRPr lang="pt-BR" sz="4000" dirty="0"/>
          </a:p>
        </p:txBody>
      </p:sp>
    </p:spTree>
    <p:extLst>
      <p:ext uri="{BB962C8B-B14F-4D97-AF65-F5344CB8AC3E}">
        <p14:creationId xmlns:p14="http://schemas.microsoft.com/office/powerpoint/2010/main" val="23834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materiaincognita.com.br/wp-content/uploads/2010/04/aquifero-alter-do-chao-agua-por-3-seculo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706" y="0"/>
            <a:ext cx="95943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89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http://www.ambito-juridico.com.br/arquivos_sisweb/Image/408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5077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1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COLOCAR SLIDES DAS CAMADAS DA TERRA</a:t>
            </a:r>
            <a:endParaRPr lang="pt-BR" dirty="0"/>
          </a:p>
        </p:txBody>
      </p:sp>
      <p:pic>
        <p:nvPicPr>
          <p:cNvPr id="1026" name="Picture 2" descr="http://www.cprm.gov.br/publique/media/estrutura_int_ter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2639" y="134315"/>
            <a:ext cx="10044752" cy="652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31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anp.gov.br/brasil-rounds/round2/Figuras/PBaci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319" y="0"/>
            <a:ext cx="83879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55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3773"/>
            <a:ext cx="12192000" cy="641445"/>
          </a:xfrm>
        </p:spPr>
        <p:txBody>
          <a:bodyPr>
            <a:normAutofit fontScale="90000"/>
          </a:bodyPr>
          <a:lstStyle/>
          <a:p>
            <a:pPr algn="just"/>
            <a:r>
              <a:rPr lang="pt-BR" sz="3100" b="1" dirty="0"/>
              <a:t>01 (FUVEST 2005)</a:t>
            </a:r>
            <a:r>
              <a:rPr lang="pt-BR" sz="3100" dirty="0"/>
              <a:t> - Analise as informações geológico-estruturais do quadro.</a:t>
            </a:r>
            <a:r>
              <a:rPr lang="pt-BR" dirty="0"/>
              <a:t/>
            </a:r>
            <a:br>
              <a:rPr lang="pt-BR" dirty="0"/>
            </a:br>
            <a:endParaRPr lang="pt-BR" dirty="0"/>
          </a:p>
        </p:txBody>
      </p:sp>
      <p:sp>
        <p:nvSpPr>
          <p:cNvPr id="4" name="Espaço Reservado para Conteúdo 3"/>
          <p:cNvSpPr>
            <a:spLocks noGrp="1"/>
          </p:cNvSpPr>
          <p:nvPr>
            <p:ph idx="1"/>
          </p:nvPr>
        </p:nvSpPr>
        <p:spPr>
          <a:xfrm>
            <a:off x="0" y="4367285"/>
            <a:ext cx="12077131" cy="2490716"/>
          </a:xfrm>
        </p:spPr>
        <p:txBody>
          <a:bodyPr>
            <a:normAutofit fontScale="47500" lnSpcReduction="20000"/>
          </a:bodyPr>
          <a:lstStyle/>
          <a:p>
            <a:pPr marL="0" indent="0">
              <a:buNone/>
            </a:pPr>
            <a:r>
              <a:rPr lang="pt-BR" sz="5900" b="1" dirty="0"/>
              <a:t>O item III corresponde à gênese</a:t>
            </a:r>
            <a:r>
              <a:rPr lang="pt-BR" sz="5900" dirty="0"/>
              <a:t/>
            </a:r>
            <a:br>
              <a:rPr lang="pt-BR" sz="5900" dirty="0"/>
            </a:br>
            <a:r>
              <a:rPr lang="pt-BR" sz="5900" dirty="0"/>
              <a:t/>
            </a:r>
            <a:br>
              <a:rPr lang="pt-BR" sz="5900" dirty="0"/>
            </a:br>
            <a:r>
              <a:rPr lang="pt-BR" sz="5900" dirty="0" smtClean="0"/>
              <a:t>a)do Escudo </a:t>
            </a:r>
            <a:r>
              <a:rPr lang="pt-BR" sz="5900" dirty="0"/>
              <a:t>Brasileiro.</a:t>
            </a:r>
            <a:r>
              <a:rPr lang="pt-BR" sz="5900" dirty="0"/>
              <a:t/>
            </a:r>
            <a:br>
              <a:rPr lang="pt-BR" sz="5900" dirty="0"/>
            </a:br>
            <a:r>
              <a:rPr lang="pt-BR" sz="5900" dirty="0"/>
              <a:t>b) da Depressão Periférica.</a:t>
            </a:r>
            <a:r>
              <a:rPr lang="pt-BR" sz="5900" dirty="0"/>
              <a:t/>
            </a:r>
            <a:br>
              <a:rPr lang="pt-BR" sz="5900" dirty="0"/>
            </a:br>
            <a:r>
              <a:rPr lang="pt-BR" sz="5900" dirty="0"/>
              <a:t>c) dos Dobramentos Terciários.</a:t>
            </a:r>
            <a:r>
              <a:rPr lang="pt-BR" sz="5900" dirty="0"/>
              <a:t/>
            </a:r>
            <a:br>
              <a:rPr lang="pt-BR" sz="5900" dirty="0"/>
            </a:br>
            <a:r>
              <a:rPr lang="pt-BR" sz="5900" dirty="0"/>
              <a:t>d) da Bacia do Paraná.</a:t>
            </a:r>
            <a:r>
              <a:rPr lang="pt-BR" sz="5900" dirty="0"/>
              <a:t/>
            </a:r>
            <a:br>
              <a:rPr lang="pt-BR" sz="5900" dirty="0"/>
            </a:br>
            <a:r>
              <a:rPr lang="pt-BR" sz="5900" dirty="0"/>
              <a:t>e) da Planície Amazônica.</a:t>
            </a:r>
            <a:br>
              <a:rPr lang="pt-BR" sz="5900" dirty="0"/>
            </a:br>
            <a:r>
              <a:rPr lang="pt-BR" dirty="0" smtClean="0"/>
              <a:t/>
            </a:r>
            <a:br>
              <a:rPr lang="pt-BR" dirty="0" smtClean="0"/>
            </a:br>
            <a:endParaRPr lang="pt-BR" dirty="0"/>
          </a:p>
        </p:txBody>
      </p:sp>
      <p:pic>
        <p:nvPicPr>
          <p:cNvPr id="2052" name="Picture 4" descr="http://files.professoralexeinowatzki.webnode.com.br/200000456-4508546027/geol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495"/>
            <a:ext cx="12103254" cy="388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0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668739"/>
          </a:xfrm>
        </p:spPr>
        <p:txBody>
          <a:bodyPr>
            <a:normAutofit fontScale="90000"/>
          </a:bodyPr>
          <a:lstStyle/>
          <a:p>
            <a:pPr algn="just"/>
            <a:r>
              <a:rPr lang="pt-BR" b="1" dirty="0" smtClean="0"/>
              <a:t>2)  (</a:t>
            </a:r>
            <a:r>
              <a:rPr lang="pt-BR" sz="4000" b="1" dirty="0" smtClean="0"/>
              <a:t>FUVEST </a:t>
            </a:r>
            <a:r>
              <a:rPr lang="pt-BR" sz="4000" b="1" dirty="0"/>
              <a:t>2007)</a:t>
            </a:r>
            <a:r>
              <a:rPr lang="pt-BR" sz="4000" dirty="0"/>
              <a:t> - Observe os mapas</a:t>
            </a:r>
            <a:r>
              <a:rPr lang="pt-BR" sz="4000" dirty="0" smtClean="0"/>
              <a:t>.</a:t>
            </a:r>
            <a:endParaRPr lang="pt-BR" sz="4000" dirty="0"/>
          </a:p>
        </p:txBody>
      </p:sp>
      <p:sp>
        <p:nvSpPr>
          <p:cNvPr id="3" name="Espaço Reservado para Conteúdo 2"/>
          <p:cNvSpPr>
            <a:spLocks noGrp="1"/>
          </p:cNvSpPr>
          <p:nvPr>
            <p:ph idx="1"/>
          </p:nvPr>
        </p:nvSpPr>
        <p:spPr>
          <a:xfrm>
            <a:off x="0" y="4411428"/>
            <a:ext cx="12192000" cy="2446572"/>
          </a:xfrm>
        </p:spPr>
        <p:txBody>
          <a:bodyPr>
            <a:normAutofit fontScale="77500" lnSpcReduction="20000"/>
          </a:bodyPr>
          <a:lstStyle/>
          <a:p>
            <a:pPr marL="0" indent="0">
              <a:buNone/>
            </a:pPr>
            <a:r>
              <a:rPr lang="pt-BR" b="1" dirty="0"/>
              <a:t>A correspondência existente entre as áreas dos principais estoques subterrâneos de água e as áreas de bacias sedimentares pode ser explicada, dentre outros, pelo fato de</a:t>
            </a:r>
            <a:r>
              <a:rPr lang="pt-BR" dirty="0"/>
              <a:t/>
            </a:r>
            <a:br>
              <a:rPr lang="pt-BR" dirty="0"/>
            </a:br>
            <a:r>
              <a:rPr lang="pt-BR" dirty="0"/>
              <a:t/>
            </a:r>
            <a:br>
              <a:rPr lang="pt-BR" dirty="0"/>
            </a:br>
            <a:r>
              <a:rPr lang="pt-BR" dirty="0"/>
              <a:t>a) a porosidade ser, em geral, maior em terrenos sedimentares, possibilitando maior armazenamento</a:t>
            </a:r>
            <a:r>
              <a:rPr lang="pt-BR" dirty="0" smtClean="0"/>
              <a:t>.</a:t>
            </a:r>
            <a:r>
              <a:rPr lang="pt-BR" dirty="0"/>
              <a:t/>
            </a:r>
            <a:br>
              <a:rPr lang="pt-BR" dirty="0"/>
            </a:br>
            <a:r>
              <a:rPr lang="pt-BR" dirty="0"/>
              <a:t>b) o grau de </a:t>
            </a:r>
            <a:r>
              <a:rPr lang="pt-BR" dirty="0" err="1"/>
              <a:t>fraturamento</a:t>
            </a:r>
            <a:r>
              <a:rPr lang="pt-BR" dirty="0"/>
              <a:t> ser, em geral, maior em terrenos sedimentares, possibilitando maior infiltração.</a:t>
            </a:r>
            <a:r>
              <a:rPr lang="pt-BR" dirty="0"/>
              <a:t/>
            </a:r>
            <a:br>
              <a:rPr lang="pt-BR" dirty="0"/>
            </a:br>
            <a:r>
              <a:rPr lang="pt-BR" dirty="0"/>
              <a:t>c) as bacias sedimentares estarem localizadas em áreas de maiores volumes anuais de precipitação.</a:t>
            </a:r>
            <a:r>
              <a:rPr lang="pt-BR" dirty="0"/>
              <a:t/>
            </a:r>
            <a:br>
              <a:rPr lang="pt-BR" dirty="0"/>
            </a:br>
            <a:r>
              <a:rPr lang="pt-BR" dirty="0"/>
              <a:t>d) as bacias sedimentares serem constituídas por terrenos mais antigos, armazenando mais água.</a:t>
            </a:r>
            <a:r>
              <a:rPr lang="pt-BR" dirty="0"/>
              <a:t/>
            </a:r>
            <a:br>
              <a:rPr lang="pt-BR" dirty="0"/>
            </a:br>
            <a:r>
              <a:rPr lang="pt-BR" dirty="0"/>
              <a:t>e) as bacias sedimentares apresentarem materiais mais impermeáveis, facilitando a infiltração</a:t>
            </a:r>
            <a:r>
              <a:rPr lang="pt-BR" dirty="0" smtClean="0"/>
              <a:t>.</a:t>
            </a:r>
            <a:endParaRPr lang="pt-BR" dirty="0"/>
          </a:p>
        </p:txBody>
      </p:sp>
      <p:pic>
        <p:nvPicPr>
          <p:cNvPr id="3074" name="Picture 2" descr="http://files.professoralexeinowatzki.webnode.com.br/200000457-4bd404cce8/geol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4908"/>
            <a:ext cx="7383439" cy="359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09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34" y="2903609"/>
            <a:ext cx="10515600" cy="1325563"/>
          </a:xfrm>
        </p:spPr>
        <p:txBody>
          <a:bodyPr>
            <a:noAutofit/>
          </a:bodyPr>
          <a:lstStyle/>
          <a:p>
            <a:r>
              <a:rPr lang="pt-BR" sz="2200" b="1" dirty="0" smtClean="0">
                <a:solidFill>
                  <a:srgbClr val="000000"/>
                </a:solidFill>
                <a:latin typeface="+mn-lt"/>
              </a:rPr>
              <a:t>03 (ENEM 2012)</a:t>
            </a:r>
            <a:r>
              <a:rPr lang="pt-BR" sz="2200" dirty="0" smtClean="0">
                <a:solidFill>
                  <a:srgbClr val="000000"/>
                </a:solidFill>
                <a:latin typeface="+mn-lt"/>
              </a:rPr>
              <a:t> - As plataformas ou </a:t>
            </a:r>
            <a:r>
              <a:rPr lang="pt-BR" sz="2200" dirty="0" err="1" smtClean="0">
                <a:solidFill>
                  <a:srgbClr val="000000"/>
                </a:solidFill>
                <a:latin typeface="+mn-lt"/>
              </a:rPr>
              <a:t>crátons</a:t>
            </a:r>
            <a:r>
              <a:rPr lang="pt-BR" sz="2200" dirty="0" smtClean="0">
                <a:solidFill>
                  <a:srgbClr val="000000"/>
                </a:solidFill>
                <a:latin typeface="+mn-lt"/>
              </a:rPr>
              <a:t> correspondem aos terrenos mais antigos e arrasados por muitas fases de erosão. Apresentam uma grande complexidade litológica, prevalecendo as rochas metamórficas muito antigas (Pré-Cambriano Médio e Inferior). Também ocorrem rochas intrusivas antigas e resíduos de rochas sedimentares. São três as áreas de plataforma de </a:t>
            </a:r>
            <a:r>
              <a:rPr lang="pt-BR" sz="2200" dirty="0" err="1" smtClean="0">
                <a:solidFill>
                  <a:srgbClr val="000000"/>
                </a:solidFill>
                <a:latin typeface="+mn-lt"/>
              </a:rPr>
              <a:t>crátons</a:t>
            </a:r>
            <a:r>
              <a:rPr lang="pt-BR" sz="2200" dirty="0" smtClean="0">
                <a:solidFill>
                  <a:srgbClr val="000000"/>
                </a:solidFill>
                <a:latin typeface="+mn-lt"/>
              </a:rPr>
              <a:t> no Brasil: a das Guianas, a Sul-Amazônica e a do São Francisco.</a:t>
            </a:r>
            <a:br>
              <a:rPr lang="pt-BR" sz="2200" dirty="0" smtClean="0">
                <a:solidFill>
                  <a:srgbClr val="000000"/>
                </a:solidFill>
                <a:latin typeface="+mn-lt"/>
              </a:rPr>
            </a:br>
            <a:r>
              <a:rPr lang="pt-BR" sz="2200" i="1" dirty="0" smtClean="0">
                <a:solidFill>
                  <a:srgbClr val="000000"/>
                </a:solidFill>
                <a:latin typeface="+mn-lt"/>
              </a:rPr>
              <a:t>ROSS, J. L. S. Geografia do Brasil. São Paulo: Edusp, 1998. </a:t>
            </a: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t>
            </a:r>
            <a:br>
              <a:rPr lang="pt-BR" sz="2200" dirty="0" smtClean="0">
                <a:solidFill>
                  <a:srgbClr val="000000"/>
                </a:solidFill>
                <a:latin typeface="+mn-lt"/>
              </a:rPr>
            </a:br>
            <a:r>
              <a:rPr lang="pt-BR" sz="2200" b="1" dirty="0" smtClean="0">
                <a:solidFill>
                  <a:srgbClr val="000000"/>
                </a:solidFill>
                <a:latin typeface="+mn-lt"/>
              </a:rPr>
              <a:t>As regiões </a:t>
            </a:r>
            <a:r>
              <a:rPr lang="pt-BR" sz="2200" b="1" dirty="0" err="1" smtClean="0">
                <a:solidFill>
                  <a:srgbClr val="000000"/>
                </a:solidFill>
                <a:latin typeface="+mn-lt"/>
              </a:rPr>
              <a:t>cratônicas</a:t>
            </a:r>
            <a:r>
              <a:rPr lang="pt-BR" sz="2200" b="1" dirty="0" smtClean="0">
                <a:solidFill>
                  <a:srgbClr val="000000"/>
                </a:solidFill>
                <a:latin typeface="+mn-lt"/>
              </a:rPr>
              <a:t> das Guianas e a Sul-Amazônica têm como arcabouço geológico vastas extensões de escudos cristalinos, ricos em minérios, que atraíram a ação de empresas nacionais e estrangeiras do setor de mineração e destacam-se pela sua história geológica por</a:t>
            </a: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t>
            </a:r>
            <a:br>
              <a:rPr lang="pt-BR" sz="2200" dirty="0" smtClean="0">
                <a:solidFill>
                  <a:srgbClr val="000000"/>
                </a:solidFill>
                <a:latin typeface="+mn-lt"/>
              </a:rPr>
            </a:br>
            <a:r>
              <a:rPr lang="pt-BR" sz="2200" dirty="0" smtClean="0">
                <a:solidFill>
                  <a:srgbClr val="000000"/>
                </a:solidFill>
                <a:latin typeface="+mn-lt"/>
              </a:rPr>
              <a:t>a) apresentarem áreas de intrusões graníticas, ricas em jazidas minerais (ferro, manganês).</a:t>
            </a:r>
            <a:br>
              <a:rPr lang="pt-BR" sz="2200" dirty="0" smtClean="0">
                <a:solidFill>
                  <a:srgbClr val="000000"/>
                </a:solidFill>
                <a:latin typeface="+mn-lt"/>
              </a:rPr>
            </a:br>
            <a:r>
              <a:rPr lang="pt-BR" sz="2200" dirty="0" smtClean="0">
                <a:solidFill>
                  <a:srgbClr val="000000"/>
                </a:solidFill>
                <a:latin typeface="+mn-lt"/>
              </a:rPr>
              <a:t>b) corresponderem ao principal evento geológico do Cenozoico no território brasileiro.</a:t>
            </a:r>
            <a:br>
              <a:rPr lang="pt-BR" sz="2200" dirty="0" smtClean="0">
                <a:solidFill>
                  <a:srgbClr val="000000"/>
                </a:solidFill>
                <a:latin typeface="+mn-lt"/>
              </a:rPr>
            </a:br>
            <a:r>
              <a:rPr lang="pt-BR" sz="2200" dirty="0" smtClean="0">
                <a:solidFill>
                  <a:srgbClr val="000000"/>
                </a:solidFill>
                <a:latin typeface="+mn-lt"/>
              </a:rPr>
              <a:t>c) apresentarem áreas arrasadas pela erosão, que originaram a maior planície do país.</a:t>
            </a:r>
            <a:br>
              <a:rPr lang="pt-BR" sz="2200" dirty="0" smtClean="0">
                <a:solidFill>
                  <a:srgbClr val="000000"/>
                </a:solidFill>
                <a:latin typeface="+mn-lt"/>
              </a:rPr>
            </a:br>
            <a:r>
              <a:rPr lang="pt-BR" sz="2200" dirty="0" smtClean="0">
                <a:solidFill>
                  <a:srgbClr val="000000"/>
                </a:solidFill>
                <a:latin typeface="+mn-lt"/>
              </a:rPr>
              <a:t>d) possuírem em sua extensão terrenos cristalinos ricos em reservas de petróleo e gás natural.</a:t>
            </a:r>
            <a:br>
              <a:rPr lang="pt-BR" sz="2200" dirty="0" smtClean="0">
                <a:solidFill>
                  <a:srgbClr val="000000"/>
                </a:solidFill>
                <a:latin typeface="+mn-lt"/>
              </a:rPr>
            </a:br>
            <a:r>
              <a:rPr lang="pt-BR" sz="2200" dirty="0" smtClean="0">
                <a:solidFill>
                  <a:srgbClr val="000000"/>
                </a:solidFill>
                <a:latin typeface="+mn-lt"/>
              </a:rPr>
              <a:t>e) serem esculpidas pela ação do intemperismo físico, decorrente da variação de temperatura.</a:t>
            </a:r>
            <a:br>
              <a:rPr lang="pt-BR" sz="2200" dirty="0" smtClean="0">
                <a:solidFill>
                  <a:srgbClr val="000000"/>
                </a:solidFill>
                <a:latin typeface="+mn-lt"/>
              </a:rPr>
            </a:br>
            <a:r>
              <a:rPr lang="pt-BR" sz="2200" dirty="0" smtClean="0">
                <a:solidFill>
                  <a:srgbClr val="000000"/>
                </a:solidFill>
                <a:latin typeface="+mn-lt"/>
              </a:rPr>
              <a:t/>
            </a:r>
            <a:br>
              <a:rPr lang="pt-BR" sz="2200" dirty="0" smtClean="0">
                <a:solidFill>
                  <a:srgbClr val="000000"/>
                </a:solidFill>
                <a:latin typeface="+mn-lt"/>
              </a:rPr>
            </a:br>
            <a:r>
              <a:rPr lang="pt-BR" sz="2200" dirty="0" smtClean="0">
                <a:solidFill>
                  <a:srgbClr val="000000"/>
                </a:solidFill>
                <a:latin typeface="+mn-lt"/>
              </a:rPr>
              <a:t/>
            </a:r>
            <a:br>
              <a:rPr lang="pt-BR" sz="2200" dirty="0" smtClean="0">
                <a:solidFill>
                  <a:srgbClr val="000000"/>
                </a:solidFill>
                <a:latin typeface="+mn-lt"/>
              </a:rPr>
            </a:br>
            <a:endParaRPr lang="pt-BR" sz="2200" dirty="0">
              <a:latin typeface="+mn-lt"/>
            </a:endParaRPr>
          </a:p>
        </p:txBody>
      </p:sp>
    </p:spTree>
    <p:extLst>
      <p:ext uri="{BB962C8B-B14F-4D97-AF65-F5344CB8AC3E}">
        <p14:creationId xmlns:p14="http://schemas.microsoft.com/office/powerpoint/2010/main" val="140449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
            <a:ext cx="12192000" cy="940156"/>
          </a:xfrm>
        </p:spPr>
        <p:txBody>
          <a:bodyPr anchor="t">
            <a:normAutofit/>
          </a:bodyPr>
          <a:lstStyle/>
          <a:p>
            <a:pPr algn="ctr"/>
            <a:r>
              <a:rPr lang="pt-BR" sz="4000" b="1" dirty="0" smtClean="0"/>
              <a:t>Rochas Ígneas</a:t>
            </a:r>
            <a:endParaRPr lang="pt-BR" sz="4000" b="1" dirty="0"/>
          </a:p>
        </p:txBody>
      </p:sp>
      <p:sp>
        <p:nvSpPr>
          <p:cNvPr id="5" name="CaixaDeTexto 4"/>
          <p:cNvSpPr txBox="1"/>
          <p:nvPr/>
        </p:nvSpPr>
        <p:spPr>
          <a:xfrm>
            <a:off x="777923" y="1120462"/>
            <a:ext cx="11414078" cy="8648521"/>
          </a:xfrm>
          <a:prstGeom prst="rect">
            <a:avLst/>
          </a:prstGeom>
          <a:noFill/>
        </p:spPr>
        <p:txBody>
          <a:bodyPr wrap="square" rtlCol="0">
            <a:spAutoFit/>
          </a:bodyPr>
          <a:lstStyle/>
          <a:p>
            <a:pPr marL="285750" indent="-285750">
              <a:buFont typeface="Wingdings" panose="05000000000000000000" pitchFamily="2" charset="2"/>
              <a:buChar char="§"/>
            </a:pPr>
            <a:r>
              <a:rPr lang="pt-BR" sz="2000" dirty="0" smtClean="0"/>
              <a:t>As rochas ígneas formam-se pela cristalização do magma, uma massa de rocha fundida que se origina em profundidade na crosta e no manto superior</a:t>
            </a:r>
          </a:p>
          <a:p>
            <a:pPr marL="285750" indent="-285750">
              <a:buFont typeface="Wingdings" panose="05000000000000000000" pitchFamily="2" charset="2"/>
              <a:buChar char="§"/>
            </a:pPr>
            <a:endParaRPr lang="pt-BR" sz="2000" dirty="0"/>
          </a:p>
          <a:p>
            <a:pPr marL="285750" indent="-285750">
              <a:buFont typeface="Wingdings" panose="05000000000000000000" pitchFamily="2" charset="2"/>
              <a:buChar char="§"/>
            </a:pPr>
            <a:r>
              <a:rPr lang="pt-BR" sz="2000" dirty="0" smtClean="0"/>
              <a:t>A massa fundida resfria e os cristais começam a se formar, existem dois casos:</a:t>
            </a:r>
          </a:p>
          <a:p>
            <a:endParaRPr lang="pt-BR" sz="2000" dirty="0" smtClean="0"/>
          </a:p>
          <a:p>
            <a:r>
              <a:rPr lang="pt-BR" sz="2000" dirty="0" smtClean="0"/>
              <a:t>	1) Rochas ígneas </a:t>
            </a:r>
            <a:r>
              <a:rPr lang="pt-BR" sz="2000" b="1" dirty="0" smtClean="0"/>
              <a:t>intrusivas</a:t>
            </a:r>
            <a:r>
              <a:rPr lang="pt-BR" sz="2000" dirty="0" smtClean="0"/>
              <a:t> – Também conhecidas como Rochas Plutônicas: Cristalizam-se de forma mais lenta, os cristais têm tempo de crescer alguns milímetros antes que toda massa seja cristalizada, apresenta granulação grossa. Exemplo de rocha: Granito.</a:t>
            </a:r>
          </a:p>
          <a:p>
            <a:endParaRPr lang="pt-BR" sz="2000" dirty="0"/>
          </a:p>
          <a:p>
            <a:endParaRPr lang="pt-BR" sz="2000" dirty="0" smtClean="0"/>
          </a:p>
          <a:p>
            <a:r>
              <a:rPr lang="pt-BR" sz="2000" dirty="0"/>
              <a:t>	</a:t>
            </a:r>
            <a:r>
              <a:rPr lang="pt-BR" sz="2000" dirty="0" smtClean="0"/>
              <a:t>2) Rochas ígneas </a:t>
            </a:r>
            <a:r>
              <a:rPr lang="pt-BR" sz="2000" b="1" dirty="0" smtClean="0"/>
              <a:t>extrusivas</a:t>
            </a:r>
            <a:r>
              <a:rPr lang="pt-BR" sz="2000" dirty="0" smtClean="0"/>
              <a:t> – Também conhecidas como Rochas Vulcânicas: Formam-se pela rápido resfriamento do magma que chega a superfície por meio de erupções vulcânicas. Por causa do processo rápido de resfriamento os cristais não têm tempo de crescer, por isso apresenta granulação fina. Exemplo: Basalto.</a:t>
            </a:r>
          </a:p>
          <a:p>
            <a:endParaRPr lang="pt-BR" sz="2000" dirty="0"/>
          </a:p>
          <a:p>
            <a:pPr marL="285750" indent="-285750">
              <a:buFont typeface="Wingdings" panose="05000000000000000000" pitchFamily="2" charset="2"/>
              <a:buChar char="§"/>
            </a:pPr>
            <a:r>
              <a:rPr lang="pt-BR" sz="2000" dirty="0" smtClean="0"/>
              <a:t>Entre os minerais encontrados nas rochas ígneas estão o quartzo, feldspato, mica, piroxênio, anfibólio e a olivina.</a:t>
            </a:r>
          </a:p>
          <a:p>
            <a:endParaRPr lang="pt-BR" dirty="0"/>
          </a:p>
          <a:p>
            <a:endParaRPr lang="pt-BR" dirty="0" smtClean="0"/>
          </a:p>
          <a:p>
            <a:endParaRPr lang="pt-BR" dirty="0" smtClean="0"/>
          </a:p>
          <a:p>
            <a:pPr marL="285750" indent="-285750">
              <a:buFont typeface="Wingdings" panose="05000000000000000000" pitchFamily="2" charset="2"/>
              <a:buChar char="§"/>
            </a:pPr>
            <a:endParaRPr lang="pt-BR" dirty="0"/>
          </a:p>
          <a:p>
            <a:endParaRPr lang="pt-BR" dirty="0"/>
          </a:p>
          <a:p>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smtClean="0"/>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val="4250826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litosferaparte2-140603150934-phpapp01/95/litosfera-parte-2-5-638.jpg?cb=1401808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46" y="0"/>
            <a:ext cx="99355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2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873456"/>
          </a:xfrm>
        </p:spPr>
        <p:txBody>
          <a:bodyPr>
            <a:normAutofit/>
          </a:bodyPr>
          <a:lstStyle/>
          <a:p>
            <a:pPr algn="ctr"/>
            <a:r>
              <a:rPr lang="pt-BR" sz="4000" dirty="0" smtClean="0">
                <a:latin typeface="+mn-lt"/>
              </a:rPr>
              <a:t>Rochas Sedimentares</a:t>
            </a:r>
            <a:endParaRPr lang="pt-BR" sz="4000" dirty="0">
              <a:latin typeface="+mn-lt"/>
            </a:endParaRPr>
          </a:p>
        </p:txBody>
      </p:sp>
      <p:sp>
        <p:nvSpPr>
          <p:cNvPr id="4" name="CaixaDeTexto 3"/>
          <p:cNvSpPr txBox="1"/>
          <p:nvPr/>
        </p:nvSpPr>
        <p:spPr>
          <a:xfrm>
            <a:off x="968990" y="1009934"/>
            <a:ext cx="11223009" cy="5909310"/>
          </a:xfrm>
          <a:prstGeom prst="rect">
            <a:avLst/>
          </a:prstGeom>
          <a:noFill/>
        </p:spPr>
        <p:txBody>
          <a:bodyPr wrap="square" rtlCol="0">
            <a:spAutoFit/>
          </a:bodyPr>
          <a:lstStyle/>
          <a:p>
            <a:pPr marL="285750" indent="-285750">
              <a:buFont typeface="Wingdings" panose="05000000000000000000" pitchFamily="2" charset="2"/>
              <a:buChar char="Ø"/>
            </a:pPr>
            <a:r>
              <a:rPr lang="pt-BR" dirty="0" smtClean="0"/>
              <a:t>As rochas sedimentares são formadas a partir do acúmulo de sedimentos presentes na superfície</a:t>
            </a:r>
          </a:p>
          <a:p>
            <a:pPr marL="285750" indent="-285750">
              <a:buFont typeface="Wingdings" panose="05000000000000000000" pitchFamily="2" charset="2"/>
              <a:buChar char="Ø"/>
            </a:pPr>
            <a:endParaRPr lang="pt-BR" dirty="0"/>
          </a:p>
          <a:p>
            <a:pPr marL="285750" indent="-285750">
              <a:buFont typeface="Wingdings" panose="05000000000000000000" pitchFamily="2" charset="2"/>
              <a:buChar char="Ø"/>
            </a:pPr>
            <a:r>
              <a:rPr lang="pt-BR" dirty="0" smtClean="0"/>
              <a:t>Os sedimentos são encontrados  na superfície em camadas soltas, como areia, </a:t>
            </a:r>
            <a:r>
              <a:rPr lang="pt-BR" dirty="0" err="1" smtClean="0"/>
              <a:t>silte</a:t>
            </a:r>
            <a:r>
              <a:rPr lang="pt-BR" dirty="0" smtClean="0"/>
              <a:t> e conchas de organismos. Essas partículas formam-se na superfície </a:t>
            </a:r>
            <a:r>
              <a:rPr lang="pt-BR" dirty="0"/>
              <a:t>à </a:t>
            </a:r>
            <a:r>
              <a:rPr lang="pt-BR" dirty="0" smtClean="0"/>
              <a:t>medida que as rochas vão sendo alteradas e erodidas. Isso acontece por meio de duas ações:</a:t>
            </a:r>
          </a:p>
          <a:p>
            <a:r>
              <a:rPr lang="pt-BR" dirty="0" smtClean="0"/>
              <a:t>	1) </a:t>
            </a:r>
            <a:r>
              <a:rPr lang="pt-BR" b="1" dirty="0" smtClean="0"/>
              <a:t> Intemperismo</a:t>
            </a:r>
            <a:r>
              <a:rPr lang="pt-BR" dirty="0" smtClean="0"/>
              <a:t>: São todos os processos físicos e químicos que desintegram e decompõem as rochas em fragmentos de vários tamanhos.</a:t>
            </a:r>
          </a:p>
          <a:p>
            <a:endParaRPr lang="pt-BR" dirty="0"/>
          </a:p>
          <a:p>
            <a:r>
              <a:rPr lang="pt-BR" dirty="0" smtClean="0"/>
              <a:t>	2)  </a:t>
            </a:r>
            <a:r>
              <a:rPr lang="pt-BR" b="1" dirty="0" smtClean="0"/>
              <a:t>Erosão</a:t>
            </a:r>
            <a:r>
              <a:rPr lang="pt-BR" dirty="0" smtClean="0"/>
              <a:t>: É o conjunto de processos que desprendem o solo e as rochas, transportando-os para os locais onde são depositados em camadas de sedimentos.</a:t>
            </a:r>
          </a:p>
          <a:p>
            <a:endParaRPr lang="pt-BR" dirty="0"/>
          </a:p>
          <a:p>
            <a:pPr marL="285750" indent="-285750">
              <a:buFont typeface="Wingdings" panose="05000000000000000000" pitchFamily="2" charset="2"/>
              <a:buChar char="Ø"/>
            </a:pPr>
            <a:r>
              <a:rPr lang="pt-BR" dirty="0" smtClean="0"/>
              <a:t>Os sedimentos se transformam em rochas sólidas a partir do processo de </a:t>
            </a:r>
            <a:r>
              <a:rPr lang="pt-BR" b="1" dirty="0" smtClean="0"/>
              <a:t>litificação</a:t>
            </a:r>
            <a:r>
              <a:rPr lang="pt-BR" dirty="0" smtClean="0"/>
              <a:t>, que ocorre de duas maneiras. Por </a:t>
            </a:r>
            <a:r>
              <a:rPr lang="pt-BR" i="1" dirty="0" smtClean="0"/>
              <a:t>compactação</a:t>
            </a:r>
            <a:r>
              <a:rPr lang="pt-BR" dirty="0" smtClean="0"/>
              <a:t>, quando os grão são compactados pelo peso do sedimento sobreposto (a cima), formando uma massa mais densa que original; por </a:t>
            </a:r>
            <a:r>
              <a:rPr lang="pt-BR" i="1" dirty="0" smtClean="0"/>
              <a:t>cimentação</a:t>
            </a:r>
            <a:r>
              <a:rPr lang="pt-BR" dirty="0" smtClean="0"/>
              <a:t> quando mineiras precipitam-se ao redor das partículas depositadas e agregam-nas umas às outras. Exemplo desses dois processos respectivamente é a formação de arenito (litificação de partículas de areia) e o calcário (litificação de conchas e outras partículas de carbonato de cálcio).</a:t>
            </a:r>
          </a:p>
          <a:p>
            <a:pPr marL="285750" indent="-285750">
              <a:buFont typeface="Wingdings" panose="05000000000000000000" pitchFamily="2" charset="2"/>
              <a:buChar char="Ø"/>
            </a:pPr>
            <a:endParaRPr lang="pt-BR" dirty="0"/>
          </a:p>
          <a:p>
            <a:pPr marL="285750" indent="-285750">
              <a:buFont typeface="Wingdings" panose="05000000000000000000" pitchFamily="2" charset="2"/>
              <a:buChar char="Ø"/>
            </a:pPr>
            <a:r>
              <a:rPr lang="pt-BR" dirty="0" smtClean="0"/>
              <a:t>Os sedimentos e as rochas sedimentares são caracterizados pela estratificação, a formação continuada de camadas paralelas de sedimentos à medida que as partículas depositam-se no fundo da superfície.</a:t>
            </a:r>
          </a:p>
          <a:p>
            <a:endParaRPr lang="pt-BR" dirty="0" smtClean="0"/>
          </a:p>
          <a:p>
            <a:pPr marL="285750" indent="-285750">
              <a:buFont typeface="Wingdings" panose="05000000000000000000" pitchFamily="2" charset="2"/>
              <a:buChar char="Ø"/>
            </a:pPr>
            <a:r>
              <a:rPr lang="pt-BR" dirty="0" smtClean="0"/>
              <a:t>Os minerais mais comuns são: quartzo, feldspato, </a:t>
            </a:r>
            <a:r>
              <a:rPr lang="pt-BR" dirty="0" err="1" smtClean="0"/>
              <a:t>argilominerais</a:t>
            </a:r>
            <a:r>
              <a:rPr lang="pt-BR" dirty="0"/>
              <a:t> </a:t>
            </a:r>
            <a:r>
              <a:rPr lang="pt-BR" dirty="0" smtClean="0"/>
              <a:t>e carbonatos (calcita).</a:t>
            </a:r>
            <a:endParaRPr lang="pt-BR" dirty="0"/>
          </a:p>
        </p:txBody>
      </p:sp>
    </p:spTree>
    <p:extLst>
      <p:ext uri="{BB962C8B-B14F-4D97-AF65-F5344CB8AC3E}">
        <p14:creationId xmlns:p14="http://schemas.microsoft.com/office/powerpoint/2010/main" val="2361617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sedimentoserochassedimentares-2014-2-150325154319-conversion-gate01/95/sedimentos-e-rochas-sedimentares-20142-12-638.jpg?cb=1427316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8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8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biologia.com.br/figuras/Solo/aren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8877"/>
            <a:ext cx="5786651" cy="420912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3"/>
          <a:stretch>
            <a:fillRect/>
          </a:stretch>
        </p:blipFill>
        <p:spPr>
          <a:xfrm>
            <a:off x="5786651" y="2648877"/>
            <a:ext cx="6523630" cy="4209123"/>
          </a:xfrm>
          <a:prstGeom prst="rect">
            <a:avLst/>
          </a:prstGeom>
        </p:spPr>
      </p:pic>
      <p:sp>
        <p:nvSpPr>
          <p:cNvPr id="5" name="CaixaDeTexto 4"/>
          <p:cNvSpPr txBox="1"/>
          <p:nvPr/>
        </p:nvSpPr>
        <p:spPr>
          <a:xfrm>
            <a:off x="-136478" y="177420"/>
            <a:ext cx="12192000" cy="2000548"/>
          </a:xfrm>
          <a:prstGeom prst="rect">
            <a:avLst/>
          </a:prstGeom>
          <a:noFill/>
        </p:spPr>
        <p:txBody>
          <a:bodyPr wrap="square" rtlCol="0">
            <a:spAutoFit/>
          </a:bodyPr>
          <a:lstStyle/>
          <a:p>
            <a:pPr algn="ctr"/>
            <a:r>
              <a:rPr lang="pt-BR" sz="2800" dirty="0" smtClean="0"/>
              <a:t>ROCHAS SEDIMENTARES</a:t>
            </a:r>
          </a:p>
          <a:p>
            <a:pPr algn="ctr"/>
            <a:endParaRPr lang="pt-BR" dirty="0"/>
          </a:p>
          <a:p>
            <a:endParaRPr lang="pt-BR" dirty="0" smtClean="0"/>
          </a:p>
          <a:p>
            <a:endParaRPr lang="pt-BR" dirty="0"/>
          </a:p>
          <a:p>
            <a:endParaRPr lang="pt-BR" dirty="0" smtClean="0"/>
          </a:p>
          <a:p>
            <a:r>
              <a:rPr lang="pt-BR" dirty="0" smtClean="0"/>
              <a:t>		</a:t>
            </a:r>
            <a:r>
              <a:rPr lang="pt-BR" sz="2400" b="1" dirty="0" smtClean="0"/>
              <a:t>Arenito		</a:t>
            </a:r>
            <a:r>
              <a:rPr lang="pt-BR" dirty="0" smtClean="0"/>
              <a:t>					</a:t>
            </a:r>
            <a:r>
              <a:rPr lang="pt-BR" sz="2400" b="1" dirty="0" smtClean="0"/>
              <a:t>Calcário</a:t>
            </a:r>
            <a:endParaRPr lang="pt-BR" sz="2400" b="1" dirty="0"/>
          </a:p>
        </p:txBody>
      </p:sp>
    </p:spTree>
    <p:extLst>
      <p:ext uri="{BB962C8B-B14F-4D97-AF65-F5344CB8AC3E}">
        <p14:creationId xmlns:p14="http://schemas.microsoft.com/office/powerpoint/2010/main" val="351213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777921"/>
          </a:xfrm>
        </p:spPr>
        <p:txBody>
          <a:bodyPr anchor="t"/>
          <a:lstStyle/>
          <a:p>
            <a:pPr algn="ctr"/>
            <a:r>
              <a:rPr lang="pt-BR" dirty="0" smtClean="0">
                <a:latin typeface="+mn-lt"/>
              </a:rPr>
              <a:t>Rochas </a:t>
            </a:r>
            <a:r>
              <a:rPr lang="pt-BR" sz="4000" dirty="0" smtClean="0">
                <a:latin typeface="+mn-lt"/>
              </a:rPr>
              <a:t>Metamórficas</a:t>
            </a:r>
            <a:endParaRPr lang="pt-BR" sz="4000" dirty="0">
              <a:latin typeface="+mn-lt"/>
            </a:endParaRPr>
          </a:p>
        </p:txBody>
      </p:sp>
      <p:sp>
        <p:nvSpPr>
          <p:cNvPr id="4" name="CaixaDeTexto 3"/>
          <p:cNvSpPr txBox="1"/>
          <p:nvPr/>
        </p:nvSpPr>
        <p:spPr>
          <a:xfrm>
            <a:off x="750626" y="966800"/>
            <a:ext cx="11441373" cy="4893647"/>
          </a:xfrm>
          <a:prstGeom prst="rect">
            <a:avLst/>
          </a:prstGeom>
          <a:noFill/>
        </p:spPr>
        <p:txBody>
          <a:bodyPr wrap="square" rtlCol="0">
            <a:spAutoFit/>
          </a:bodyPr>
          <a:lstStyle/>
          <a:p>
            <a:pPr marL="285750" indent="-285750">
              <a:buFont typeface="Arial" panose="020B0604020202020204" pitchFamily="34" charset="0"/>
              <a:buChar char="•"/>
            </a:pPr>
            <a:r>
              <a:rPr lang="pt-BR" sz="2400" dirty="0" smtClean="0"/>
              <a:t>Rochas metamórficas são formadas quando altas temperaturas e pressões do interior da Terra atuam em qualquer tipo de rocha para mudar sua mineralogia, textura ou composição química sem perder sua forma sólida. As temperaturas são altas suficientes (mais de 250º C) para as rochas modificarem-se por recristalização e por reações químicas.</a:t>
            </a:r>
          </a:p>
          <a:p>
            <a:pPr marL="285750" indent="-285750">
              <a:buFont typeface="Arial" panose="020B0604020202020204" pitchFamily="34" charset="0"/>
              <a:buChar char="•"/>
            </a:pPr>
            <a:endParaRPr lang="pt-BR" sz="2400" dirty="0"/>
          </a:p>
          <a:p>
            <a:pPr marL="285750" indent="-285750">
              <a:buFont typeface="Arial" panose="020B0604020202020204" pitchFamily="34" charset="0"/>
              <a:buChar char="•"/>
            </a:pPr>
            <a:r>
              <a:rPr lang="pt-BR" sz="2400" dirty="0" smtClean="0"/>
              <a:t>O metamorfismo pode ocorrer tanto numa área mais extensa, como em uma mais limitada. O primeiro caso é chamado de metamorfismo regional, ocorre onde as altas pressões e temperaturas estendem-se por regiões amplas como as colisões de placas tectônicas. O segundo caso é chamado de metamorfismo de contato, acontece por exemplo quando as rochas estão em contato com uma intrusão.</a:t>
            </a:r>
          </a:p>
          <a:p>
            <a:pPr marL="285750" indent="-285750">
              <a:buFont typeface="Arial" panose="020B0604020202020204" pitchFamily="34" charset="0"/>
              <a:buChar char="•"/>
            </a:pPr>
            <a:endParaRPr lang="pt-BR" sz="2400" dirty="0"/>
          </a:p>
          <a:p>
            <a:pPr marL="285750" indent="-285750">
              <a:buFont typeface="Arial" panose="020B0604020202020204" pitchFamily="34" charset="0"/>
              <a:buChar char="•"/>
            </a:pPr>
            <a:r>
              <a:rPr lang="pt-BR" sz="2400" dirty="0" smtClean="0"/>
              <a:t>Os minerais típicos são o quartzo, mica, feldspato, piroxênio, cianita, </a:t>
            </a:r>
            <a:r>
              <a:rPr lang="pt-BR" sz="2400" dirty="0" err="1" smtClean="0"/>
              <a:t>estaurolita</a:t>
            </a:r>
            <a:r>
              <a:rPr lang="pt-BR" sz="2400" dirty="0" smtClean="0"/>
              <a:t> e calcita.</a:t>
            </a:r>
          </a:p>
        </p:txBody>
      </p:sp>
    </p:spTree>
    <p:extLst>
      <p:ext uri="{BB962C8B-B14F-4D97-AF65-F5344CB8AC3E}">
        <p14:creationId xmlns:p14="http://schemas.microsoft.com/office/powerpoint/2010/main" val="19349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cna7.files.wordpress.com/2014/03/rochas-metamorficas-resumo-80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95" y="0"/>
            <a:ext cx="9976514" cy="689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23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524</Words>
  <Application>Microsoft Office PowerPoint</Application>
  <PresentationFormat>Widescreen</PresentationFormat>
  <Paragraphs>84</Paragraphs>
  <Slides>23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23</vt:i4>
      </vt:variant>
    </vt:vector>
  </HeadingPairs>
  <TitlesOfParts>
    <vt:vector size="29" baseType="lpstr">
      <vt:lpstr>Arial</vt:lpstr>
      <vt:lpstr>Calibri</vt:lpstr>
      <vt:lpstr>Calibri Light</vt:lpstr>
      <vt:lpstr>Courier New</vt:lpstr>
      <vt:lpstr>Wingdings</vt:lpstr>
      <vt:lpstr>Tema do Office</vt:lpstr>
      <vt:lpstr>     Geografia Do Brasil: Aula 2 – Geologia do Brasil</vt:lpstr>
      <vt:lpstr> COLOCAR SLIDES DAS CAMADAS DA TERRA</vt:lpstr>
      <vt:lpstr>Rochas Ígneas</vt:lpstr>
      <vt:lpstr>Apresentação do PowerPoint</vt:lpstr>
      <vt:lpstr>Rochas Sedimentares</vt:lpstr>
      <vt:lpstr>Apresentação do PowerPoint</vt:lpstr>
      <vt:lpstr>Apresentação do PowerPoint</vt:lpstr>
      <vt:lpstr>Rochas Metamórficas</vt:lpstr>
      <vt:lpstr>Apresentação do PowerPoint</vt:lpstr>
      <vt:lpstr>Apresentação do PowerPoint</vt:lpstr>
      <vt:lpstr>Apresentação do PowerPoint</vt:lpstr>
      <vt:lpstr>Bases geológicas da América do Sul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01 (FUVEST 2005) - Analise as informações geológico-estruturais do quadro. </vt:lpstr>
      <vt:lpstr>2)  (FUVEST 2007) - Observe os mapas.</vt:lpstr>
      <vt:lpstr>03 (ENEM 2012) - As plataformas ou crátons correspondem aos terrenos mais antigos e arrasados por muitas fases de erosão. Apresentam uma grande complexidade litológica, prevalecendo as rochas metamórficas muito antigas (Pré-Cambriano Médio e Inferior). Também ocorrem rochas intrusivas antigas e resíduos de rochas sedimentares. São três as áreas de plataforma de crátons no Brasil: a das Guianas, a Sul-Amazônica e a do São Francisco. ROSS, J. L. S. Geografia do Brasil. São Paulo: Edusp, 1998.    As regiões cratônicas das Guianas e a Sul-Amazônica têm como arcabouço geológico vastas extensões de escudos cristalinos, ricos em minérios, que atraíram a ação de empresas nacionais e estrangeiras do setor de mineração e destacam-se pela sua história geológica por   a) apresentarem áreas de intrusões graníticas, ricas em jazidas minerais (ferro, manganês). b) corresponderem ao principal evento geológico do Cenozoico no território brasileiro. c) apresentarem áreas arrasadas pela erosão, que originaram a maior planície do país. d) possuírem em sua extensão terrenos cristalinos ricos em reservas de petróleo e gás natural. e) serem esculpidas pela ação do intemperismo físico, decorrente da variação de temperatura.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Do Brasil: Aula 2 – Geologia do Brasil</dc:title>
  <dc:creator>Rosangela</dc:creator>
  <cp:lastModifiedBy>Rosangela</cp:lastModifiedBy>
  <cp:revision>26</cp:revision>
  <dcterms:created xsi:type="dcterms:W3CDTF">2016-03-29T14:37:54Z</dcterms:created>
  <dcterms:modified xsi:type="dcterms:W3CDTF">2016-04-20T02:42:01Z</dcterms:modified>
</cp:coreProperties>
</file>