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86" r:id="rId7"/>
    <p:sldId id="264" r:id="rId8"/>
    <p:sldId id="261" r:id="rId9"/>
    <p:sldId id="262" r:id="rId10"/>
    <p:sldId id="260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11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89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57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2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7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19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4DBD-A176-4679-86A1-84A6F9B51A01}" type="datetimeFigureOut">
              <a:rPr lang="pt-BR" smtClean="0"/>
              <a:t>28/09/2016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7885-1719-4DE2-A191-9CFC17AEB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7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J4LaDn8YyXg/UuAWx2HyYkI/AAAAAAAABp0/ilRAWG76iao/s1600/noti_1437377747142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556792"/>
            <a:ext cx="9951448" cy="51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696" y="332656"/>
            <a:ext cx="4793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O conflito do Sudão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1034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orosdiariodeoriente.files.wordpress.com/2011/05/col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-2403648"/>
            <a:ext cx="9045912" cy="100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Junção de dois mineiras: </a:t>
            </a:r>
            <a:r>
              <a:rPr lang="pt-BR" dirty="0" err="1" smtClean="0"/>
              <a:t>Columbita</a:t>
            </a:r>
            <a:r>
              <a:rPr lang="pt-BR" dirty="0" smtClean="0"/>
              <a:t> e </a:t>
            </a:r>
            <a:r>
              <a:rPr lang="pt-BR" dirty="0" err="1" smtClean="0"/>
              <a:t>Tantalita</a:t>
            </a:r>
            <a:endParaRPr lang="pt-BR" dirty="0" smtClean="0"/>
          </a:p>
          <a:p>
            <a:r>
              <a:rPr lang="pt-BR" dirty="0" smtClean="0"/>
              <a:t>Características: Usado em diversos produtos de alta tecnologia, como celulares, computadores, naves e armas.</a:t>
            </a:r>
          </a:p>
          <a:p>
            <a:r>
              <a:rPr lang="pt-BR" dirty="0" smtClean="0"/>
              <a:t>80% das reservas se encontram no Congo</a:t>
            </a:r>
          </a:p>
          <a:p>
            <a:r>
              <a:rPr lang="pt-BR" dirty="0" smtClean="0"/>
              <a:t>Altíssimo valor</a:t>
            </a:r>
          </a:p>
        </p:txBody>
      </p:sp>
    </p:spTree>
    <p:extLst>
      <p:ext uri="{BB962C8B-B14F-4D97-AF65-F5344CB8AC3E}">
        <p14:creationId xmlns:p14="http://schemas.microsoft.com/office/powerpoint/2010/main" val="29820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ingofwallpapers.com/congo/congo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5490"/>
            <a:ext cx="7773745" cy="6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Minas</a:t>
            </a:r>
            <a:endParaRPr lang="pt-BR" dirty="0"/>
          </a:p>
        </p:txBody>
      </p:sp>
      <p:pic>
        <p:nvPicPr>
          <p:cNvPr id="9218" name="Picture 2" descr="https://cdn.static-economist.com/sites/default/files/images/articles/migrated/201034MAM9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80910"/>
            <a:ext cx="5426546" cy="55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ongoforum.be/upl/routeducol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39" y="1844824"/>
            <a:ext cx="9314223" cy="35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guerra do </a:t>
            </a:r>
            <a:r>
              <a:rPr lang="pt-BR" dirty="0" err="1" smtClean="0"/>
              <a:t>Coltan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Congo é um país riquíssimo em reservas naturais</a:t>
            </a:r>
          </a:p>
          <a:p>
            <a:r>
              <a:rPr lang="pt-BR" dirty="0" smtClean="0"/>
              <a:t>Grande parte das jazidas está sitiada pelo exército de Ruanda e de Uganda, que controla a produção desde 1998</a:t>
            </a:r>
          </a:p>
          <a:p>
            <a:r>
              <a:rPr lang="pt-BR" dirty="0" smtClean="0"/>
              <a:t>A mão-de-obra é formada, predominantemente por congoleses, que vivem em regime análogo </a:t>
            </a:r>
            <a:r>
              <a:rPr lang="pt-BR" dirty="0"/>
              <a:t>à</a:t>
            </a:r>
            <a:r>
              <a:rPr lang="pt-BR" dirty="0" smtClean="0"/>
              <a:t> escravidão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-yNRPYfDhvc/UAVmhN4yn9I/AAAAAAAAAhs/7896iD9wKa4/s1600/fotografia+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0782"/>
            <a:ext cx="5783535" cy="64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adcoltanchildlabour.pbworks.com/f/1306962549/girl%20congo%20m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40" y="476672"/>
            <a:ext cx="9244240" cy="61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2.hubspot.net/hub/385656/file-1438639023-jpg/Rubaya.jpg?t=1413233840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7663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akepart.com/sites/default/files/styles/feature_article_full/public/coltan-INLINE3.jpg?itok=8Gpv9y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" y="188640"/>
            <a:ext cx="913994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 entre os “</a:t>
            </a:r>
            <a:r>
              <a:rPr lang="pt-BR" dirty="0" err="1" smtClean="0"/>
              <a:t>Sudãos</a:t>
            </a:r>
            <a:r>
              <a:rPr lang="pt-BR" dirty="0" smtClean="0"/>
              <a:t>”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762587"/>
              </p:ext>
            </p:extLst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4378">
                <a:tc>
                  <a:txBody>
                    <a:bodyPr/>
                    <a:lstStyle/>
                    <a:p>
                      <a:r>
                        <a:rPr lang="pt-BR" dirty="0" smtClean="0"/>
                        <a:t>Sudão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Sudão do Sul</a:t>
                      </a:r>
                      <a:endParaRPr lang="pt-BR" dirty="0"/>
                    </a:p>
                  </a:txBody>
                  <a:tcPr/>
                </a:tc>
              </a:tr>
              <a:tr h="559885">
                <a:tc>
                  <a:txBody>
                    <a:bodyPr/>
                    <a:lstStyle/>
                    <a:p>
                      <a:r>
                        <a:rPr lang="pt-BR" dirty="0" smtClean="0"/>
                        <a:t>Religião: Predominantemente</a:t>
                      </a:r>
                      <a:r>
                        <a:rPr lang="pt-BR" baseline="0" dirty="0" smtClean="0"/>
                        <a:t> Islâmicos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Religião:</a:t>
                      </a:r>
                      <a:r>
                        <a:rPr lang="pt-BR" baseline="0" dirty="0" smtClean="0"/>
                        <a:t> Animistas (Vou falar o que é) e Cristãos</a:t>
                      </a:r>
                      <a:endParaRPr lang="pt-BR" dirty="0"/>
                    </a:p>
                  </a:txBody>
                  <a:tcPr/>
                </a:tc>
              </a:tr>
              <a:tr h="799836">
                <a:tc>
                  <a:txBody>
                    <a:bodyPr/>
                    <a:lstStyle/>
                    <a:p>
                      <a:r>
                        <a:rPr lang="pt-BR" dirty="0" smtClean="0"/>
                        <a:t>Território: Composto por</a:t>
                      </a:r>
                      <a:r>
                        <a:rPr lang="pt-BR" baseline="0" dirty="0" smtClean="0"/>
                        <a:t> regiões </a:t>
                      </a:r>
                      <a:r>
                        <a:rPr lang="pt-BR" baseline="0" dirty="0" err="1" smtClean="0"/>
                        <a:t>semi-áridas</a:t>
                      </a:r>
                      <a:r>
                        <a:rPr lang="pt-BR" baseline="0" dirty="0" smtClean="0"/>
                        <a:t> e desérticas, exceto onde passa o Rio Nilo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Território: Composto por vegetação tropical e equatorial. Conta também</a:t>
                      </a:r>
                      <a:r>
                        <a:rPr lang="pt-BR" baseline="0" dirty="0" smtClean="0"/>
                        <a:t> com alguns pântanos</a:t>
                      </a:r>
                      <a:endParaRPr lang="pt-BR" dirty="0"/>
                    </a:p>
                  </a:txBody>
                  <a:tcPr/>
                </a:tc>
              </a:tr>
              <a:tr h="324378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 Natural: Petróleo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Recurso Natural: Petróleo</a:t>
                      </a:r>
                      <a:endParaRPr lang="pt-BR" dirty="0"/>
                    </a:p>
                  </a:txBody>
                  <a:tcPr/>
                </a:tc>
              </a:tr>
              <a:tr h="3243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0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u88jj3r4db2x4txp44yqfj1.wpengine.netdna-cdn.com/wp-content/uploads/2016/01/Intel-Krzanich-conflict-free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53"/>
            <a:ext cx="9130614" cy="57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uropa-turismo.net/fotos/political-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950" cy="6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175" y="404664"/>
            <a:ext cx="8229600" cy="1143000"/>
          </a:xfrm>
        </p:spPr>
        <p:txBody>
          <a:bodyPr/>
          <a:lstStyle/>
          <a:p>
            <a:r>
              <a:rPr lang="pt-BR" b="1" dirty="0" smtClean="0"/>
              <a:t>Conflitos Europeus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83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País Basco</a:t>
            </a:r>
            <a:endParaRPr lang="pt-BR" dirty="0"/>
          </a:p>
        </p:txBody>
      </p:sp>
      <p:pic>
        <p:nvPicPr>
          <p:cNvPr id="15362" name="Picture 2" descr="http://image.slidesharecdn.com/profdemtriomelomovimentosetnicosseparatistas-120911140824-phpapp02/95/prof-demtrio-melo-movimentos-etnicos-separatistas-20-728.jpg?cb=1347372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3" y="1196752"/>
            <a:ext cx="8562839" cy="60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Localizado no norte da Espanha e sudoeste da França</a:t>
            </a:r>
          </a:p>
          <a:p>
            <a:r>
              <a:rPr lang="pt-BR" dirty="0" smtClean="0"/>
              <a:t>População de ~2.130.000</a:t>
            </a:r>
          </a:p>
          <a:p>
            <a:r>
              <a:rPr lang="pt-BR" dirty="0" smtClean="0"/>
              <a:t>Possuem o </a:t>
            </a:r>
            <a:r>
              <a:rPr lang="pt-BR" dirty="0" err="1" smtClean="0"/>
              <a:t>Euskara</a:t>
            </a:r>
            <a:r>
              <a:rPr lang="pt-BR" dirty="0" smtClean="0"/>
              <a:t> como Idioma</a:t>
            </a:r>
          </a:p>
          <a:p>
            <a:r>
              <a:rPr lang="pt-BR" dirty="0" smtClean="0"/>
              <a:t>Intensificam a luta pelo separatismo na ditadura de Franco – Surgimento do 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5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ETA - </a:t>
            </a:r>
            <a:r>
              <a:rPr lang="pt-BR" dirty="0" err="1"/>
              <a:t>Euskadi</a:t>
            </a:r>
            <a:r>
              <a:rPr lang="pt-BR" dirty="0"/>
              <a:t> </a:t>
            </a:r>
            <a:r>
              <a:rPr lang="pt-BR" dirty="0" err="1"/>
              <a:t>Ta</a:t>
            </a:r>
            <a:r>
              <a:rPr lang="pt-BR" dirty="0"/>
              <a:t> </a:t>
            </a:r>
            <a:r>
              <a:rPr lang="pt-BR" dirty="0" err="1" smtClean="0"/>
              <a:t>Askatasuna</a:t>
            </a:r>
            <a:r>
              <a:rPr lang="pt-BR" dirty="0" smtClean="0"/>
              <a:t> (Pátria Basca e Liberdade)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Organização armada paramilitar</a:t>
            </a:r>
          </a:p>
          <a:p>
            <a:r>
              <a:rPr lang="pt-BR" dirty="0" smtClean="0"/>
              <a:t>Luta contra Franco pela criação de um Estado Basco</a:t>
            </a:r>
          </a:p>
          <a:p>
            <a:r>
              <a:rPr lang="pt-BR" dirty="0" smtClean="0"/>
              <a:t>Defendiam o socialismo</a:t>
            </a:r>
          </a:p>
          <a:p>
            <a:r>
              <a:rPr lang="pt-BR" dirty="0" smtClean="0"/>
              <a:t>Atentados envolveram a morte de diversas pessoas, incluso um torturador da ditadura e um </a:t>
            </a:r>
            <a:r>
              <a:rPr lang="pt-BR" dirty="0" smtClean="0"/>
              <a:t>presidente - </a:t>
            </a:r>
            <a:r>
              <a:rPr lang="pt-BR" dirty="0" err="1" smtClean="0"/>
              <a:t>Luis</a:t>
            </a:r>
            <a:r>
              <a:rPr lang="pt-BR" dirty="0" smtClean="0"/>
              <a:t> </a:t>
            </a:r>
            <a:r>
              <a:rPr lang="pt-BR" dirty="0"/>
              <a:t>Carrero Blanco</a:t>
            </a:r>
            <a:endParaRPr lang="pt-BR" dirty="0" smtClean="0"/>
          </a:p>
          <a:p>
            <a:r>
              <a:rPr lang="pt-BR" dirty="0" smtClean="0"/>
              <a:t>Perde força após a redemocratização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4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iIqouQqYjP4/TvCZqfleduI/AAAAAAAABvY/70014m-ZyTQ/s1600/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74" y="0"/>
            <a:ext cx="9254570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ns.socialistamorena.com.br/wp-content/uploads/2013/12/gra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8959"/>
            <a:ext cx="7213798" cy="67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eOnNeoujyqg/UrWJvbOMBZI/AAAAAAAADIc/tv00oIAKXR0/s1600/CARRE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5" y="0"/>
            <a:ext cx="864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2011 o ETA anuncia o fim de suas investidas paramilitares, consideradas terroristas por diversos países europeus</a:t>
            </a:r>
          </a:p>
          <a:p>
            <a:r>
              <a:rPr lang="pt-BR" dirty="0" smtClean="0"/>
              <a:t>Isso ocorre pela falta de apoio da população às maneiras de luta propostas </a:t>
            </a:r>
            <a:r>
              <a:rPr lang="pt-BR" smtClean="0"/>
              <a:t>pelo grupo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4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istenandlearn.com.br/blog/wp-content/uploads/2014/10/flag-catalu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7783" y="29433"/>
            <a:ext cx="4485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 smtClean="0"/>
              <a:t>Catalunha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8993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Segunda Guerra Civil Sudanesa (1983 – 2005)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Diferenças religiosas entre norte e sul e tentativa de imposição da Sharia.</a:t>
            </a:r>
          </a:p>
          <a:p>
            <a:r>
              <a:rPr lang="pt-BR" dirty="0" smtClean="0"/>
              <a:t>Uma </a:t>
            </a:r>
            <a:r>
              <a:rPr lang="pt-BR" dirty="0" smtClean="0"/>
              <a:t>das guerras mais mortíferas após a segunda guerra mundial</a:t>
            </a:r>
          </a:p>
          <a:p>
            <a:r>
              <a:rPr lang="pt-BR" dirty="0" smtClean="0"/>
              <a:t>Encerra-se em 2005 com o tratado de </a:t>
            </a:r>
            <a:r>
              <a:rPr lang="pt-BR" dirty="0" err="1" smtClean="0"/>
              <a:t>Naivasha</a:t>
            </a:r>
            <a:r>
              <a:rPr lang="pt-BR" dirty="0"/>
              <a:t> </a:t>
            </a:r>
            <a:r>
              <a:rPr lang="pt-BR" dirty="0" smtClean="0"/>
              <a:t>ou Amplo Acordo de Paz</a:t>
            </a:r>
          </a:p>
          <a:p>
            <a:r>
              <a:rPr lang="pt-BR" dirty="0" smtClean="0"/>
              <a:t>Início da consolidação do Sudão do Sul em 2005 e separação em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foxsports.com.br/sites/foxsports-br/files/img/notes/materia/620x465/Neymar-comemora%C3%A7%C3%A3o-Messi-uniforme-dois-Barcelona-640x480-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1"/>
            <a:ext cx="9131036" cy="68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opcidade.com.br/mussumalive/wp-content/uploads/sites/2/2015/12/Captura-de-Tela-2015-12-04-a%CC%80s-15.48.09-635x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9721"/>
            <a:ext cx="4920482" cy="19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simpedidos.com.br/wp-content/uploads/2015/03/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96" y="548680"/>
            <a:ext cx="4287416" cy="24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esimpedidos.com.br/wp-content/uploads/2015/03/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3" y="1955063"/>
            <a:ext cx="4407049" cy="19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.buzzfeed.com/buzzfeed-static/static/2014-09/12/22/enhanced/webdr07/enhanced-7048-1410574976-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47" y="2204864"/>
            <a:ext cx="4916801" cy="21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dn.torcedores.com/content/uploads/2014/10/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220"/>
            <a:ext cx="5289622" cy="23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g.buzzfeed.com/buzzfeed-static/static/2014-09/10/21/enhanced/webdr09/enhanced-15484-1410397226-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18" y="4552872"/>
            <a:ext cx="46196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f/Catalonia2.png/400px-Cataloni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" y="116632"/>
            <a:ext cx="913128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Catalunha ou </a:t>
            </a:r>
            <a:r>
              <a:rPr lang="pt-BR" dirty="0" err="1" smtClean="0"/>
              <a:t>Cataluña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População: 7.570.908 hab.</a:t>
            </a:r>
          </a:p>
          <a:p>
            <a:r>
              <a:rPr lang="pt-BR" dirty="0" smtClean="0"/>
              <a:t>Grande importância econômica no território espanhol</a:t>
            </a:r>
          </a:p>
          <a:p>
            <a:r>
              <a:rPr lang="pt-BR" dirty="0" smtClean="0"/>
              <a:t>Área industrial, turística e agrícola</a:t>
            </a:r>
          </a:p>
          <a:p>
            <a:r>
              <a:rPr lang="pt-BR" dirty="0" smtClean="0"/>
              <a:t>Em 2014 realizou um referendo não-oficial para decidir pela independência. 80% dos votos foram a favor, apesar de apenas 34% da população ter votado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1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a das estratégias, divisões e recursos do Sudão e Sudão do S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3575"/>
            <a:ext cx="6448220" cy="66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Dados do Sudão do Sul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Rico em Petróleo – 98% do PIB</a:t>
            </a:r>
          </a:p>
          <a:p>
            <a:r>
              <a:rPr lang="pt-BR" dirty="0" smtClean="0"/>
              <a:t>Alta mortalidade infantil</a:t>
            </a:r>
          </a:p>
          <a:p>
            <a:r>
              <a:rPr lang="pt-BR" dirty="0" smtClean="0"/>
              <a:t>Altos índices de analfabetismo (27% da população acima dos 15 anos sabem ler. 16% das mulheres sabem ler.)</a:t>
            </a:r>
          </a:p>
          <a:p>
            <a:r>
              <a:rPr lang="pt-BR" dirty="0" smtClean="0"/>
              <a:t>Acesso a Internet: 7%</a:t>
            </a:r>
          </a:p>
          <a:p>
            <a:r>
              <a:rPr lang="pt-BR" dirty="0" smtClean="0"/>
              <a:t>Acesso a eletricidade: 5%</a:t>
            </a:r>
          </a:p>
          <a:p>
            <a:r>
              <a:rPr lang="pt-BR" dirty="0" smtClean="0"/>
              <a:t>Água tratada: 20%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0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s-assets-cdn.vice.com/int/v21n4/htdocs/the-bog-barons/meeting-b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32" y="260648"/>
            <a:ext cx="9254232" cy="60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Salva </a:t>
            </a:r>
            <a:r>
              <a:rPr lang="pt-BR" b="1" dirty="0" err="1"/>
              <a:t>Kiir</a:t>
            </a:r>
            <a:r>
              <a:rPr lang="pt-BR" b="1" dirty="0"/>
              <a:t> </a:t>
            </a:r>
            <a:r>
              <a:rPr lang="pt-BR" b="1" dirty="0" err="1"/>
              <a:t>Mayardit</a:t>
            </a:r>
            <a:endParaRPr lang="pt-BR" dirty="0"/>
          </a:p>
        </p:txBody>
      </p:sp>
      <p:pic>
        <p:nvPicPr>
          <p:cNvPr id="5122" name="Picture 2" descr="https://upload.wikimedia.org/wikipedia/commons/2/27/Salva_Kiir_Mayar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91105"/>
            <a:ext cx="4138786" cy="54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uol.com/c/noticias/2013/12/26/25dez2013---na-imagem-material-acumulado-apos-pilhagem-conduzida-por-rebeldes-em-mercado-de-bor-cerca-de-200-quilometros-ao-norte-da-capital-juba-o-exercito-do-sudao-do-sul-retomou-a-localidade-do-1388066780461_956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05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jesaopaulo.com.br/imagem/0/1184/foto-aerea-de-juba-capital-do-sudao-do-s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80046" cy="61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445</Words>
  <Application>Microsoft Office PowerPoint</Application>
  <PresentationFormat>Apresentação na tela (4:3)</PresentationFormat>
  <Paragraphs>54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Diferenças entre os “Sudãos”</vt:lpstr>
      <vt:lpstr>Segunda Guerra Civil Sudanesa (1983 – 2005)</vt:lpstr>
      <vt:lpstr>Apresentação do PowerPoint</vt:lpstr>
      <vt:lpstr>Dados do Sudão do Sul</vt:lpstr>
      <vt:lpstr>Apresentação do PowerPoint</vt:lpstr>
      <vt:lpstr>Salva Kiir Mayardit</vt:lpstr>
      <vt:lpstr>Apresentação do PowerPoint</vt:lpstr>
      <vt:lpstr>Apresentação do PowerPoint</vt:lpstr>
      <vt:lpstr>Apresentação do PowerPoint</vt:lpstr>
      <vt:lpstr>O que é?</vt:lpstr>
      <vt:lpstr>Apresentação do PowerPoint</vt:lpstr>
      <vt:lpstr>Principais Minas</vt:lpstr>
      <vt:lpstr>Apresentação do PowerPoint</vt:lpstr>
      <vt:lpstr>A guerra do Coltan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Conflitos Europeus</vt:lpstr>
      <vt:lpstr>País Basco</vt:lpstr>
      <vt:lpstr>Características</vt:lpstr>
      <vt:lpstr>ETA - Euskadi Ta Askatasuna (Pátria Basca e Liberdade)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Catalunha ou Cataluña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Bertolini</dc:creator>
  <cp:lastModifiedBy>André Bertolini</cp:lastModifiedBy>
  <cp:revision>15</cp:revision>
  <dcterms:created xsi:type="dcterms:W3CDTF">2016-09-27T18:16:21Z</dcterms:created>
  <dcterms:modified xsi:type="dcterms:W3CDTF">2016-09-28T20:00:36Z</dcterms:modified>
</cp:coreProperties>
</file>