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6" r:id="rId11"/>
    <p:sldId id="265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D27C-6628-4617-A8E8-A898D0AF0F0A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9935-4729-41B3-8D2A-899AF9C8A8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5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D27C-6628-4617-A8E8-A898D0AF0F0A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9935-4729-41B3-8D2A-899AF9C8A8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7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D27C-6628-4617-A8E8-A898D0AF0F0A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9935-4729-41B3-8D2A-899AF9C8A8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9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D27C-6628-4617-A8E8-A898D0AF0F0A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9935-4729-41B3-8D2A-899AF9C8A8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3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D27C-6628-4617-A8E8-A898D0AF0F0A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9935-4729-41B3-8D2A-899AF9C8A8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D27C-6628-4617-A8E8-A898D0AF0F0A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9935-4729-41B3-8D2A-899AF9C8A8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6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D27C-6628-4617-A8E8-A898D0AF0F0A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9935-4729-41B3-8D2A-899AF9C8A8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2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D27C-6628-4617-A8E8-A898D0AF0F0A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9935-4729-41B3-8D2A-899AF9C8A8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2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D27C-6628-4617-A8E8-A898D0AF0F0A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9935-4729-41B3-8D2A-899AF9C8A8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4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D27C-6628-4617-A8E8-A898D0AF0F0A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9935-4729-41B3-8D2A-899AF9C8A8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1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D27C-6628-4617-A8E8-A898D0AF0F0A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9935-4729-41B3-8D2A-899AF9C8A8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7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2D27C-6628-4617-A8E8-A898D0AF0F0A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89935-4729-41B3-8D2A-899AF9C8A8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2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Meristemas, </a:t>
            </a:r>
            <a:r>
              <a:rPr lang="pt-BR" dirty="0" err="1" smtClean="0"/>
              <a:t>fitormônios</a:t>
            </a:r>
            <a:r>
              <a:rPr lang="pt-BR" dirty="0" smtClean="0"/>
              <a:t> e </a:t>
            </a:r>
            <a:r>
              <a:rPr lang="pt-BR" dirty="0" err="1" smtClean="0"/>
              <a:t>fotoperiodismo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62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hormonios veget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620" y="534909"/>
            <a:ext cx="7426235" cy="556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568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Auxinas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Crescimento do caule e da raiz </a:t>
            </a:r>
            <a:r>
              <a:rPr lang="pt-BR" dirty="0" smtClean="0"/>
              <a:t>através do processo de alongamento das células</a:t>
            </a:r>
          </a:p>
        </p:txBody>
      </p:sp>
      <p:pic>
        <p:nvPicPr>
          <p:cNvPr id="5122" name="Picture 2" descr="Resultado de imagem para hormonios veget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18" y="2693590"/>
            <a:ext cx="6167952" cy="389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190963" y="2693590"/>
            <a:ext cx="2910626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Quando a planta apresenta baixa quantidade de auxinas, suas raízes podem crescer, porém o caule não se desenvolve. Já a alta concentração de auxinas pode provocar o crescimento do caule, deixando as raízes pouco desenvolvidas.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93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23349"/>
            <a:ext cx="10515600" cy="4351338"/>
          </a:xfrm>
        </p:spPr>
        <p:txBody>
          <a:bodyPr/>
          <a:lstStyle/>
          <a:p>
            <a:r>
              <a:rPr lang="pt-BR" b="1" dirty="0" smtClean="0"/>
              <a:t>Dominância apical</a:t>
            </a:r>
            <a:r>
              <a:rPr lang="pt-BR" dirty="0" smtClean="0"/>
              <a:t>: </a:t>
            </a:r>
            <a:r>
              <a:rPr lang="pt-BR" dirty="0"/>
              <a:t>auxinas fabricadas pelo meristema apical do caule diminuem a atividade das gemas </a:t>
            </a:r>
            <a:r>
              <a:rPr lang="pt-BR" dirty="0" smtClean="0"/>
              <a:t>laterais próximas ao ápice.</a:t>
            </a:r>
          </a:p>
          <a:p>
            <a:r>
              <a:rPr lang="pt-BR" dirty="0" smtClean="0"/>
              <a:t>Quando </a:t>
            </a:r>
            <a:r>
              <a:rPr lang="pt-BR" dirty="0"/>
              <a:t>a gema apical é extraída da planta, ocorre o surgimento de ramos, folhas e flores laterais.</a:t>
            </a:r>
            <a:endParaRPr lang="en-US" dirty="0"/>
          </a:p>
        </p:txBody>
      </p:sp>
      <p:sp>
        <p:nvSpPr>
          <p:cNvPr id="4" name="AutoShape 2" descr="Resultado de imagem para dominancia apical"/>
          <p:cNvSpPr>
            <a:spLocks noChangeAspect="1" noChangeArrowheads="1"/>
          </p:cNvSpPr>
          <p:nvPr/>
        </p:nvSpPr>
        <p:spPr bwMode="auto">
          <a:xfrm>
            <a:off x="155575" y="-144463"/>
            <a:ext cx="1342194" cy="134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32138" y="216380"/>
            <a:ext cx="10515600" cy="1325563"/>
          </a:xfrm>
        </p:spPr>
        <p:txBody>
          <a:bodyPr/>
          <a:lstStyle/>
          <a:p>
            <a:r>
              <a:rPr lang="pt-BR" dirty="0" smtClean="0"/>
              <a:t>Auxinas</a:t>
            </a:r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375" y="3086100"/>
            <a:ext cx="60102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93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Auxinas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Tropismos</a:t>
            </a:r>
            <a:r>
              <a:rPr lang="pt-BR" dirty="0" smtClean="0"/>
              <a:t> </a:t>
            </a:r>
            <a:r>
              <a:rPr lang="pt-BR" dirty="0"/>
              <a:t>(movimentos relacionados ao crescimento das plantas de acordo com estímulos da natureza</a:t>
            </a:r>
            <a:r>
              <a:rPr lang="pt-BR" dirty="0" smtClean="0"/>
              <a:t>)</a:t>
            </a:r>
          </a:p>
          <a:p>
            <a:pPr lvl="1"/>
            <a:r>
              <a:rPr lang="pt-BR" b="1" dirty="0" smtClean="0"/>
              <a:t>Fototropismo</a:t>
            </a:r>
            <a:r>
              <a:rPr lang="pt-BR" dirty="0" smtClean="0"/>
              <a:t>: </a:t>
            </a:r>
            <a:r>
              <a:rPr lang="pt-BR" dirty="0"/>
              <a:t>O </a:t>
            </a:r>
            <a:r>
              <a:rPr lang="pt-BR" b="1" dirty="0"/>
              <a:t>AIA</a:t>
            </a:r>
            <a:r>
              <a:rPr lang="pt-BR" dirty="0"/>
              <a:t> desloca-se do lado iluminado para o não iluminado, exercendo aí o seu efeito.</a:t>
            </a:r>
            <a:endParaRPr lang="en-US" dirty="0"/>
          </a:p>
        </p:txBody>
      </p:sp>
      <p:pic>
        <p:nvPicPr>
          <p:cNvPr id="7170" name="Picture 2" descr="Resultado de imagem para fototrop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640" y="3018100"/>
            <a:ext cx="4982491" cy="373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228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Auxinas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Tropismos</a:t>
            </a:r>
            <a:r>
              <a:rPr lang="pt-BR" dirty="0" smtClean="0"/>
              <a:t> </a:t>
            </a:r>
            <a:r>
              <a:rPr lang="pt-BR" dirty="0"/>
              <a:t>(movimentos relacionados ao crescimento das plantas de acordo com estímulos da natureza</a:t>
            </a:r>
            <a:r>
              <a:rPr lang="pt-BR" dirty="0" smtClean="0"/>
              <a:t>)</a:t>
            </a:r>
          </a:p>
          <a:p>
            <a:pPr lvl="1"/>
            <a:r>
              <a:rPr lang="pt-BR" b="1" dirty="0" smtClean="0"/>
              <a:t>Geotropismo</a:t>
            </a:r>
            <a:r>
              <a:rPr lang="pt-BR" dirty="0" smtClean="0"/>
              <a:t>: crescimento </a:t>
            </a:r>
            <a:r>
              <a:rPr lang="pt-BR" dirty="0"/>
              <a:t>da parte aérea da planta na direção oposta à força da gravidade (geotropismo negativo) e no crescimento das raízes na direção da força gravitacional (geotropismo positivo</a:t>
            </a:r>
            <a:r>
              <a:rPr lang="pt-BR" dirty="0" smtClean="0"/>
              <a:t>).</a:t>
            </a:r>
          </a:p>
        </p:txBody>
      </p:sp>
      <p:pic>
        <p:nvPicPr>
          <p:cNvPr id="8194" name="Picture 2" descr="Resultado de imagem para geotrop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552" y="3724400"/>
            <a:ext cx="4555515" cy="303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478073" y="4001294"/>
            <a:ext cx="534473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u="sng" dirty="0" smtClean="0"/>
              <a:t>Quando a planta é colocada em posição horizontal</a:t>
            </a:r>
            <a:r>
              <a:rPr lang="pt-BR" dirty="0" smtClean="0"/>
              <a:t>, o acúmulo de auxinas na parte inferior do caule provoca um maior crescimento dessa parte, ocorrendo curvatura em uma direção oposta à força da gravidade, fazendo com que o caule se dirija para cima. Na raiz em posição horizontal ocorre um maior alongamento na parte superior comparada à inferior, provocando curvatura da raiz na direção da força gravitacional.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Auxinas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b="1" dirty="0" smtClean="0"/>
              <a:t>Produção </a:t>
            </a:r>
            <a:r>
              <a:rPr lang="pt-BR" b="1" dirty="0"/>
              <a:t>e desenvolvimento de </a:t>
            </a:r>
            <a:r>
              <a:rPr lang="pt-BR" b="1" dirty="0" smtClean="0"/>
              <a:t>frutos:</a:t>
            </a:r>
            <a:r>
              <a:rPr lang="pt-BR" dirty="0" smtClean="0"/>
              <a:t> </a:t>
            </a:r>
            <a:r>
              <a:rPr lang="pt-BR" dirty="0"/>
              <a:t>as auxinas são produzidas nas sementes, possibilitando a formação dos frutos pelo ovário</a:t>
            </a:r>
            <a:r>
              <a:rPr lang="pt-BR" dirty="0" smtClean="0"/>
              <a:t>.</a:t>
            </a:r>
            <a:endParaRPr lang="pt-BR" dirty="0"/>
          </a:p>
          <a:p>
            <a:pPr fontAlgn="base"/>
            <a:r>
              <a:rPr lang="pt-BR" b="1" dirty="0" smtClean="0"/>
              <a:t>Queda </a:t>
            </a:r>
            <a:r>
              <a:rPr lang="pt-BR" b="1" dirty="0"/>
              <a:t>de folhas </a:t>
            </a:r>
            <a:r>
              <a:rPr lang="pt-BR" b="1" dirty="0" smtClean="0"/>
              <a:t>velhas</a:t>
            </a:r>
            <a:r>
              <a:rPr lang="pt-BR" dirty="0" smtClean="0"/>
              <a:t>: </a:t>
            </a:r>
            <a:r>
              <a:rPr lang="pt-BR" dirty="0"/>
              <a:t>como apresentam </a:t>
            </a:r>
            <a:r>
              <a:rPr lang="pt-BR" u="sng" dirty="0"/>
              <a:t>baixa </a:t>
            </a:r>
            <a:r>
              <a:rPr lang="pt-BR" dirty="0"/>
              <a:t>concentração de auxinas, as folhas velhas caem da planta</a:t>
            </a:r>
            <a:r>
              <a:rPr lang="pt-BR" dirty="0" smtClean="0"/>
              <a:t>.</a:t>
            </a:r>
            <a:endParaRPr lang="pt-BR" dirty="0"/>
          </a:p>
          <a:p>
            <a:pPr fontAlgn="base"/>
            <a:r>
              <a:rPr lang="pt-BR" b="1" dirty="0" smtClean="0"/>
              <a:t>Formação </a:t>
            </a:r>
            <a:r>
              <a:rPr lang="pt-BR" b="1" dirty="0"/>
              <a:t>de </a:t>
            </a:r>
            <a:r>
              <a:rPr lang="pt-BR" b="1" dirty="0" smtClean="0"/>
              <a:t>raízes</a:t>
            </a:r>
            <a:r>
              <a:rPr lang="pt-BR" dirty="0" smtClean="0"/>
              <a:t>: são </a:t>
            </a:r>
            <a:r>
              <a:rPr lang="pt-BR" dirty="0"/>
              <a:t>as raízes que brotam na base do caule. Este processo é gerado pela presença das auxinas.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73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Etileno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Gás hormonal que promove o </a:t>
            </a:r>
            <a:r>
              <a:rPr lang="pt-BR" b="1" dirty="0" smtClean="0"/>
              <a:t>amadurecimento de frutos </a:t>
            </a:r>
            <a:r>
              <a:rPr lang="pt-BR" dirty="0" smtClean="0"/>
              <a:t>e estimula a </a:t>
            </a:r>
            <a:r>
              <a:rPr lang="pt-BR" b="1" dirty="0" smtClean="0"/>
              <a:t>abscisão de folhas</a:t>
            </a:r>
            <a:endParaRPr lang="en-US" b="1" dirty="0"/>
          </a:p>
        </p:txBody>
      </p:sp>
      <p:pic>
        <p:nvPicPr>
          <p:cNvPr id="9220" name="Picture 4" descr="Resultado de imagem para etileno amadureci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041" y="2761117"/>
            <a:ext cx="5639918" cy="373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920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m para etileno vege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60" y="370267"/>
            <a:ext cx="8186670" cy="61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40914" y="1223493"/>
            <a:ext cx="135228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Diz-se que o etileno antagoniza ou reduz os efeitos da auxina.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57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Floração e </a:t>
            </a:r>
            <a:r>
              <a:rPr lang="pt-BR" dirty="0" err="1" smtClean="0"/>
              <a:t>fotoperiodismo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5266386" cy="4351338"/>
          </a:xfrm>
        </p:spPr>
        <p:txBody>
          <a:bodyPr/>
          <a:lstStyle/>
          <a:p>
            <a:r>
              <a:rPr lang="pt-BR" b="1" dirty="0" smtClean="0"/>
              <a:t>Plantas de dia curto ou noite longa</a:t>
            </a:r>
            <a:r>
              <a:rPr lang="pt-BR" dirty="0" smtClean="0"/>
              <a:t>: </a:t>
            </a:r>
            <a:r>
              <a:rPr lang="pt-BR" u="sng" dirty="0" smtClean="0"/>
              <a:t>florescem quando o período de escuridão é superior a um determinado valor-limite (</a:t>
            </a:r>
            <a:r>
              <a:rPr lang="pt-BR" u="sng" dirty="0" err="1" smtClean="0"/>
              <a:t>fotoperíodo</a:t>
            </a:r>
            <a:r>
              <a:rPr lang="pt-BR" u="sng" dirty="0" smtClean="0"/>
              <a:t> crítico)</a:t>
            </a:r>
            <a:r>
              <a:rPr lang="pt-BR" dirty="0" smtClean="0"/>
              <a:t>. Se um lampejo de luz interromper o período de escuridão, a floração é inibida. O tempo de exposição à luz deve ser inferior ao </a:t>
            </a:r>
            <a:r>
              <a:rPr lang="pt-BR" dirty="0" err="1" smtClean="0"/>
              <a:t>fotoperíodo</a:t>
            </a:r>
            <a:r>
              <a:rPr lang="pt-BR" dirty="0" smtClean="0"/>
              <a:t> crítico.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554922"/>
            <a:ext cx="46482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60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Floração e </a:t>
            </a:r>
            <a:r>
              <a:rPr lang="pt-BR" dirty="0" err="1" smtClean="0"/>
              <a:t>fotoperiodismo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5266386" cy="4351338"/>
          </a:xfrm>
        </p:spPr>
        <p:txBody>
          <a:bodyPr/>
          <a:lstStyle/>
          <a:p>
            <a:r>
              <a:rPr lang="pt-BR" b="1" dirty="0" smtClean="0"/>
              <a:t>Plantas de dia longo ou noite curta:</a:t>
            </a:r>
            <a:r>
              <a:rPr lang="pt-BR" dirty="0" smtClean="0"/>
              <a:t> </a:t>
            </a:r>
            <a:r>
              <a:rPr lang="pt-BR" u="sng" dirty="0" smtClean="0"/>
              <a:t>florescem apenas se a duração do período de escuro for inferior ao </a:t>
            </a:r>
            <a:r>
              <a:rPr lang="pt-BR" u="sng" dirty="0" err="1" smtClean="0"/>
              <a:t>fotoperíodo</a:t>
            </a:r>
            <a:r>
              <a:rPr lang="pt-BR" u="sng" dirty="0" smtClean="0"/>
              <a:t> crítico</a:t>
            </a:r>
            <a:r>
              <a:rPr lang="pt-BR" dirty="0" smtClean="0"/>
              <a:t>. Basta um único lampejo de luz durante o período de escuridão para a planta florescer. O tempo de exposição à luz deve ser superior ao </a:t>
            </a:r>
            <a:r>
              <a:rPr lang="pt-BR" dirty="0" err="1" smtClean="0"/>
              <a:t>fotoperíodo</a:t>
            </a:r>
            <a:r>
              <a:rPr lang="pt-BR" dirty="0" smtClean="0"/>
              <a:t> crítico.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334" y="1690688"/>
            <a:ext cx="37909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1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Meristema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tecidos </a:t>
            </a:r>
            <a:r>
              <a:rPr lang="pt-BR" dirty="0"/>
              <a:t>responsáveis pelo </a:t>
            </a:r>
            <a:r>
              <a:rPr lang="pt-BR" dirty="0" smtClean="0"/>
              <a:t>crescimento e desenvolvimento </a:t>
            </a:r>
            <a:r>
              <a:rPr lang="pt-BR" dirty="0"/>
              <a:t>do vegetal são os </a:t>
            </a:r>
            <a:r>
              <a:rPr lang="pt-BR" b="1" dirty="0"/>
              <a:t>meristemas</a:t>
            </a:r>
            <a:r>
              <a:rPr lang="pt-BR" dirty="0"/>
              <a:t>. São compostos de células indiferenciadas que </a:t>
            </a:r>
            <a:r>
              <a:rPr lang="pt-BR" dirty="0" smtClean="0"/>
              <a:t>têm alta atividade mitótica, </a:t>
            </a:r>
            <a:r>
              <a:rPr lang="pt-BR" dirty="0"/>
              <a:t>são as </a:t>
            </a:r>
            <a:r>
              <a:rPr lang="pt-BR" b="1" dirty="0"/>
              <a:t>células meristemáticas</a:t>
            </a:r>
            <a:r>
              <a:rPr lang="pt-BR" dirty="0"/>
              <a:t>. Existem dois </a:t>
            </a:r>
            <a:r>
              <a:rPr lang="pt-BR" b="1" dirty="0"/>
              <a:t>tipos de meristemas</a:t>
            </a:r>
            <a:r>
              <a:rPr lang="pt-BR" dirty="0"/>
              <a:t>, se considerarmos a origem deles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Meristema primário: origem embrionária</a:t>
            </a:r>
          </a:p>
          <a:p>
            <a:pPr lvl="1"/>
            <a:r>
              <a:rPr lang="pt-BR" dirty="0" smtClean="0"/>
              <a:t>Meristema secundário</a:t>
            </a:r>
            <a:r>
              <a:rPr lang="en-US" dirty="0" smtClean="0"/>
              <a:t>: </a:t>
            </a:r>
            <a:r>
              <a:rPr lang="en-US" dirty="0" err="1" smtClean="0"/>
              <a:t>desdiferenciação</a:t>
            </a:r>
            <a:r>
              <a:rPr lang="en-US" dirty="0" smtClean="0"/>
              <a:t> de </a:t>
            </a:r>
            <a:r>
              <a:rPr lang="en-US" dirty="0" err="1" smtClean="0"/>
              <a:t>células</a:t>
            </a:r>
            <a:r>
              <a:rPr lang="en-US" dirty="0" smtClean="0"/>
              <a:t>, </a:t>
            </a:r>
            <a:r>
              <a:rPr lang="en-US" dirty="0" err="1" smtClean="0"/>
              <a:t>normalmente</a:t>
            </a:r>
            <a:r>
              <a:rPr lang="en-US" dirty="0" smtClean="0"/>
              <a:t> </a:t>
            </a:r>
            <a:r>
              <a:rPr lang="en-US" dirty="0" err="1" smtClean="0"/>
              <a:t>parenquimáticas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89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Meristema Primário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7262611" cy="4351338"/>
          </a:xfrm>
        </p:spPr>
        <p:txBody>
          <a:bodyPr/>
          <a:lstStyle/>
          <a:p>
            <a:r>
              <a:rPr lang="pt-BR" dirty="0" smtClean="0"/>
              <a:t>Promove o </a:t>
            </a:r>
            <a:r>
              <a:rPr lang="pt-BR" u="sng" dirty="0"/>
              <a:t>crescimento longitudinal (altura</a:t>
            </a:r>
            <a:r>
              <a:rPr lang="pt-BR" u="sng" dirty="0" smtClean="0"/>
              <a:t>) </a:t>
            </a:r>
            <a:r>
              <a:rPr lang="pt-BR" dirty="0" smtClean="0"/>
              <a:t>da planta</a:t>
            </a:r>
            <a:endParaRPr lang="en-US" dirty="0"/>
          </a:p>
          <a:p>
            <a:r>
              <a:rPr lang="pt-BR" dirty="0" smtClean="0"/>
              <a:t>Localizado na ponta do caule e da raiz, é denominado também </a:t>
            </a:r>
            <a:r>
              <a:rPr lang="pt-BR" b="1" dirty="0" smtClean="0"/>
              <a:t>meristema apical</a:t>
            </a:r>
          </a:p>
          <a:p>
            <a:r>
              <a:rPr lang="pt-BR" dirty="0"/>
              <a:t>A atividade deste meristema leva à formação do tecido primário ou corpo primário da </a:t>
            </a:r>
            <a:r>
              <a:rPr lang="pt-BR" dirty="0" smtClean="0"/>
              <a:t>planta</a:t>
            </a:r>
            <a:endParaRPr lang="en-US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218" y="929022"/>
            <a:ext cx="3241429" cy="464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38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3457"/>
            <a:ext cx="10515600" cy="1325563"/>
          </a:xfrm>
        </p:spPr>
        <p:txBody>
          <a:bodyPr/>
          <a:lstStyle/>
          <a:p>
            <a:r>
              <a:rPr lang="pt-BR" dirty="0" smtClean="0"/>
              <a:t>Meristema Primário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 caule, o meristema apical forma pequenos brotos, as </a:t>
            </a:r>
            <a:r>
              <a:rPr lang="pt-BR" b="1" dirty="0" smtClean="0"/>
              <a:t>gemas apicais </a:t>
            </a:r>
            <a:r>
              <a:rPr lang="pt-BR" dirty="0" smtClean="0"/>
              <a:t>(na ponta do caule) e as </a:t>
            </a:r>
            <a:r>
              <a:rPr lang="pt-BR" b="1" dirty="0" smtClean="0"/>
              <a:t>gemas laterais </a:t>
            </a:r>
            <a:r>
              <a:rPr lang="pt-BR" dirty="0" smtClean="0"/>
              <a:t>(nas ramificações)</a:t>
            </a:r>
            <a:endParaRPr lang="en-US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801" y="2758768"/>
            <a:ext cx="5253373" cy="3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6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Meristema Secundário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Promove </a:t>
            </a:r>
            <a:r>
              <a:rPr lang="pt-BR" dirty="0"/>
              <a:t>um </a:t>
            </a:r>
            <a:r>
              <a:rPr lang="pt-BR" u="sng" dirty="0"/>
              <a:t>crescimento latitudinal (largura, espessura) </a:t>
            </a:r>
            <a:r>
              <a:rPr lang="pt-BR" dirty="0"/>
              <a:t>a partir do tecido primário (produto do meristema primário</a:t>
            </a:r>
            <a:r>
              <a:rPr lang="pt-BR" dirty="0" smtClean="0"/>
              <a:t>)</a:t>
            </a:r>
          </a:p>
          <a:p>
            <a:r>
              <a:rPr lang="pt-BR" dirty="0"/>
              <a:t>Também conhecidos como </a:t>
            </a:r>
            <a:r>
              <a:rPr lang="pt-BR" b="1" dirty="0"/>
              <a:t>meristemas laterais</a:t>
            </a:r>
            <a:r>
              <a:rPr lang="pt-BR" dirty="0"/>
              <a:t>, quando a posição que ocupa no vegetal é levada em </a:t>
            </a:r>
            <a:r>
              <a:rPr lang="pt-BR" dirty="0" smtClean="0"/>
              <a:t>conta</a:t>
            </a:r>
          </a:p>
          <a:p>
            <a:pPr marL="0" indent="0">
              <a:buNone/>
            </a:pPr>
            <a:endParaRPr lang="pt-BR" dirty="0" smtClean="0"/>
          </a:p>
          <a:p>
            <a:endParaRPr lang="en-US" dirty="0"/>
          </a:p>
        </p:txBody>
      </p:sp>
      <p:pic>
        <p:nvPicPr>
          <p:cNvPr id="3074" name="Picture 2" descr="Resultado de imagem para meristema secund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719" y="3784376"/>
            <a:ext cx="3695208" cy="252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01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Meristema Secundário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87525"/>
            <a:ext cx="10515600" cy="4351338"/>
          </a:xfrm>
        </p:spPr>
        <p:txBody>
          <a:bodyPr/>
          <a:lstStyle/>
          <a:p>
            <a:r>
              <a:rPr lang="pt-BR" dirty="0" smtClean="0"/>
              <a:t>São meristemas secundários:</a:t>
            </a:r>
          </a:p>
          <a:p>
            <a:pPr lvl="1"/>
            <a:r>
              <a:rPr lang="pt-BR" b="1" dirty="0" smtClean="0"/>
              <a:t>câmbio vascular </a:t>
            </a:r>
            <a:r>
              <a:rPr lang="pt-BR" dirty="0" smtClean="0"/>
              <a:t>(centro da raiz ou do caule) </a:t>
            </a:r>
          </a:p>
          <a:p>
            <a:pPr lvl="1"/>
            <a:r>
              <a:rPr lang="pt-BR" b="1" dirty="0" smtClean="0"/>
              <a:t>felogênio</a:t>
            </a:r>
            <a:r>
              <a:rPr lang="pt-BR" dirty="0" smtClean="0"/>
              <a:t> (periferia da raiz ou do caule)</a:t>
            </a:r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marL="457200" lvl="1" indent="0">
              <a:buNone/>
            </a:pPr>
            <a:r>
              <a:rPr lang="pt-BR" dirty="0"/>
              <a:t>As células deste meristema se dividem </a:t>
            </a:r>
            <a:r>
              <a:rPr lang="pt-BR" dirty="0" smtClean="0"/>
              <a:t>e </a:t>
            </a:r>
            <a:r>
              <a:rPr lang="pt-BR" dirty="0"/>
              <a:t>com isso vão adicionando camadas e mais camadas, </a:t>
            </a:r>
            <a:r>
              <a:rPr lang="pt-BR" b="1" dirty="0"/>
              <a:t>aumentando o diâmetro do </a:t>
            </a:r>
            <a:r>
              <a:rPr lang="pt-BR" b="1" dirty="0" smtClean="0"/>
              <a:t>vegetal</a:t>
            </a:r>
            <a:r>
              <a:rPr lang="pt-BR" dirty="0" smtClean="0"/>
              <a:t>. Resultando </a:t>
            </a:r>
            <a:r>
              <a:rPr lang="pt-BR" dirty="0"/>
              <a:t>no corpo ou tecido secundário. O câmbio aumenta a quantidade de tecidos vasculares e o felogênio originará a epiderme da planta.</a:t>
            </a:r>
            <a:endParaRPr lang="pt-BR" dirty="0" smtClean="0"/>
          </a:p>
        </p:txBody>
      </p:sp>
      <p:pic>
        <p:nvPicPr>
          <p:cNvPr id="1028" name="Picture 4" descr="Resultado de imagem para meristema secund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1232537"/>
            <a:ext cx="48863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719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31" y="1753808"/>
            <a:ext cx="5226172" cy="2573494"/>
          </a:xfrm>
          <a:prstGeom prst="rect">
            <a:avLst/>
          </a:prstGeom>
        </p:spPr>
      </p:pic>
      <p:pic>
        <p:nvPicPr>
          <p:cNvPr id="2052" name="Picture 4" descr="Resultado de imagem para meristema secunda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43" y="910074"/>
            <a:ext cx="6031910" cy="524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949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dicotiledôneas anuais de pequeno porte assim como a maioria das </a:t>
            </a:r>
            <a:r>
              <a:rPr lang="pt-BR" b="1" dirty="0" smtClean="0"/>
              <a:t>monocotiledôneas</a:t>
            </a:r>
            <a:r>
              <a:rPr lang="pt-BR" dirty="0" smtClean="0"/>
              <a:t>, iniciam e finalizam seu ciclo vital formando apenas a estrutura primária. </a:t>
            </a:r>
          </a:p>
          <a:p>
            <a:r>
              <a:rPr lang="pt-BR" dirty="0" smtClean="0"/>
              <a:t>Em contrapartida, a </a:t>
            </a:r>
            <a:r>
              <a:rPr lang="pt-BR" b="1" dirty="0" smtClean="0"/>
              <a:t>maioria das dicotiledôneas e também as gimnospermas apresenta um crescimento secundário</a:t>
            </a:r>
            <a:r>
              <a:rPr lang="pt-B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24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Hormônios vegetais/ </a:t>
            </a:r>
            <a:r>
              <a:rPr lang="pt-BR" dirty="0" err="1" smtClean="0"/>
              <a:t>fitormônios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Esses hormônios estão presentes em pequenas quantidades e são produzidos nos tecidos vegetais</a:t>
            </a:r>
            <a:r>
              <a:rPr lang="pt-BR" dirty="0" smtClean="0"/>
              <a:t>.</a:t>
            </a:r>
          </a:p>
          <a:p>
            <a:pPr lvl="1"/>
            <a:r>
              <a:rPr lang="pt-BR" b="1" dirty="0" smtClean="0"/>
              <a:t>Auxinas (AIA)</a:t>
            </a:r>
            <a:r>
              <a:rPr lang="pt-BR" dirty="0" smtClean="0"/>
              <a:t>: crescimento celular, dominância apical, tropismos e desenvolvimento de frutos</a:t>
            </a:r>
          </a:p>
          <a:p>
            <a:pPr lvl="1"/>
            <a:r>
              <a:rPr lang="pt-BR" b="1" dirty="0" err="1" smtClean="0"/>
              <a:t>Citocininas</a:t>
            </a:r>
            <a:r>
              <a:rPr lang="pt-BR" dirty="0" smtClean="0"/>
              <a:t>: estimulam a </a:t>
            </a:r>
            <a:r>
              <a:rPr lang="pt-BR" b="1" dirty="0" smtClean="0"/>
              <a:t>divisão celular</a:t>
            </a:r>
            <a:r>
              <a:rPr lang="pt-BR" dirty="0" smtClean="0"/>
              <a:t>, a germinação e a floração, </a:t>
            </a:r>
            <a:r>
              <a:rPr lang="pt-BR" b="1" dirty="0" smtClean="0"/>
              <a:t>retarda o </a:t>
            </a:r>
            <a:r>
              <a:rPr lang="pt-BR" b="1" dirty="0" err="1" smtClean="0"/>
              <a:t>evelhecimento</a:t>
            </a:r>
            <a:endParaRPr lang="pt-BR" b="1" dirty="0" smtClean="0"/>
          </a:p>
          <a:p>
            <a:pPr lvl="1"/>
            <a:r>
              <a:rPr lang="pt-BR" b="1" dirty="0" err="1" smtClean="0"/>
              <a:t>Giberelinas</a:t>
            </a:r>
            <a:r>
              <a:rPr lang="pt-BR" dirty="0" smtClean="0"/>
              <a:t>: promovem a </a:t>
            </a:r>
            <a:r>
              <a:rPr lang="pt-BR" b="1" dirty="0" smtClean="0"/>
              <a:t>germinação da semente, </a:t>
            </a:r>
            <a:r>
              <a:rPr lang="pt-BR" dirty="0" smtClean="0"/>
              <a:t>estimulam a elongação do caule, o crescimento das folhas, a floração e o desenvolvimento de frutos</a:t>
            </a:r>
          </a:p>
          <a:p>
            <a:pPr lvl="1"/>
            <a:r>
              <a:rPr lang="pt-BR" b="1" dirty="0" smtClean="0"/>
              <a:t>Etileno: </a:t>
            </a:r>
            <a:r>
              <a:rPr lang="pt-BR" dirty="0" smtClean="0"/>
              <a:t>estimula o </a:t>
            </a:r>
            <a:r>
              <a:rPr lang="pt-BR" b="1" dirty="0" smtClean="0"/>
              <a:t>amadurecimento dos frutos e abscisão das folhas</a:t>
            </a:r>
          </a:p>
          <a:p>
            <a:pPr lvl="1"/>
            <a:r>
              <a:rPr lang="pt-BR" b="1" dirty="0" smtClean="0"/>
              <a:t>Ácido </a:t>
            </a:r>
            <a:r>
              <a:rPr lang="pt-BR" b="1" dirty="0" err="1" smtClean="0"/>
              <a:t>Abscísico</a:t>
            </a:r>
            <a:r>
              <a:rPr lang="pt-BR" b="1" dirty="0" smtClean="0"/>
              <a:t> (ABA)</a:t>
            </a:r>
            <a:r>
              <a:rPr lang="pt-BR" dirty="0" smtClean="0"/>
              <a:t>: </a:t>
            </a:r>
            <a:r>
              <a:rPr lang="pt-BR" b="1" dirty="0" smtClean="0"/>
              <a:t>inibe o crescimento da planta e a germinação das sementes</a:t>
            </a:r>
            <a:r>
              <a:rPr lang="pt-BR" dirty="0" smtClean="0"/>
              <a:t>, induz </a:t>
            </a:r>
            <a:r>
              <a:rPr lang="pt-BR" b="1" dirty="0" smtClean="0"/>
              <a:t>fechamento dos estômatos </a:t>
            </a:r>
            <a:r>
              <a:rPr lang="pt-BR" dirty="0" smtClean="0"/>
              <a:t>quando falta água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440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769</Words>
  <Application>Microsoft Office PowerPoint</Application>
  <PresentationFormat>Widescreen</PresentationFormat>
  <Paragraphs>56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Meristemas, fitormônios e fotoperiodismo</vt:lpstr>
      <vt:lpstr>Meristema</vt:lpstr>
      <vt:lpstr>Meristema Primário</vt:lpstr>
      <vt:lpstr>Meristema Primário</vt:lpstr>
      <vt:lpstr>Meristema Secundário</vt:lpstr>
      <vt:lpstr>Meristema Secundário</vt:lpstr>
      <vt:lpstr>Apresentação do PowerPoint</vt:lpstr>
      <vt:lpstr>Apresentação do PowerPoint</vt:lpstr>
      <vt:lpstr>Hormônios vegetais/ fitormônios</vt:lpstr>
      <vt:lpstr>Apresentação do PowerPoint</vt:lpstr>
      <vt:lpstr>Auxinas</vt:lpstr>
      <vt:lpstr>Auxinas</vt:lpstr>
      <vt:lpstr>Auxinas</vt:lpstr>
      <vt:lpstr>Auxinas</vt:lpstr>
      <vt:lpstr>Auxinas</vt:lpstr>
      <vt:lpstr>Etileno</vt:lpstr>
      <vt:lpstr>Apresentação do PowerPoint</vt:lpstr>
      <vt:lpstr>Floração e fotoperiodismo</vt:lpstr>
      <vt:lpstr>Floração e fotoperiodismo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Luiza Boscolo</dc:creator>
  <cp:lastModifiedBy>Luiza Boscolo</cp:lastModifiedBy>
  <cp:revision>10</cp:revision>
  <dcterms:created xsi:type="dcterms:W3CDTF">2016-10-09T19:32:20Z</dcterms:created>
  <dcterms:modified xsi:type="dcterms:W3CDTF">2016-10-11T03:54:18Z</dcterms:modified>
</cp:coreProperties>
</file>