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2" r:id="rId20"/>
    <p:sldId id="274" r:id="rId21"/>
    <p:sldId id="277" r:id="rId22"/>
    <p:sldId id="275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D43537F-2888-4C11-8343-E3DA24659FBD}" type="datetimeFigureOut">
              <a:rPr lang="pt-BR" smtClean="0"/>
              <a:t>29/05/2016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4664C6-759C-4032-976C-6C81046D9E4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rachacuca.com.br/quiz/59151/exercicios-de-figuras-de-linguage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1214422"/>
            <a:ext cx="6172200" cy="3804140"/>
          </a:xfrm>
        </p:spPr>
        <p:txBody>
          <a:bodyPr>
            <a:noAutofit/>
          </a:bodyPr>
          <a:lstStyle/>
          <a:p>
            <a:r>
              <a:rPr lang="pt-BR" sz="6600" dirty="0" smtClean="0"/>
              <a:t>Figuras de linguagem:</a:t>
            </a:r>
            <a:br>
              <a:rPr lang="pt-BR" sz="6600" dirty="0" smtClean="0"/>
            </a:br>
            <a:r>
              <a:rPr lang="pt-BR" sz="6600" dirty="0" smtClean="0"/>
              <a:t>Exercícios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(ADVISE 2009)No enunciado: “Virgílio, traga-me uma coca cola bem gelada!”, registra-se uma figura de linguagem denominada:</a:t>
            </a:r>
          </a:p>
          <a:p>
            <a:r>
              <a:rPr lang="pt-BR" dirty="0" smtClean="0"/>
              <a:t>A) anáfora</a:t>
            </a:r>
          </a:p>
          <a:p>
            <a:r>
              <a:rPr lang="pt-BR" dirty="0" smtClean="0"/>
              <a:t>B) personificação</a:t>
            </a:r>
          </a:p>
          <a:p>
            <a:r>
              <a:rPr lang="pt-BR" dirty="0" smtClean="0"/>
              <a:t>C) antítese</a:t>
            </a:r>
          </a:p>
          <a:p>
            <a:r>
              <a:rPr lang="pt-BR" dirty="0" smtClean="0"/>
              <a:t>D) catacrese</a:t>
            </a:r>
          </a:p>
          <a:p>
            <a:r>
              <a:rPr lang="pt-BR" b="1" dirty="0" smtClean="0">
                <a:solidFill>
                  <a:srgbClr val="00B050"/>
                </a:solidFill>
              </a:rPr>
              <a:t>E) metonímia</a:t>
            </a:r>
            <a:endParaRPr lang="pt-B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(U. Taubaté) No sintagma: “</a:t>
            </a:r>
            <a:r>
              <a:rPr lang="pt-BR" b="1" dirty="0" smtClean="0"/>
              <a:t>Uma palavra branca e fria</a:t>
            </a:r>
            <a:r>
              <a:rPr lang="pt-BR" dirty="0" smtClean="0"/>
              <a:t>”, encontramos a figura denominada:</a:t>
            </a:r>
          </a:p>
          <a:p>
            <a:r>
              <a:rPr lang="pt-BR" dirty="0" smtClean="0"/>
              <a:t>A) sinestesia</a:t>
            </a:r>
          </a:p>
          <a:p>
            <a:r>
              <a:rPr lang="pt-BR" dirty="0" smtClean="0"/>
              <a:t>B) eufemismo</a:t>
            </a:r>
          </a:p>
          <a:p>
            <a:r>
              <a:rPr lang="pt-BR" dirty="0" smtClean="0"/>
              <a:t>C) onomatopéia</a:t>
            </a:r>
          </a:p>
          <a:p>
            <a:r>
              <a:rPr lang="pt-BR" dirty="0" smtClean="0"/>
              <a:t>D) antonomásia</a:t>
            </a:r>
          </a:p>
          <a:p>
            <a:r>
              <a:rPr lang="pt-BR" dirty="0" smtClean="0"/>
              <a:t>E) catacrese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(U. Taubaté) No sintagma: “</a:t>
            </a:r>
            <a:r>
              <a:rPr lang="pt-BR" b="1" dirty="0" smtClean="0"/>
              <a:t>Uma palavra branca e fria</a:t>
            </a:r>
            <a:r>
              <a:rPr lang="pt-BR" dirty="0" smtClean="0"/>
              <a:t>”, encontramos a figura denominada:</a:t>
            </a:r>
          </a:p>
          <a:p>
            <a:r>
              <a:rPr lang="pt-BR" b="1" dirty="0" smtClean="0">
                <a:solidFill>
                  <a:srgbClr val="00B050"/>
                </a:solidFill>
              </a:rPr>
              <a:t>A) sinestesia</a:t>
            </a:r>
          </a:p>
          <a:p>
            <a:r>
              <a:rPr lang="pt-BR" dirty="0" smtClean="0"/>
              <a:t>B) eufemismo</a:t>
            </a:r>
          </a:p>
          <a:p>
            <a:r>
              <a:rPr lang="pt-BR" dirty="0" smtClean="0"/>
              <a:t>C) onomatopéia</a:t>
            </a:r>
          </a:p>
          <a:p>
            <a:r>
              <a:rPr lang="pt-BR" dirty="0" smtClean="0"/>
              <a:t>D) antonomásia</a:t>
            </a:r>
          </a:p>
          <a:p>
            <a:r>
              <a:rPr lang="pt-BR" dirty="0" smtClean="0"/>
              <a:t>E) catacrese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(FUVEST) Identifique a figura de linguagem empregada nos versos destacados:</a:t>
            </a:r>
          </a:p>
          <a:p>
            <a:r>
              <a:rPr lang="pt-BR" dirty="0" smtClean="0"/>
              <a:t>“No tempo de meu Pai, sob estes galhos,</a:t>
            </a:r>
            <a:br>
              <a:rPr lang="pt-BR" dirty="0" smtClean="0"/>
            </a:br>
            <a:r>
              <a:rPr lang="pt-BR" dirty="0" smtClean="0"/>
              <a:t>Como uma vela fúnebre de cera,</a:t>
            </a:r>
            <a:br>
              <a:rPr lang="pt-BR" dirty="0" smtClean="0"/>
            </a:br>
            <a:r>
              <a:rPr lang="pt-BR" b="1" dirty="0" smtClean="0"/>
              <a:t>Chorei bilhões de vezes com a canseira</a:t>
            </a:r>
            <a:br>
              <a:rPr lang="pt-BR" b="1" dirty="0" smtClean="0"/>
            </a:br>
            <a:r>
              <a:rPr lang="pt-BR" b="1" dirty="0" smtClean="0"/>
              <a:t>De </a:t>
            </a:r>
            <a:r>
              <a:rPr lang="pt-BR" b="1" dirty="0" err="1" smtClean="0"/>
              <a:t>inexorabilíssimos</a:t>
            </a:r>
            <a:r>
              <a:rPr lang="pt-BR" b="1" dirty="0" smtClean="0"/>
              <a:t> trabalhos</a:t>
            </a:r>
            <a:r>
              <a:rPr lang="pt-BR" dirty="0" smtClean="0"/>
              <a:t>!”</a:t>
            </a:r>
          </a:p>
          <a:p>
            <a:r>
              <a:rPr lang="pt-BR" dirty="0" smtClean="0"/>
              <a:t>A) antítese</a:t>
            </a:r>
          </a:p>
          <a:p>
            <a:r>
              <a:rPr lang="pt-BR" dirty="0" smtClean="0"/>
              <a:t>B) anacoluto</a:t>
            </a:r>
          </a:p>
          <a:p>
            <a:r>
              <a:rPr lang="pt-BR" dirty="0" smtClean="0"/>
              <a:t>C) hipérbole</a:t>
            </a:r>
          </a:p>
          <a:p>
            <a:r>
              <a:rPr lang="pt-BR" dirty="0" smtClean="0"/>
              <a:t>D) </a:t>
            </a:r>
            <a:r>
              <a:rPr lang="pt-BR" dirty="0" err="1" smtClean="0"/>
              <a:t>litotes</a:t>
            </a:r>
            <a:endParaRPr lang="pt-BR" dirty="0" smtClean="0"/>
          </a:p>
          <a:p>
            <a:r>
              <a:rPr lang="pt-BR" dirty="0" smtClean="0"/>
              <a:t>E) </a:t>
            </a:r>
            <a:r>
              <a:rPr lang="pt-BR" dirty="0" err="1" smtClean="0"/>
              <a:t>paragoge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(</a:t>
            </a:r>
            <a:r>
              <a:rPr lang="pt-BR" dirty="0" err="1" smtClean="0"/>
              <a:t>FUVEST-modificada</a:t>
            </a:r>
            <a:r>
              <a:rPr lang="pt-BR" dirty="0" smtClean="0"/>
              <a:t>) </a:t>
            </a:r>
            <a:r>
              <a:rPr lang="pt-BR" dirty="0" smtClean="0"/>
              <a:t>Identifique a figura de linguagem empregada nos versos destacados:</a:t>
            </a:r>
          </a:p>
          <a:p>
            <a:r>
              <a:rPr lang="pt-BR" dirty="0" smtClean="0"/>
              <a:t>“No tempo de meu Pai, sob estes galhos,</a:t>
            </a:r>
            <a:br>
              <a:rPr lang="pt-BR" dirty="0" smtClean="0"/>
            </a:br>
            <a:r>
              <a:rPr lang="pt-BR" dirty="0" smtClean="0"/>
              <a:t>Como uma vela fúnebre de cera,</a:t>
            </a:r>
            <a:br>
              <a:rPr lang="pt-BR" dirty="0" smtClean="0"/>
            </a:br>
            <a:r>
              <a:rPr lang="pt-BR" b="1" dirty="0" smtClean="0"/>
              <a:t>Chorei bilhões de vezes com a canseira</a:t>
            </a:r>
            <a:br>
              <a:rPr lang="pt-BR" b="1" dirty="0" smtClean="0"/>
            </a:br>
            <a:r>
              <a:rPr lang="pt-BR" b="1" dirty="0" smtClean="0"/>
              <a:t>De </a:t>
            </a:r>
            <a:r>
              <a:rPr lang="pt-BR" b="1" dirty="0" err="1" smtClean="0"/>
              <a:t>inexorabilíssimos</a:t>
            </a:r>
            <a:r>
              <a:rPr lang="pt-BR" b="1" dirty="0" smtClean="0"/>
              <a:t> trabalhos</a:t>
            </a:r>
            <a:r>
              <a:rPr lang="pt-BR" dirty="0" smtClean="0"/>
              <a:t>!”</a:t>
            </a:r>
          </a:p>
          <a:p>
            <a:r>
              <a:rPr lang="pt-BR" dirty="0" smtClean="0"/>
              <a:t>A) antítese</a:t>
            </a:r>
          </a:p>
          <a:p>
            <a:r>
              <a:rPr lang="pt-BR" dirty="0" smtClean="0"/>
              <a:t>B) anacoluto</a:t>
            </a:r>
          </a:p>
          <a:p>
            <a:r>
              <a:rPr lang="pt-BR" b="1" dirty="0" smtClean="0">
                <a:solidFill>
                  <a:srgbClr val="00B050"/>
                </a:solidFill>
              </a:rPr>
              <a:t>C) hipérbole</a:t>
            </a:r>
          </a:p>
          <a:p>
            <a:r>
              <a:rPr lang="pt-BR" dirty="0" smtClean="0"/>
              <a:t>D) </a:t>
            </a:r>
            <a:r>
              <a:rPr lang="pt-BR" dirty="0" smtClean="0"/>
              <a:t>hipérbato</a:t>
            </a:r>
            <a:endParaRPr lang="pt-BR" dirty="0" smtClean="0"/>
          </a:p>
          <a:p>
            <a:r>
              <a:rPr lang="pt-BR" dirty="0" smtClean="0"/>
              <a:t>E) </a:t>
            </a:r>
            <a:r>
              <a:rPr lang="pt-BR" dirty="0" smtClean="0"/>
              <a:t>catacrese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/>
          <a:lstStyle/>
          <a:p>
            <a:r>
              <a:rPr lang="pt-BR" dirty="0" smtClean="0"/>
              <a:t>5) Identifique as figuras de linguagem marcando:</a:t>
            </a:r>
            <a:br>
              <a:rPr lang="pt-BR" dirty="0" smtClean="0"/>
            </a:br>
            <a:r>
              <a:rPr lang="pt-BR" dirty="0" smtClean="0"/>
              <a:t>(1) Metáfora</a:t>
            </a:r>
            <a:br>
              <a:rPr lang="pt-BR" dirty="0" smtClean="0"/>
            </a:br>
            <a:r>
              <a:rPr lang="pt-BR" dirty="0" smtClean="0"/>
              <a:t>(2) Metonímia</a:t>
            </a:r>
            <a:br>
              <a:rPr lang="pt-BR" dirty="0" smtClean="0"/>
            </a:br>
            <a:r>
              <a:rPr lang="pt-BR" dirty="0" smtClean="0"/>
              <a:t>(3) Catacrese</a:t>
            </a:r>
            <a:br>
              <a:rPr lang="pt-BR" dirty="0" smtClean="0"/>
            </a:br>
            <a:r>
              <a:rPr lang="pt-BR" dirty="0" smtClean="0"/>
              <a:t>(4) Comparação</a:t>
            </a:r>
            <a:br>
              <a:rPr lang="pt-BR" dirty="0" smtClean="0"/>
            </a:br>
            <a:r>
              <a:rPr lang="pt-BR" dirty="0" smtClean="0"/>
              <a:t>(5) Prosopopéia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a. (  ) Gosto de ouvir Titãs.</a:t>
            </a:r>
            <a:br>
              <a:rPr lang="pt-BR" dirty="0" smtClean="0"/>
            </a:br>
            <a:r>
              <a:rPr lang="pt-BR" dirty="0" smtClean="0"/>
              <a:t>b. (  )A doçura do teu olhar é minha vida.</a:t>
            </a:r>
            <a:br>
              <a:rPr lang="pt-BR" dirty="0" smtClean="0"/>
            </a:br>
            <a:r>
              <a:rPr lang="pt-BR" dirty="0" smtClean="0"/>
              <a:t>c. (  ) O rio engasgou num barraco.</a:t>
            </a:r>
            <a:br>
              <a:rPr lang="pt-BR" dirty="0" smtClean="0"/>
            </a:br>
            <a:r>
              <a:rPr lang="pt-BR" dirty="0" smtClean="0"/>
              <a:t>d. (  ) Usarei no tempero um </a:t>
            </a:r>
            <a:r>
              <a:rPr lang="pt-BR" u="sng" dirty="0" smtClean="0"/>
              <a:t>dente de alho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>e. (  ) Você é venenosa como uma cobra.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5) Identifique as figuras de linguagem marcando:</a:t>
            </a:r>
            <a:br>
              <a:rPr lang="pt-BR" dirty="0" smtClean="0"/>
            </a:br>
            <a:r>
              <a:rPr lang="pt-BR" dirty="0" smtClean="0"/>
              <a:t>(1) Metáfora</a:t>
            </a:r>
            <a:br>
              <a:rPr lang="pt-BR" dirty="0" smtClean="0"/>
            </a:br>
            <a:r>
              <a:rPr lang="pt-BR" dirty="0" smtClean="0"/>
              <a:t>(2) Metonímia</a:t>
            </a:r>
            <a:br>
              <a:rPr lang="pt-BR" dirty="0" smtClean="0"/>
            </a:br>
            <a:r>
              <a:rPr lang="pt-BR" dirty="0" smtClean="0"/>
              <a:t>(3) Catacrese</a:t>
            </a:r>
            <a:br>
              <a:rPr lang="pt-BR" dirty="0" smtClean="0"/>
            </a:br>
            <a:r>
              <a:rPr lang="pt-BR" dirty="0" smtClean="0"/>
              <a:t>(4) Comparação</a:t>
            </a:r>
            <a:br>
              <a:rPr lang="pt-BR" dirty="0" smtClean="0"/>
            </a:br>
            <a:r>
              <a:rPr lang="pt-BR" dirty="0" smtClean="0"/>
              <a:t>(5) Prosopopéia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a. ( </a:t>
            </a:r>
            <a:r>
              <a:rPr lang="pt-BR" b="1" dirty="0" smtClean="0">
                <a:solidFill>
                  <a:srgbClr val="FF0000"/>
                </a:solidFill>
              </a:rPr>
              <a:t>2</a:t>
            </a:r>
            <a:r>
              <a:rPr lang="pt-BR" dirty="0" smtClean="0"/>
              <a:t> ) Gosto de ouvir Titãs.</a:t>
            </a:r>
            <a:br>
              <a:rPr lang="pt-BR" dirty="0" smtClean="0"/>
            </a:br>
            <a:r>
              <a:rPr lang="pt-BR" dirty="0" smtClean="0"/>
              <a:t>b. </a:t>
            </a:r>
            <a:r>
              <a:rPr lang="pt-BR" dirty="0" smtClean="0"/>
              <a:t>(</a:t>
            </a:r>
            <a:r>
              <a:rPr lang="pt-BR" b="1" dirty="0" smtClean="0">
                <a:solidFill>
                  <a:srgbClr val="FF0000"/>
                </a:solidFill>
              </a:rPr>
              <a:t>1</a:t>
            </a:r>
            <a:r>
              <a:rPr lang="pt-BR" dirty="0" smtClean="0"/>
              <a:t> )A doçura do teu olhar é minha vida.</a:t>
            </a:r>
            <a:br>
              <a:rPr lang="pt-BR" dirty="0" smtClean="0"/>
            </a:br>
            <a:r>
              <a:rPr lang="pt-BR" dirty="0" smtClean="0"/>
              <a:t>c. (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>5</a:t>
            </a:r>
            <a:r>
              <a:rPr lang="pt-BR" dirty="0" smtClean="0"/>
              <a:t> ) O rio engasgou num barraco.</a:t>
            </a:r>
            <a:br>
              <a:rPr lang="pt-BR" dirty="0" smtClean="0"/>
            </a:br>
            <a:r>
              <a:rPr lang="pt-BR" dirty="0" smtClean="0"/>
              <a:t>d. </a:t>
            </a:r>
            <a:r>
              <a:rPr lang="pt-BR" dirty="0" smtClean="0"/>
              <a:t>(</a:t>
            </a:r>
            <a:r>
              <a:rPr lang="pt-BR" b="1" dirty="0" smtClean="0">
                <a:solidFill>
                  <a:srgbClr val="FF0000"/>
                </a:solidFill>
              </a:rPr>
              <a:t>3</a:t>
            </a:r>
            <a:r>
              <a:rPr lang="pt-BR" dirty="0" smtClean="0"/>
              <a:t> ) Usarei no tempero um </a:t>
            </a:r>
            <a:r>
              <a:rPr lang="pt-BR" u="sng" dirty="0" smtClean="0"/>
              <a:t>dente de alho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>e. (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>4</a:t>
            </a:r>
            <a:r>
              <a:rPr lang="pt-BR" dirty="0" smtClean="0"/>
              <a:t> ) Você é venenosa como uma cobra.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/>
          </a:bodyPr>
          <a:lstStyle/>
          <a:p>
            <a:r>
              <a:rPr lang="pt-BR" dirty="0" smtClean="0"/>
              <a:t>8) (Un. Fe. Uberlândia) Cada frase abaixo possui uma figura de linguagem. Assinale aquela que não está classificada corretamente: 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a) O céu vai se tornando roxo e a cidade aos poucos agoniza. (prosopopéia)</a:t>
            </a:r>
            <a:br>
              <a:rPr lang="pt-BR" dirty="0" smtClean="0"/>
            </a:br>
            <a:r>
              <a:rPr lang="pt-BR" dirty="0" smtClean="0"/>
              <a:t>b) "E ele riu frouxamente um riso sem alegria". (pleonasmo)</a:t>
            </a:r>
            <a:br>
              <a:rPr lang="pt-BR" dirty="0" smtClean="0"/>
            </a:br>
            <a:r>
              <a:rPr lang="pt-BR" dirty="0" smtClean="0"/>
              <a:t>c) Peço-lhe mil desculpas pelo que aconteceu. (metáfora) </a:t>
            </a:r>
            <a:br>
              <a:rPr lang="pt-BR" dirty="0" smtClean="0"/>
            </a:br>
            <a:r>
              <a:rPr lang="pt-BR" dirty="0" smtClean="0"/>
              <a:t>d) "Toda vida se tece de mil mortes." (antítese) </a:t>
            </a:r>
            <a:br>
              <a:rPr lang="pt-BR" dirty="0" smtClean="0"/>
            </a:br>
            <a:r>
              <a:rPr lang="pt-BR" dirty="0" smtClean="0"/>
              <a:t>e) Ele entregou hoje a alma a Deus. (eufemismo). 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(UFPB) I."À custa de muitos trabalhos, de muitas fadigas, e sobretudo de muita paciência..."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II."... se </a:t>
            </a:r>
            <a:r>
              <a:rPr lang="pt-BR" dirty="0" err="1" smtClean="0"/>
              <a:t>se</a:t>
            </a:r>
            <a:r>
              <a:rPr lang="pt-BR" dirty="0" smtClean="0"/>
              <a:t> queria que estivesse sério, desatava a rir..."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III."... parece que uma mola oculta o impelia..."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IV."... e isto (...) dava em resultado a mais refinada má-criação que se pode imaginar."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Quanto às figuras de linguagem, há neles, respectivamente,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a) </a:t>
            </a:r>
            <a:r>
              <a:rPr lang="pt-BR" dirty="0" smtClean="0"/>
              <a:t>gradação, antítese, comparação e hipérbole.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b) </a:t>
            </a:r>
            <a:r>
              <a:rPr lang="pt-BR" dirty="0" smtClean="0"/>
              <a:t>hipérbole, paradoxo, metáfora e gradação.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c) </a:t>
            </a:r>
            <a:r>
              <a:rPr lang="pt-BR" dirty="0" smtClean="0"/>
              <a:t>hipérbole, antítese, comparação e paradoxo.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d) </a:t>
            </a:r>
            <a:r>
              <a:rPr lang="pt-BR" dirty="0" smtClean="0"/>
              <a:t>gradação, antítese, metáfora e hipérbole.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e) </a:t>
            </a:r>
            <a:r>
              <a:rPr lang="pt-BR" dirty="0" smtClean="0"/>
              <a:t>gradação, paradoxo, comparação e hipérbole.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8) (Un. Fe. Uberlândia) Cada frase abaixo possui uma figura de linguagem. Assinale aquela que não está classificada corretamente: 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a) O céu vai se tornando roxo e a cidade aos poucos agoniza. (prosopopéia)</a:t>
            </a:r>
            <a:br>
              <a:rPr lang="pt-BR" dirty="0" smtClean="0"/>
            </a:br>
            <a:r>
              <a:rPr lang="pt-BR" dirty="0" smtClean="0"/>
              <a:t>b) "E ele riu frouxamente um riso sem alegria". (pleonasmo)</a:t>
            </a:r>
            <a:br>
              <a:rPr lang="pt-BR" dirty="0" smtClean="0"/>
            </a:br>
            <a:r>
              <a:rPr lang="pt-BR" b="1" dirty="0" smtClean="0">
                <a:solidFill>
                  <a:srgbClr val="00B050"/>
                </a:solidFill>
              </a:rPr>
              <a:t>c) Peço-lhe mil desculpas pelo que aconteceu. (metáfora)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d) "Toda vida se tece de mil mortes." (antítese) </a:t>
            </a:r>
            <a:br>
              <a:rPr lang="pt-BR" dirty="0" smtClean="0"/>
            </a:br>
            <a:r>
              <a:rPr lang="pt-BR" dirty="0" smtClean="0"/>
              <a:t>e) Ele entregou hoje a alma a Deus. (eufemismo). 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*</a:t>
            </a:r>
            <a:r>
              <a:rPr lang="pt-BR" dirty="0" err="1" smtClean="0"/>
              <a:t>oxímoro</a:t>
            </a:r>
            <a:r>
              <a:rPr lang="pt-BR" dirty="0" smtClean="0"/>
              <a:t> = paradoxo</a:t>
            </a:r>
            <a:endParaRPr lang="pt-BR" dirty="0"/>
          </a:p>
        </p:txBody>
      </p:sp>
      <p:pic>
        <p:nvPicPr>
          <p:cNvPr id="4" name="Espaço Reservado para Conteúdo 3" descr="paradoxo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1928802"/>
            <a:ext cx="7734834" cy="3500462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(UFPB</a:t>
            </a:r>
            <a:r>
              <a:rPr lang="pt-BR" dirty="0" smtClean="0"/>
              <a:t>)</a:t>
            </a:r>
          </a:p>
          <a:p>
            <a:r>
              <a:rPr lang="pt-BR" dirty="0" smtClean="0"/>
              <a:t> </a:t>
            </a:r>
            <a:r>
              <a:rPr lang="pt-BR" dirty="0" smtClean="0"/>
              <a:t>I."À custa de muitos trabalhos, de muitas fadigas, e sobretudo de muita paciência..."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II."... se </a:t>
            </a:r>
            <a:r>
              <a:rPr lang="pt-BR" dirty="0" err="1" smtClean="0"/>
              <a:t>se</a:t>
            </a:r>
            <a:r>
              <a:rPr lang="pt-BR" dirty="0" smtClean="0"/>
              <a:t> queria que estivesse sério, desatava a rir..."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III."... parece que uma mola oculta o impelia..."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IV."... e isto (...) dava em resultado a mais refinada má-criação que se pode imaginar." 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Quanto às figuras de linguagem, há neles, respectivamente,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a) </a:t>
            </a:r>
            <a:r>
              <a:rPr lang="pt-BR" dirty="0" smtClean="0"/>
              <a:t>gradação, antítese, comparação e hipérbole.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b) </a:t>
            </a:r>
            <a:r>
              <a:rPr lang="pt-BR" dirty="0" smtClean="0"/>
              <a:t>hipérbole, paradoxo, metáfora e gradação.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c) </a:t>
            </a:r>
            <a:r>
              <a:rPr lang="pt-BR" dirty="0" smtClean="0"/>
              <a:t>hipérbole, antítese, comparação e paradoxo.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>
                <a:solidFill>
                  <a:srgbClr val="00B050"/>
                </a:solidFill>
              </a:rPr>
              <a:t>d) gradação, antítese, metáfora e hipérbole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e) </a:t>
            </a:r>
            <a:r>
              <a:rPr lang="pt-BR" dirty="0" smtClean="0"/>
              <a:t>gradação, paradoxo, comparação e hipérbole.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https://rachacuca.com.br/quiz/59151/exercicios-de-figuras-de-linguagem</a:t>
            </a:r>
            <a:r>
              <a:rPr lang="pt-BR" dirty="0" smtClean="0">
                <a:hlinkClick r:id="rId2"/>
              </a:rPr>
              <a:t>/</a:t>
            </a:r>
            <a:r>
              <a:rPr lang="pt-BR" dirty="0" smtClean="0"/>
              <a:t>  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Atribua “V” para verdadeiro e “F” para falso em relação aos seguintes excertos:</a:t>
            </a:r>
          </a:p>
          <a:p>
            <a:r>
              <a:rPr lang="pt-BR" dirty="0" smtClean="0"/>
              <a:t>a- Faria isso mil vezes se fosse necessário – antítese (  )</a:t>
            </a:r>
            <a:br>
              <a:rPr lang="pt-BR" dirty="0" smtClean="0"/>
            </a:br>
            <a:r>
              <a:rPr lang="pt-BR" dirty="0" smtClean="0"/>
              <a:t>b – Falta-lhe inteligência para compreender isso – eufemismo (  )</a:t>
            </a:r>
            <a:br>
              <a:rPr lang="pt-BR" dirty="0" smtClean="0"/>
            </a:br>
            <a:r>
              <a:rPr lang="pt-BR" dirty="0" smtClean="0"/>
              <a:t>c – Muito competente aquele candidato, esquecendo-se de cumprir com suas promessas eleitorais - ironia (  )</a:t>
            </a:r>
            <a:br>
              <a:rPr lang="pt-BR" dirty="0" smtClean="0"/>
            </a:br>
            <a:r>
              <a:rPr lang="pt-BR" dirty="0" smtClean="0"/>
              <a:t>d – “O amor que a exalta e a pede e a chama e a implora” – inversão (   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Atribua “V” para verdadeiro e “F” para falso em relação aos seguintes excertos:</a:t>
            </a:r>
          </a:p>
          <a:p>
            <a:r>
              <a:rPr lang="pt-BR" dirty="0" smtClean="0"/>
              <a:t>a- Faria isso mil vezes se fosse necessário – antítese </a:t>
            </a:r>
            <a:r>
              <a:rPr lang="pt-BR" dirty="0" smtClean="0"/>
              <a:t>(</a:t>
            </a:r>
            <a:r>
              <a:rPr lang="pt-BR" dirty="0" smtClean="0">
                <a:solidFill>
                  <a:srgbClr val="FF0000"/>
                </a:solidFill>
              </a:rPr>
              <a:t>F</a:t>
            </a:r>
            <a:r>
              <a:rPr lang="pt-BR" dirty="0" smtClean="0"/>
              <a:t>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b – Falta-lhe inteligência para compreender isso – eufemismo ( </a:t>
            </a:r>
            <a:r>
              <a:rPr lang="pt-BR" dirty="0" smtClean="0">
                <a:solidFill>
                  <a:srgbClr val="FF0000"/>
                </a:solidFill>
              </a:rPr>
              <a:t>V</a:t>
            </a:r>
            <a:r>
              <a:rPr lang="pt-BR" dirty="0" smtClean="0"/>
              <a:t> </a:t>
            </a:r>
            <a:r>
              <a:rPr lang="pt-BR" dirty="0" smtClean="0"/>
              <a:t>)</a:t>
            </a:r>
            <a:br>
              <a:rPr lang="pt-BR" dirty="0" smtClean="0"/>
            </a:br>
            <a:r>
              <a:rPr lang="pt-BR" dirty="0" smtClean="0"/>
              <a:t>c – Muito competente aquele candidato, esquecendo-se de cumprir com suas promessas eleitorais - ironia ( </a:t>
            </a:r>
            <a:r>
              <a:rPr lang="pt-BR" dirty="0" smtClean="0">
                <a:solidFill>
                  <a:srgbClr val="FF0000"/>
                </a:solidFill>
              </a:rPr>
              <a:t>V</a:t>
            </a:r>
            <a:r>
              <a:rPr lang="pt-BR" dirty="0" smtClean="0"/>
              <a:t> </a:t>
            </a:r>
            <a:r>
              <a:rPr lang="pt-BR" dirty="0" smtClean="0"/>
              <a:t>)</a:t>
            </a:r>
            <a:br>
              <a:rPr lang="pt-BR" dirty="0" smtClean="0"/>
            </a:br>
            <a:r>
              <a:rPr lang="pt-BR" dirty="0" smtClean="0"/>
              <a:t>d – “O amor que a exalta e a pede e a chama e a implora” – inversão ( </a:t>
            </a:r>
            <a:r>
              <a:rPr lang="pt-BR" dirty="0" smtClean="0">
                <a:solidFill>
                  <a:srgbClr val="FF0000"/>
                </a:solidFill>
              </a:rPr>
              <a:t>F</a:t>
            </a:r>
            <a:r>
              <a:rPr lang="pt-BR" dirty="0" smtClean="0"/>
              <a:t> </a:t>
            </a:r>
            <a:r>
              <a:rPr lang="pt-BR" dirty="0" smtClean="0"/>
              <a:t>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(FMU) Quando você  afirma que </a:t>
            </a:r>
            <a:r>
              <a:rPr lang="pt-BR" b="1" dirty="0" smtClean="0"/>
              <a:t>enterrou</a:t>
            </a:r>
            <a:r>
              <a:rPr lang="pt-BR" dirty="0" smtClean="0"/>
              <a:t> “no dedo um alfinete”, que </a:t>
            </a:r>
            <a:r>
              <a:rPr lang="pt-BR" b="1" dirty="0" smtClean="0"/>
              <a:t>embarcou</a:t>
            </a:r>
            <a:r>
              <a:rPr lang="pt-BR" dirty="0" smtClean="0"/>
              <a:t> “no trem” e que </a:t>
            </a:r>
            <a:r>
              <a:rPr lang="pt-BR" b="1" dirty="0" smtClean="0"/>
              <a:t>serrou </a:t>
            </a:r>
            <a:r>
              <a:rPr lang="pt-BR" dirty="0" smtClean="0"/>
              <a:t>“</a:t>
            </a:r>
            <a:r>
              <a:rPr lang="pt-BR" b="1" dirty="0" smtClean="0"/>
              <a:t>os pés da mesa</a:t>
            </a:r>
            <a:r>
              <a:rPr lang="pt-BR" dirty="0" smtClean="0"/>
              <a:t>”, recorre a um tipo de figura de linguagem denominada:</a:t>
            </a:r>
          </a:p>
          <a:p>
            <a:r>
              <a:rPr lang="pt-BR" dirty="0" smtClean="0"/>
              <a:t>A) metonímia</a:t>
            </a:r>
          </a:p>
          <a:p>
            <a:r>
              <a:rPr lang="pt-BR" dirty="0" smtClean="0"/>
              <a:t>B) antítese</a:t>
            </a:r>
          </a:p>
          <a:p>
            <a:r>
              <a:rPr lang="pt-BR" dirty="0" smtClean="0"/>
              <a:t>C) paródia</a:t>
            </a:r>
          </a:p>
          <a:p>
            <a:r>
              <a:rPr lang="pt-BR" dirty="0" smtClean="0"/>
              <a:t>D) alegoria</a:t>
            </a:r>
          </a:p>
          <a:p>
            <a:r>
              <a:rPr lang="pt-BR" dirty="0" smtClean="0"/>
              <a:t>E) catacrese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(FMU) Quando você  afirma que </a:t>
            </a:r>
            <a:r>
              <a:rPr lang="pt-BR" b="1" dirty="0" smtClean="0"/>
              <a:t>enterrou</a:t>
            </a:r>
            <a:r>
              <a:rPr lang="pt-BR" dirty="0" smtClean="0"/>
              <a:t> “no dedo um alfinete”, que </a:t>
            </a:r>
            <a:r>
              <a:rPr lang="pt-BR" b="1" dirty="0" smtClean="0"/>
              <a:t>embarcou</a:t>
            </a:r>
            <a:r>
              <a:rPr lang="pt-BR" dirty="0" smtClean="0"/>
              <a:t> “no trem” e que </a:t>
            </a:r>
            <a:r>
              <a:rPr lang="pt-BR" b="1" dirty="0" smtClean="0"/>
              <a:t>serrou </a:t>
            </a:r>
            <a:r>
              <a:rPr lang="pt-BR" dirty="0" smtClean="0"/>
              <a:t>“os pés da mesa”, recorre a um tipo de figura de linguagem denominada:</a:t>
            </a:r>
          </a:p>
          <a:p>
            <a:r>
              <a:rPr lang="pt-BR" dirty="0" smtClean="0"/>
              <a:t>A) metonímia</a:t>
            </a:r>
          </a:p>
          <a:p>
            <a:r>
              <a:rPr lang="pt-BR" dirty="0" smtClean="0"/>
              <a:t>B) antítese</a:t>
            </a:r>
          </a:p>
          <a:p>
            <a:r>
              <a:rPr lang="pt-BR" dirty="0" smtClean="0"/>
              <a:t>C) paródia</a:t>
            </a:r>
          </a:p>
          <a:p>
            <a:r>
              <a:rPr lang="pt-BR" dirty="0" smtClean="0"/>
              <a:t>D) alegoria</a:t>
            </a:r>
          </a:p>
          <a:p>
            <a:r>
              <a:rPr lang="pt-BR" b="1" dirty="0" smtClean="0"/>
              <a:t>E) </a:t>
            </a:r>
            <a:r>
              <a:rPr lang="pt-BR" b="1" dirty="0" smtClean="0"/>
              <a:t>catacrese 		</a:t>
            </a:r>
            <a:r>
              <a:rPr lang="pt-BR" b="1" dirty="0" smtClean="0">
                <a:solidFill>
                  <a:srgbClr val="00B050"/>
                </a:solidFill>
              </a:rPr>
              <a:t>CORRETA</a:t>
            </a:r>
            <a:endParaRPr lang="pt-BR" b="1" dirty="0" smtClean="0">
              <a:solidFill>
                <a:srgbClr val="00B050"/>
              </a:solidFill>
            </a:endParaRPr>
          </a:p>
          <a:p>
            <a:endParaRPr lang="pt-BR" dirty="0"/>
          </a:p>
        </p:txBody>
      </p:sp>
      <p:cxnSp>
        <p:nvCxnSpPr>
          <p:cNvPr id="5" name="Conector de seta reta 4"/>
          <p:cNvCxnSpPr/>
          <p:nvPr/>
        </p:nvCxnSpPr>
        <p:spPr>
          <a:xfrm rot="10800000">
            <a:off x="2786050" y="5143512"/>
            <a:ext cx="1357322" cy="71438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467600" cy="6259662"/>
          </a:xfrm>
        </p:spPr>
        <p:txBody>
          <a:bodyPr/>
          <a:lstStyle/>
          <a:p>
            <a:r>
              <a:rPr lang="pt-BR" sz="1600" dirty="0" smtClean="0"/>
              <a:t>16) (FEI-1995) Assinalar a alternativa que contém as figuras de linguagem correspondentes </a:t>
            </a:r>
            <a:r>
              <a:rPr lang="pt-BR" sz="1600" dirty="0" smtClean="0"/>
              <a:t>aos períodos a seguir:</a:t>
            </a:r>
          </a:p>
          <a:p>
            <a:r>
              <a:rPr lang="pt-BR" dirty="0" smtClean="0"/>
              <a:t> I. "Está provado, quem espera nunca alcança". </a:t>
            </a:r>
          </a:p>
          <a:p>
            <a:r>
              <a:rPr lang="pt-BR" dirty="0" smtClean="0"/>
              <a:t>II. "Onde queres o lobo sou o irmão". </a:t>
            </a:r>
          </a:p>
          <a:p>
            <a:r>
              <a:rPr lang="pt-BR" dirty="0" smtClean="0"/>
              <a:t>III. Ele foi discriminado por sofrer de uma doença contagiosa muito falada atualmente.</a:t>
            </a:r>
          </a:p>
          <a:p>
            <a:r>
              <a:rPr lang="pt-BR" dirty="0" smtClean="0"/>
              <a:t> IV. Ela quase morreu de tanto estudar para o vestibular.</a:t>
            </a:r>
          </a:p>
          <a:p>
            <a:r>
              <a:rPr lang="pt-BR" dirty="0" smtClean="0"/>
              <a:t> a) ironia - antítese - eufemismo - hipérbole.</a:t>
            </a:r>
          </a:p>
          <a:p>
            <a:r>
              <a:rPr lang="pt-BR" dirty="0" smtClean="0"/>
              <a:t> b) eufemismo - ironia - hipérbole - antítese.</a:t>
            </a:r>
          </a:p>
          <a:p>
            <a:r>
              <a:rPr lang="pt-BR" dirty="0" smtClean="0"/>
              <a:t> c) antítese - hipérbole - ironia - eufemismo.</a:t>
            </a:r>
          </a:p>
          <a:p>
            <a:r>
              <a:rPr lang="pt-BR" dirty="0" smtClean="0"/>
              <a:t> d) hipérbole - eufemismo - antítese – ironia</a:t>
            </a:r>
          </a:p>
          <a:p>
            <a:r>
              <a:rPr lang="pt-BR" dirty="0" smtClean="0"/>
              <a:t> e) ironia - hipérbole - eufemismo - antítese. 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/>
          <a:lstStyle/>
          <a:p>
            <a:r>
              <a:rPr lang="pt-BR" sz="1600" dirty="0" smtClean="0"/>
              <a:t>16) (FEI-1995) Assinalar a alternativa que contém as figuras de linguagem correspondentes aos períodos a seguir:</a:t>
            </a:r>
          </a:p>
          <a:p>
            <a:r>
              <a:rPr lang="pt-BR" dirty="0" smtClean="0"/>
              <a:t> I. "Está provado, quem espera nunca alcança". </a:t>
            </a:r>
          </a:p>
          <a:p>
            <a:r>
              <a:rPr lang="pt-BR" dirty="0" smtClean="0"/>
              <a:t>II. "Onde queres o lobo sou o irmão". </a:t>
            </a:r>
          </a:p>
          <a:p>
            <a:r>
              <a:rPr lang="pt-BR" dirty="0" smtClean="0"/>
              <a:t>III. Ele foi discriminado por sofrer de uma doença contagiosa muito falada atualmente.</a:t>
            </a:r>
          </a:p>
          <a:p>
            <a:r>
              <a:rPr lang="pt-BR" dirty="0" smtClean="0"/>
              <a:t> IV. Ela quase morreu de tanto estudar para o vestibular.</a:t>
            </a:r>
          </a:p>
          <a:p>
            <a:r>
              <a:rPr lang="pt-BR" b="1" dirty="0" smtClean="0">
                <a:solidFill>
                  <a:srgbClr val="00B050"/>
                </a:solidFill>
              </a:rPr>
              <a:t> a) ironia - antítese - eufemismo - hipérbole.</a:t>
            </a:r>
          </a:p>
          <a:p>
            <a:r>
              <a:rPr lang="pt-BR" dirty="0" smtClean="0"/>
              <a:t> b) eufemismo - ironia - hipérbole - antítese.</a:t>
            </a:r>
          </a:p>
          <a:p>
            <a:r>
              <a:rPr lang="pt-BR" dirty="0" smtClean="0"/>
              <a:t> c) antítese - hipérbole - ironia - eufemismo.</a:t>
            </a:r>
          </a:p>
          <a:p>
            <a:r>
              <a:rPr lang="pt-BR" dirty="0" smtClean="0"/>
              <a:t> d) hipérbole - eufemismo - antítese – ironia</a:t>
            </a:r>
          </a:p>
          <a:p>
            <a:r>
              <a:rPr lang="pt-BR" dirty="0" smtClean="0"/>
              <a:t> e) ironia - hipérbole - eufemismo - antítese.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7467600" cy="4902340"/>
          </a:xfrm>
        </p:spPr>
        <p:txBody>
          <a:bodyPr>
            <a:normAutofit/>
          </a:bodyPr>
          <a:lstStyle/>
          <a:p>
            <a:r>
              <a:rPr lang="pt-BR" dirty="0" smtClean="0"/>
              <a:t>(ADVISE 2009)No enunciado: “Virgílio, traga-me uma coca cola bem gelada!”, registra-se uma figura de linguagem denominada:</a:t>
            </a:r>
          </a:p>
          <a:p>
            <a:r>
              <a:rPr lang="pt-BR" dirty="0" smtClean="0"/>
              <a:t>A) anáfora</a:t>
            </a:r>
          </a:p>
          <a:p>
            <a:r>
              <a:rPr lang="pt-BR" dirty="0" smtClean="0"/>
              <a:t>B) personificação</a:t>
            </a:r>
          </a:p>
          <a:p>
            <a:r>
              <a:rPr lang="pt-BR" dirty="0" smtClean="0"/>
              <a:t>C) antítese</a:t>
            </a:r>
          </a:p>
          <a:p>
            <a:r>
              <a:rPr lang="pt-BR" dirty="0" smtClean="0"/>
              <a:t>D) catacrese</a:t>
            </a:r>
          </a:p>
          <a:p>
            <a:r>
              <a:rPr lang="pt-BR" dirty="0" smtClean="0"/>
              <a:t>E) metonímia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105</TotalTime>
  <Words>585</Words>
  <Application>Microsoft Office PowerPoint</Application>
  <PresentationFormat>Apresentação na tela (4:3)</PresentationFormat>
  <Paragraphs>88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Balcão Envidraçado</vt:lpstr>
      <vt:lpstr>Figuras de linguagem: Exercícios</vt:lpstr>
      <vt:lpstr>*oxímoro = paradoxo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Figuras de linguagem Exercícios</dc:title>
  <dc:creator>vanilda</dc:creator>
  <cp:lastModifiedBy>vanilda</cp:lastModifiedBy>
  <cp:revision>12</cp:revision>
  <dcterms:created xsi:type="dcterms:W3CDTF">2016-05-29T20:12:26Z</dcterms:created>
  <dcterms:modified xsi:type="dcterms:W3CDTF">2016-05-29T21:57:29Z</dcterms:modified>
</cp:coreProperties>
</file>