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8" r:id="rId5"/>
    <p:sldId id="259" r:id="rId6"/>
    <p:sldId id="260" r:id="rId7"/>
    <p:sldId id="261" r:id="rId8"/>
    <p:sldId id="269" r:id="rId9"/>
    <p:sldId id="262" r:id="rId10"/>
    <p:sldId id="263" r:id="rId11"/>
    <p:sldId id="264" r:id="rId12"/>
    <p:sldId id="270" r:id="rId13"/>
    <p:sldId id="265" r:id="rId14"/>
    <p:sldId id="266" r:id="rId15"/>
    <p:sldId id="267" r:id="rId16"/>
    <p:sldId id="271" r:id="rId1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edondar Retângulo em um Canto Diagonal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2E700DB3-DBF0-4086-B675-117E7A9610B8}" type="datetimeFigureOut">
              <a:rPr lang="pt-BR" smtClean="0"/>
              <a:pPr/>
              <a:t>12/05/2016</a:t>
            </a:fld>
            <a:endParaRPr lang="pt-BR"/>
          </a:p>
        </p:txBody>
      </p:sp>
      <p:sp>
        <p:nvSpPr>
          <p:cNvPr id="11" name="Espaço Reservado para Número de Slide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" name="Espaço Reservado para Rodapé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12/05/2016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12/05/2016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12/05/2016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2E700DB3-DBF0-4086-B675-117E7A9610B8}" type="datetimeFigureOut">
              <a:rPr lang="pt-BR" smtClean="0"/>
              <a:pPr/>
              <a:t>12/05/2016</a:t>
            </a:fld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12/05/2016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12/05/2016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12/05/2016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12/05/2016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9" name="Espaço Reservado para Data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2E700DB3-DBF0-4086-B675-117E7A9610B8}" type="datetimeFigureOut">
              <a:rPr lang="pt-BR" smtClean="0"/>
              <a:pPr/>
              <a:t>12/05/2016</a:t>
            </a:fld>
            <a:endParaRPr lang="pt-BR"/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Rodapé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13" name="Espaço Reservado para Imagem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pt-B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 no ícone para adicionar uma imagem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2E700DB3-DBF0-4086-B675-117E7A9610B8}" type="datetimeFigureOut">
              <a:rPr lang="pt-BR" smtClean="0"/>
              <a:pPr/>
              <a:t>12/05/2016</a:t>
            </a:fld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edondar Retângulo em um Canto Diagonal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2E700DB3-DBF0-4086-B675-117E7A9610B8}" type="datetimeFigureOut">
              <a:rPr lang="pt-BR" smtClean="0"/>
              <a:pPr/>
              <a:t>12/05/2016</a:t>
            </a:fld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gif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57158" y="714356"/>
            <a:ext cx="6429420" cy="1733569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Nascimento e expansão do Islamismo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4" name="Imagem 3" descr="13173848_545936595577527_3742309207101773369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786058"/>
            <a:ext cx="4572000" cy="3929090"/>
          </a:xfrm>
          <a:prstGeom prst="rect">
            <a:avLst/>
          </a:prstGeom>
        </p:spPr>
      </p:pic>
      <p:pic>
        <p:nvPicPr>
          <p:cNvPr id="5" name="Imagem 4" descr="Islam_img02-252x3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84" y="285728"/>
            <a:ext cx="1800237" cy="2143140"/>
          </a:xfrm>
          <a:prstGeom prst="rect">
            <a:avLst/>
          </a:prstGeom>
        </p:spPr>
      </p:pic>
      <p:pic>
        <p:nvPicPr>
          <p:cNvPr id="6" name="Imagem 5" descr="islamismo(3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884" y="3571876"/>
            <a:ext cx="2190743" cy="1667580"/>
          </a:xfrm>
          <a:prstGeom prst="rect">
            <a:avLst/>
          </a:prstGeom>
        </p:spPr>
      </p:pic>
      <p:pic>
        <p:nvPicPr>
          <p:cNvPr id="7" name="Imagem 6" descr="osama-bin-laden-1998jpg-0d53e0ea14cb1e4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662349">
            <a:off x="7817099" y="5287664"/>
            <a:ext cx="1031860" cy="1403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pt-BR" sz="2400" dirty="0" smtClean="0">
                <a:solidFill>
                  <a:schemeClr val="bg1"/>
                </a:solidFill>
              </a:rPr>
              <a:t> Tolerância com os </a:t>
            </a:r>
            <a:r>
              <a:rPr lang="pt-BR" sz="2400" b="1" dirty="0" smtClean="0">
                <a:solidFill>
                  <a:schemeClr val="bg1"/>
                </a:solidFill>
              </a:rPr>
              <a:t>“povos do livro” </a:t>
            </a:r>
            <a:r>
              <a:rPr lang="pt-BR" sz="2400" dirty="0" smtClean="0">
                <a:solidFill>
                  <a:schemeClr val="bg1"/>
                </a:solidFill>
              </a:rPr>
              <a:t>(judeus e cristãos); impostos e cargos públicos;</a:t>
            </a:r>
          </a:p>
          <a:p>
            <a:pPr>
              <a:buFont typeface="Wingdings" pitchFamily="2" charset="2"/>
              <a:buChar char="Ø"/>
            </a:pPr>
            <a:r>
              <a:rPr lang="pt-BR" sz="2400" dirty="0" smtClean="0">
                <a:solidFill>
                  <a:schemeClr val="bg1"/>
                </a:solidFill>
              </a:rPr>
              <a:t>Ali é derrubado e morto pelos </a:t>
            </a:r>
            <a:r>
              <a:rPr lang="pt-BR" sz="2400" b="1" i="1" dirty="0" err="1" smtClean="0">
                <a:solidFill>
                  <a:schemeClr val="bg1"/>
                </a:solidFill>
              </a:rPr>
              <a:t>Omíadas</a:t>
            </a:r>
            <a:r>
              <a:rPr lang="pt-BR" sz="2400" dirty="0" smtClean="0">
                <a:solidFill>
                  <a:schemeClr val="bg1"/>
                </a:solidFill>
              </a:rPr>
              <a:t>; divergências quanto a sucessão ganham bases teológicas e os muçulmanos se dividem em duas grandes seitas: </a:t>
            </a:r>
            <a:r>
              <a:rPr lang="pt-BR" sz="2400" b="1" i="1" dirty="0" smtClean="0">
                <a:solidFill>
                  <a:schemeClr val="bg1"/>
                </a:solidFill>
              </a:rPr>
              <a:t>Sunitas </a:t>
            </a:r>
            <a:r>
              <a:rPr lang="pt-BR" sz="2400" dirty="0" smtClean="0">
                <a:solidFill>
                  <a:schemeClr val="bg1"/>
                </a:solidFill>
              </a:rPr>
              <a:t>e </a:t>
            </a:r>
            <a:r>
              <a:rPr lang="pt-BR" sz="2400" b="1" i="1" dirty="0" smtClean="0">
                <a:solidFill>
                  <a:schemeClr val="bg1"/>
                </a:solidFill>
              </a:rPr>
              <a:t>Xiitas</a:t>
            </a:r>
            <a:r>
              <a:rPr lang="pt-BR" sz="2400" dirty="0" smtClean="0">
                <a:solidFill>
                  <a:schemeClr val="bg1"/>
                </a:solidFill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pt-BR" sz="2400" b="1" i="1" dirty="0" smtClean="0">
                <a:solidFill>
                  <a:schemeClr val="bg1"/>
                </a:solidFill>
              </a:rPr>
              <a:t>Sunitas </a:t>
            </a:r>
            <a:r>
              <a:rPr lang="pt-BR" sz="2400" dirty="0" smtClean="0">
                <a:solidFill>
                  <a:schemeClr val="bg1"/>
                </a:solidFill>
              </a:rPr>
              <a:t>e </a:t>
            </a:r>
            <a:r>
              <a:rPr lang="pt-BR" sz="2400" b="1" i="1" dirty="0" smtClean="0">
                <a:solidFill>
                  <a:schemeClr val="bg1"/>
                </a:solidFill>
              </a:rPr>
              <a:t>Xiitas </a:t>
            </a:r>
            <a:r>
              <a:rPr lang="pt-BR" sz="2400" i="1" dirty="0" smtClean="0">
                <a:solidFill>
                  <a:schemeClr val="bg1"/>
                </a:solidFill>
              </a:rPr>
              <a:t>(</a:t>
            </a:r>
            <a:r>
              <a:rPr lang="pt-BR" sz="2400" i="1" dirty="0" err="1" smtClean="0">
                <a:solidFill>
                  <a:schemeClr val="bg1"/>
                </a:solidFill>
              </a:rPr>
              <a:t>imman</a:t>
            </a:r>
            <a:r>
              <a:rPr lang="pt-BR" sz="2400" i="1" dirty="0" smtClean="0">
                <a:solidFill>
                  <a:schemeClr val="bg1"/>
                </a:solidFill>
              </a:rPr>
              <a:t>).</a:t>
            </a:r>
            <a:r>
              <a:rPr lang="pt-BR" sz="2400" b="1" dirty="0" smtClean="0">
                <a:solidFill>
                  <a:schemeClr val="bg1"/>
                </a:solidFill>
              </a:rPr>
              <a:t> </a:t>
            </a:r>
            <a:endParaRPr lang="pt-BR" sz="2400" b="1" i="1" dirty="0">
              <a:solidFill>
                <a:schemeClr val="bg1"/>
              </a:solidFill>
            </a:endParaRPr>
          </a:p>
        </p:txBody>
      </p:sp>
      <p:pic>
        <p:nvPicPr>
          <p:cNvPr id="4" name="Imagem 3" descr="sunita_xiit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3786190"/>
            <a:ext cx="4160213" cy="235745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agem 4" descr="sunitas-xiitas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50" y="214290"/>
            <a:ext cx="3214710" cy="11430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6000" b="1" dirty="0" err="1" smtClean="0">
                <a:solidFill>
                  <a:schemeClr val="accent5"/>
                </a:solidFill>
              </a:rPr>
              <a:t>Omíadas</a:t>
            </a:r>
            <a:r>
              <a:rPr lang="pt-BR" sz="6000" b="1" dirty="0" smtClean="0">
                <a:solidFill>
                  <a:schemeClr val="accent5"/>
                </a:solidFill>
              </a:rPr>
              <a:t> e Abássidas</a:t>
            </a:r>
            <a:endParaRPr lang="pt-BR" sz="6000" b="1" dirty="0">
              <a:solidFill>
                <a:schemeClr val="accent5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t-BR" sz="2500" dirty="0" smtClean="0"/>
              <a:t>Os Califas </a:t>
            </a:r>
            <a:r>
              <a:rPr lang="pt-BR" sz="2500" b="1" i="1" dirty="0" err="1" smtClean="0"/>
              <a:t>omíadas</a:t>
            </a:r>
            <a:r>
              <a:rPr lang="pt-BR" sz="2500" b="1" i="1" dirty="0" smtClean="0"/>
              <a:t> </a:t>
            </a:r>
            <a:r>
              <a:rPr lang="pt-BR" sz="2500" dirty="0" smtClean="0"/>
              <a:t>permaneceram no poder entre </a:t>
            </a:r>
            <a:r>
              <a:rPr lang="pt-BR" sz="2500" b="1" dirty="0" smtClean="0"/>
              <a:t>661 e 750 </a:t>
            </a:r>
            <a:r>
              <a:rPr lang="pt-BR" sz="2500" dirty="0" smtClean="0"/>
              <a:t>e estabeleceram sua capital em Damasco, na Síria, onde construíram a </a:t>
            </a:r>
            <a:r>
              <a:rPr lang="pt-BR" sz="2500" b="1" i="1" dirty="0" smtClean="0"/>
              <a:t>Grande Mesquita</a:t>
            </a:r>
            <a:r>
              <a:rPr lang="pt-BR" sz="2500" dirty="0" smtClean="0"/>
              <a:t>;</a:t>
            </a:r>
          </a:p>
          <a:p>
            <a:r>
              <a:rPr lang="pt-BR" sz="2500" dirty="0" smtClean="0"/>
              <a:t>Em </a:t>
            </a:r>
            <a:r>
              <a:rPr lang="pt-BR" sz="2500" b="1" dirty="0" smtClean="0"/>
              <a:t>732</a:t>
            </a:r>
            <a:r>
              <a:rPr lang="pt-BR" sz="2500" dirty="0" smtClean="0"/>
              <a:t>, os exércitos dos Francos barram a expansão muçulmana na Europa Ocidental;</a:t>
            </a:r>
          </a:p>
          <a:p>
            <a:r>
              <a:rPr lang="pt-BR" sz="2500" b="1" dirty="0" smtClean="0"/>
              <a:t>750: </a:t>
            </a:r>
            <a:r>
              <a:rPr lang="pt-BR" sz="2500" dirty="0" smtClean="0"/>
              <a:t>os </a:t>
            </a:r>
            <a:r>
              <a:rPr lang="pt-BR" sz="2500" b="1" i="1" dirty="0" smtClean="0"/>
              <a:t>abássidas</a:t>
            </a:r>
            <a:r>
              <a:rPr lang="pt-BR" sz="2500" b="1" dirty="0" smtClean="0"/>
              <a:t> </a:t>
            </a:r>
            <a:r>
              <a:rPr lang="pt-BR" sz="2500" dirty="0" smtClean="0"/>
              <a:t>derrotam os </a:t>
            </a:r>
            <a:r>
              <a:rPr lang="pt-BR" sz="2500" dirty="0" err="1" smtClean="0"/>
              <a:t>omíadas</a:t>
            </a:r>
            <a:r>
              <a:rPr lang="pt-BR" sz="2500" dirty="0" smtClean="0"/>
              <a:t> e transferem a capital para Bagdá;</a:t>
            </a:r>
          </a:p>
          <a:p>
            <a:r>
              <a:rPr lang="pt-BR" sz="2500" dirty="0" smtClean="0"/>
              <a:t>Avanço na cultura e no conhecimento por meio de traduções;</a:t>
            </a:r>
          </a:p>
          <a:p>
            <a:r>
              <a:rPr lang="pt-BR" sz="2500" b="1" dirty="0" err="1" smtClean="0"/>
              <a:t>Séc</a:t>
            </a:r>
            <a:r>
              <a:rPr lang="pt-BR" sz="2500" b="1" dirty="0" smtClean="0"/>
              <a:t> XI: </a:t>
            </a:r>
            <a:r>
              <a:rPr lang="pt-BR" sz="2500" dirty="0" smtClean="0"/>
              <a:t>império abássida começa a ruir;</a:t>
            </a:r>
          </a:p>
          <a:p>
            <a:r>
              <a:rPr lang="pt-BR" sz="2500" b="1" dirty="0" smtClean="0"/>
              <a:t>1258: </a:t>
            </a:r>
            <a:r>
              <a:rPr lang="pt-BR" sz="2500" dirty="0" smtClean="0"/>
              <a:t>mongóis conquistam Bagdá.</a:t>
            </a:r>
            <a:endParaRPr lang="pt-BR" sz="2500" b="1" dirty="0"/>
          </a:p>
        </p:txBody>
      </p:sp>
      <p:pic>
        <p:nvPicPr>
          <p:cNvPr id="4" name="Imagem 3" descr="expansc3a3o-islc3a2mi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428604"/>
            <a:ext cx="8715404" cy="58500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11831640_961671207218957_2623831105749452999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9190" y="285728"/>
            <a:ext cx="3305173" cy="3217503"/>
          </a:xfrm>
        </p:spPr>
      </p:pic>
      <p:pic>
        <p:nvPicPr>
          <p:cNvPr id="5" name="Imagem 4" descr="11953013_974543509265060_1179030582241396811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60" y="357166"/>
            <a:ext cx="2338379" cy="3134557"/>
          </a:xfrm>
          <a:prstGeom prst="rect">
            <a:avLst/>
          </a:prstGeom>
        </p:spPr>
      </p:pic>
      <p:pic>
        <p:nvPicPr>
          <p:cNvPr id="6" name="Imagem 5" descr="tumblr_nu6z1steUH1tutytzo1_400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32" y="3571876"/>
            <a:ext cx="4429130" cy="249848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>
                <a:solidFill>
                  <a:schemeClr val="accent6"/>
                </a:solidFill>
              </a:rPr>
              <a:t>A presença árabe na Península Ibérica</a:t>
            </a:r>
            <a:endParaRPr lang="pt-BR" b="1" dirty="0">
              <a:solidFill>
                <a:schemeClr val="accent6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pt-BR" sz="2400" dirty="0" err="1" smtClean="0">
                <a:solidFill>
                  <a:schemeClr val="bg1"/>
                </a:solidFill>
              </a:rPr>
              <a:t>Abdul</a:t>
            </a:r>
            <a:r>
              <a:rPr lang="pt-BR" sz="2400" dirty="0" smtClean="0">
                <a:solidFill>
                  <a:schemeClr val="bg1"/>
                </a:solidFill>
              </a:rPr>
              <a:t> </a:t>
            </a:r>
            <a:r>
              <a:rPr lang="pt-BR" sz="2400" dirty="0" err="1" smtClean="0">
                <a:solidFill>
                  <a:schemeClr val="bg1"/>
                </a:solidFill>
              </a:rPr>
              <a:t>Rahman</a:t>
            </a:r>
            <a:r>
              <a:rPr lang="pt-BR" sz="2400" dirty="0" smtClean="0">
                <a:solidFill>
                  <a:schemeClr val="bg1"/>
                </a:solidFill>
              </a:rPr>
              <a:t> foge do massacre promovido pelos abássidas e vai para a Península Ibérica; em </a:t>
            </a:r>
            <a:r>
              <a:rPr lang="pt-BR" sz="2400" b="1" dirty="0" smtClean="0">
                <a:solidFill>
                  <a:schemeClr val="bg1"/>
                </a:solidFill>
              </a:rPr>
              <a:t>755</a:t>
            </a:r>
            <a:r>
              <a:rPr lang="pt-BR" sz="2400" dirty="0" smtClean="0">
                <a:solidFill>
                  <a:schemeClr val="bg1"/>
                </a:solidFill>
              </a:rPr>
              <a:t>, ele estabelece o </a:t>
            </a:r>
            <a:r>
              <a:rPr lang="pt-BR" sz="2400" b="1" i="1" dirty="0" smtClean="0">
                <a:solidFill>
                  <a:schemeClr val="bg1"/>
                </a:solidFill>
              </a:rPr>
              <a:t>Emirado de Córdoba </a:t>
            </a:r>
            <a:r>
              <a:rPr lang="pt-BR" sz="2400" dirty="0" smtClean="0">
                <a:solidFill>
                  <a:schemeClr val="bg1"/>
                </a:solidFill>
              </a:rPr>
              <a:t>(ponto cultural e comercial);</a:t>
            </a:r>
          </a:p>
          <a:p>
            <a:pPr>
              <a:buFont typeface="Arial" pitchFamily="34" charset="0"/>
              <a:buChar char="•"/>
            </a:pPr>
            <a:r>
              <a:rPr lang="pt-BR" sz="2400" b="1" dirty="0" smtClean="0">
                <a:solidFill>
                  <a:schemeClr val="bg1"/>
                </a:solidFill>
              </a:rPr>
              <a:t>Córdoba </a:t>
            </a:r>
            <a:r>
              <a:rPr lang="pt-BR" sz="2400" dirty="0" smtClean="0">
                <a:solidFill>
                  <a:schemeClr val="bg1"/>
                </a:solidFill>
              </a:rPr>
              <a:t>tinha mais de 100 mil lojas e casas e 3 mil mesquitas, coroadas pela </a:t>
            </a:r>
            <a:r>
              <a:rPr lang="pt-BR" sz="2400" b="1" dirty="0" smtClean="0">
                <a:solidFill>
                  <a:schemeClr val="bg1"/>
                </a:solidFill>
              </a:rPr>
              <a:t>Grande Mesquita.</a:t>
            </a:r>
          </a:p>
          <a:p>
            <a:pPr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</a:rPr>
              <a:t>Os </a:t>
            </a:r>
            <a:r>
              <a:rPr lang="pt-BR" sz="2400" b="1" i="1" dirty="0" smtClean="0">
                <a:solidFill>
                  <a:schemeClr val="bg1"/>
                </a:solidFill>
              </a:rPr>
              <a:t>Mouros </a:t>
            </a:r>
            <a:r>
              <a:rPr lang="pt-BR" sz="2400" dirty="0" smtClean="0">
                <a:solidFill>
                  <a:schemeClr val="bg1"/>
                </a:solidFill>
              </a:rPr>
              <a:t>submetiam a sociedade a uma carga de impostos menos pesada;</a:t>
            </a:r>
          </a:p>
          <a:p>
            <a:pPr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</a:rPr>
              <a:t>O resultado </a:t>
            </a:r>
            <a:r>
              <a:rPr lang="pt-BR" sz="2400" dirty="0" smtClean="0">
                <a:solidFill>
                  <a:schemeClr val="bg1"/>
                </a:solidFill>
              </a:rPr>
              <a:t>f</a:t>
            </a:r>
            <a:r>
              <a:rPr lang="pt-BR" sz="2400" dirty="0" smtClean="0">
                <a:solidFill>
                  <a:schemeClr val="bg1"/>
                </a:solidFill>
              </a:rPr>
              <a:t>oi uma ampla conversão dos ibéricos à fé muçulmana;</a:t>
            </a:r>
          </a:p>
          <a:p>
            <a:pPr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</a:rPr>
              <a:t>A construção de uma sociedade pluralista, aberta às contribuições de judeus e cristãos, resultou na expansão cultural e intelectual em todas as esferas dos saberes.</a:t>
            </a:r>
          </a:p>
          <a:p>
            <a:pPr>
              <a:buFont typeface="Arial" pitchFamily="34" charset="0"/>
              <a:buChar char="•"/>
            </a:pPr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4" name="Imagem 3" descr="Mosque_of_Cordoba_Spai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428604"/>
            <a:ext cx="5105388" cy="34368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Imagem 4" descr="Imagem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64" y="4071942"/>
            <a:ext cx="5429256" cy="24956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A derrocada árabe e a ascensão Otomana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pt-BR" sz="2500" b="1" dirty="0" smtClean="0"/>
              <a:t>Final do </a:t>
            </a:r>
            <a:r>
              <a:rPr lang="pt-BR" sz="2500" b="1" dirty="0" err="1" smtClean="0"/>
              <a:t>sec</a:t>
            </a:r>
            <a:r>
              <a:rPr lang="pt-BR" sz="2500" b="1" dirty="0" smtClean="0"/>
              <a:t> XIV: </a:t>
            </a:r>
            <a:r>
              <a:rPr lang="pt-BR" sz="2500" dirty="0" smtClean="0"/>
              <a:t>os islâmicos haviam perdido grande parte da Península Ibérica para os cristãos;</a:t>
            </a:r>
          </a:p>
          <a:p>
            <a:pPr>
              <a:buFont typeface="Courier New" pitchFamily="49" charset="0"/>
              <a:buChar char="o"/>
            </a:pPr>
            <a:r>
              <a:rPr lang="pt-BR" sz="2500" b="1" dirty="0" smtClean="0"/>
              <a:t>1492: </a:t>
            </a:r>
            <a:r>
              <a:rPr lang="pt-BR" sz="2500" dirty="0" smtClean="0"/>
              <a:t>a região de Granada, último reduto mouro, foi tomado pelos cristãos;</a:t>
            </a:r>
          </a:p>
          <a:p>
            <a:pPr>
              <a:buFont typeface="Courier New" pitchFamily="49" charset="0"/>
              <a:buChar char="o"/>
            </a:pPr>
            <a:r>
              <a:rPr lang="pt-BR" sz="2500" b="1" dirty="0" err="1" smtClean="0"/>
              <a:t>Sec</a:t>
            </a:r>
            <a:r>
              <a:rPr lang="pt-BR" sz="2500" b="1" dirty="0" smtClean="0"/>
              <a:t> X: </a:t>
            </a:r>
            <a:r>
              <a:rPr lang="pt-BR" sz="2500" dirty="0" smtClean="0"/>
              <a:t>os árabes aumentam seus contatos com os </a:t>
            </a:r>
            <a:r>
              <a:rPr lang="pt-BR" sz="2500" b="1" i="1" dirty="0" smtClean="0"/>
              <a:t>turcos </a:t>
            </a:r>
            <a:r>
              <a:rPr lang="pt-BR" sz="2500" dirty="0" smtClean="0"/>
              <a:t>e estes se convertem;</a:t>
            </a:r>
          </a:p>
          <a:p>
            <a:pPr>
              <a:buFont typeface="Courier New" pitchFamily="49" charset="0"/>
              <a:buChar char="o"/>
            </a:pPr>
            <a:r>
              <a:rPr lang="pt-BR" sz="2500" b="1" dirty="0" err="1" smtClean="0"/>
              <a:t>Sec</a:t>
            </a:r>
            <a:r>
              <a:rPr lang="pt-BR" sz="2500" b="1" dirty="0" smtClean="0"/>
              <a:t> XI: </a:t>
            </a:r>
            <a:r>
              <a:rPr lang="pt-BR" sz="2500" dirty="0" smtClean="0"/>
              <a:t>os </a:t>
            </a:r>
            <a:r>
              <a:rPr lang="pt-BR" sz="2500" b="1" i="1" dirty="0" smtClean="0"/>
              <a:t>turcos otomanos </a:t>
            </a:r>
            <a:r>
              <a:rPr lang="pt-BR" sz="2500" dirty="0" smtClean="0"/>
              <a:t>formaram um império que incluiu a Mesopotâmia, a Síria, a Palestina e parte do Irã, antes de desaparecer em razão de conflitos internos;</a:t>
            </a:r>
          </a:p>
          <a:p>
            <a:pPr>
              <a:buNone/>
            </a:pPr>
            <a:r>
              <a:rPr lang="pt-BR" sz="2500" b="1" dirty="0" smtClean="0"/>
              <a:t> </a:t>
            </a:r>
            <a:r>
              <a:rPr lang="pt-BR" sz="2500" b="1" dirty="0" smtClean="0"/>
              <a:t>       ~&gt; 1453: </a:t>
            </a:r>
            <a:r>
              <a:rPr lang="pt-BR" sz="2500" dirty="0" smtClean="0"/>
              <a:t>conquistaram Constantinopla, sede e último reduto do Império Bizantino.</a:t>
            </a:r>
            <a:endParaRPr lang="pt-BR" sz="2500" b="1" dirty="0"/>
          </a:p>
        </p:txBody>
      </p:sp>
      <p:pic>
        <p:nvPicPr>
          <p:cNvPr id="4" name="Imagem 3" descr="00031118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928670"/>
            <a:ext cx="6864383" cy="482651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6000" b="1" dirty="0" smtClean="0">
                <a:solidFill>
                  <a:schemeClr val="tx2"/>
                </a:solidFill>
              </a:rPr>
              <a:t>Filme</a:t>
            </a:r>
            <a:endParaRPr lang="pt-BR" sz="6000" b="1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0" y="2786058"/>
            <a:ext cx="4157634" cy="1214446"/>
          </a:xfrm>
        </p:spPr>
        <p:txBody>
          <a:bodyPr/>
          <a:lstStyle/>
          <a:p>
            <a:pPr algn="ctr">
              <a:buNone/>
            </a:pPr>
            <a:r>
              <a:rPr lang="pt-BR" dirty="0" smtClean="0">
                <a:solidFill>
                  <a:schemeClr val="bg1"/>
                </a:solidFill>
              </a:rPr>
              <a:t>A maçã; </a:t>
            </a:r>
            <a:r>
              <a:rPr lang="pt-BR" dirty="0" err="1" smtClean="0">
                <a:solidFill>
                  <a:schemeClr val="bg1"/>
                </a:solidFill>
              </a:rPr>
              <a:t>Samira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Makh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Malbaf</a:t>
            </a:r>
            <a:r>
              <a:rPr lang="pt-BR" dirty="0" smtClean="0">
                <a:solidFill>
                  <a:schemeClr val="bg1"/>
                </a:solidFill>
              </a:rPr>
              <a:t>, Irã.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Imagem 3" descr="maca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2143116"/>
            <a:ext cx="2705100" cy="3933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6000" b="1" smtClean="0">
                <a:solidFill>
                  <a:schemeClr val="accent1"/>
                </a:solidFill>
              </a:rPr>
              <a:t>Bons  estudos ♥</a:t>
            </a:r>
            <a:endParaRPr lang="pt-BR" sz="6000" b="1" dirty="0">
              <a:solidFill>
                <a:schemeClr val="accent1"/>
              </a:solidFill>
            </a:endParaRPr>
          </a:p>
        </p:txBody>
      </p:sp>
      <p:pic>
        <p:nvPicPr>
          <p:cNvPr id="4" name="Espaço Reservado para Conteúdo 3" descr="12105746_1001725263213551_5082385197898548351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042" y="1500174"/>
            <a:ext cx="2357454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 descr="download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1500174"/>
            <a:ext cx="2714644" cy="2571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 descr="12193405_1009509339101810_8770855412013545220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28" y="4143380"/>
            <a:ext cx="2260943" cy="2417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 descr="7f3d92ff593eb5a4660893e7581e952e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058" y="4143380"/>
            <a:ext cx="4064028" cy="2286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m 7" descr="L_ExTca2_400x400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43834" y="357166"/>
            <a:ext cx="928694" cy="928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m 8" descr="L_ExTca2_400x400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472" y="357166"/>
            <a:ext cx="928694" cy="928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pt-BR" sz="4000" b="1" dirty="0" smtClean="0">
                <a:solidFill>
                  <a:schemeClr val="tx2"/>
                </a:solidFill>
              </a:rPr>
              <a:t>A Crença que mais cresce no mundo</a:t>
            </a:r>
            <a:endParaRPr lang="pt-BR" sz="4000" b="1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 smtClean="0">
                <a:solidFill>
                  <a:schemeClr val="bg1"/>
                </a:solidFill>
              </a:rPr>
              <a:t>Termo árabe </a:t>
            </a:r>
            <a:r>
              <a:rPr lang="pt-BR" sz="2400" b="1" i="1" dirty="0" err="1" smtClean="0">
                <a:solidFill>
                  <a:schemeClr val="bg1"/>
                </a:solidFill>
              </a:rPr>
              <a:t>islam</a:t>
            </a:r>
            <a:r>
              <a:rPr lang="pt-BR" sz="2400" b="1" i="1" dirty="0" smtClean="0">
                <a:solidFill>
                  <a:schemeClr val="bg1"/>
                </a:solidFill>
              </a:rPr>
              <a:t> </a:t>
            </a:r>
            <a:r>
              <a:rPr lang="pt-BR" sz="2400" dirty="0" smtClean="0">
                <a:solidFill>
                  <a:schemeClr val="bg1"/>
                </a:solidFill>
              </a:rPr>
              <a:t>que significa </a:t>
            </a:r>
            <a:r>
              <a:rPr lang="pt-BR" sz="2400" b="1" dirty="0" smtClean="0">
                <a:solidFill>
                  <a:schemeClr val="bg1"/>
                </a:solidFill>
              </a:rPr>
              <a:t>“submissão” </a:t>
            </a:r>
            <a:r>
              <a:rPr lang="pt-BR" sz="2400" dirty="0" smtClean="0">
                <a:solidFill>
                  <a:schemeClr val="bg1"/>
                </a:solidFill>
              </a:rPr>
              <a:t>a Deus; </a:t>
            </a:r>
            <a:r>
              <a:rPr lang="pt-BR" sz="2400" b="1" i="1" dirty="0" smtClean="0">
                <a:solidFill>
                  <a:schemeClr val="bg1"/>
                </a:solidFill>
              </a:rPr>
              <a:t>muçulmano: </a:t>
            </a:r>
            <a:r>
              <a:rPr lang="pt-BR" sz="2400" dirty="0" smtClean="0">
                <a:solidFill>
                  <a:schemeClr val="bg1"/>
                </a:solidFill>
              </a:rPr>
              <a:t>aquele que acredita no Islã e se submete a Deus;</a:t>
            </a:r>
          </a:p>
          <a:p>
            <a:r>
              <a:rPr lang="pt-BR" sz="2400" dirty="0" smtClean="0">
                <a:solidFill>
                  <a:schemeClr val="bg1"/>
                </a:solidFill>
              </a:rPr>
              <a:t> </a:t>
            </a:r>
            <a:r>
              <a:rPr lang="pt-BR" sz="2400" dirty="0" smtClean="0">
                <a:solidFill>
                  <a:schemeClr val="bg1"/>
                </a:solidFill>
              </a:rPr>
              <a:t>Doutrina islâmica ou muçulmana baseia-se no livro sagrado </a:t>
            </a:r>
            <a:r>
              <a:rPr lang="pt-BR" sz="2400" b="1" i="1" dirty="0" smtClean="0">
                <a:solidFill>
                  <a:schemeClr val="bg1"/>
                </a:solidFill>
              </a:rPr>
              <a:t>Corão </a:t>
            </a:r>
            <a:r>
              <a:rPr lang="pt-BR" sz="2400" dirty="0" smtClean="0">
                <a:solidFill>
                  <a:schemeClr val="bg1"/>
                </a:solidFill>
              </a:rPr>
              <a:t>ou </a:t>
            </a:r>
            <a:r>
              <a:rPr lang="pt-BR" sz="2400" b="1" i="1" dirty="0" smtClean="0">
                <a:solidFill>
                  <a:schemeClr val="bg1"/>
                </a:solidFill>
              </a:rPr>
              <a:t>Alcorão</a:t>
            </a:r>
            <a:r>
              <a:rPr lang="pt-BR" sz="2400" dirty="0" smtClean="0">
                <a:solidFill>
                  <a:schemeClr val="bg1"/>
                </a:solidFill>
              </a:rPr>
              <a:t>;</a:t>
            </a:r>
          </a:p>
          <a:p>
            <a:r>
              <a:rPr lang="pt-BR" sz="2400" dirty="0" smtClean="0">
                <a:solidFill>
                  <a:schemeClr val="bg1"/>
                </a:solidFill>
              </a:rPr>
              <a:t> </a:t>
            </a:r>
            <a:r>
              <a:rPr lang="pt-BR" sz="2400" dirty="0" smtClean="0">
                <a:solidFill>
                  <a:schemeClr val="bg1"/>
                </a:solidFill>
              </a:rPr>
              <a:t>Maomé, o maior de todos os profetas; </a:t>
            </a:r>
            <a:r>
              <a:rPr lang="pt-BR" sz="2400" b="1" i="1" dirty="0" smtClean="0">
                <a:solidFill>
                  <a:schemeClr val="bg1"/>
                </a:solidFill>
              </a:rPr>
              <a:t>Alá </a:t>
            </a:r>
            <a:r>
              <a:rPr lang="pt-BR" sz="2400" dirty="0" smtClean="0">
                <a:solidFill>
                  <a:schemeClr val="bg1"/>
                </a:solidFill>
              </a:rPr>
              <a:t>e a </a:t>
            </a:r>
            <a:r>
              <a:rPr lang="pt-BR" sz="2400" b="1" i="1" dirty="0" smtClean="0">
                <a:solidFill>
                  <a:schemeClr val="bg1"/>
                </a:solidFill>
              </a:rPr>
              <a:t>Santíssima Trindade</a:t>
            </a:r>
            <a:r>
              <a:rPr lang="pt-BR" sz="2400" dirty="0" smtClean="0">
                <a:solidFill>
                  <a:schemeClr val="bg1"/>
                </a:solidFill>
              </a:rPr>
              <a:t>;</a:t>
            </a:r>
          </a:p>
          <a:p>
            <a:r>
              <a:rPr lang="pt-BR" sz="2400" dirty="0" smtClean="0">
                <a:solidFill>
                  <a:schemeClr val="bg1"/>
                </a:solidFill>
              </a:rPr>
              <a:t> </a:t>
            </a:r>
            <a:r>
              <a:rPr lang="pt-BR" sz="2400" dirty="0" smtClean="0">
                <a:solidFill>
                  <a:schemeClr val="bg1"/>
                </a:solidFill>
              </a:rPr>
              <a:t>Nem todo árabe é muçulmano e nem todo muçulmano é árabe;</a:t>
            </a:r>
          </a:p>
          <a:p>
            <a:r>
              <a:rPr lang="pt-BR" sz="2400" dirty="0" smtClean="0">
                <a:solidFill>
                  <a:schemeClr val="bg1"/>
                </a:solidFill>
              </a:rPr>
              <a:t> </a:t>
            </a:r>
            <a:r>
              <a:rPr lang="pt-BR" sz="2400" dirty="0" smtClean="0">
                <a:solidFill>
                  <a:schemeClr val="bg1"/>
                </a:solidFill>
              </a:rPr>
              <a:t>Variações da fé islâmica;</a:t>
            </a:r>
          </a:p>
          <a:p>
            <a:r>
              <a:rPr lang="pt-BR" sz="2400" dirty="0" smtClean="0">
                <a:solidFill>
                  <a:schemeClr val="bg1"/>
                </a:solidFill>
              </a:rPr>
              <a:t> </a:t>
            </a:r>
            <a:r>
              <a:rPr lang="pt-BR" sz="2400" b="1" i="1" dirty="0" err="1" smtClean="0">
                <a:solidFill>
                  <a:schemeClr val="bg1"/>
                </a:solidFill>
              </a:rPr>
              <a:t>Raíz</a:t>
            </a:r>
            <a:r>
              <a:rPr lang="pt-BR" sz="2400" b="1" i="1" dirty="0" smtClean="0">
                <a:solidFill>
                  <a:schemeClr val="bg1"/>
                </a:solidFill>
              </a:rPr>
              <a:t> do termo </a:t>
            </a:r>
            <a:r>
              <a:rPr lang="pt-BR" sz="2400" b="1" i="1" dirty="0" err="1" smtClean="0">
                <a:solidFill>
                  <a:schemeClr val="bg1"/>
                </a:solidFill>
              </a:rPr>
              <a:t>islam</a:t>
            </a:r>
            <a:r>
              <a:rPr lang="pt-BR" sz="2400" b="1" i="1" dirty="0" smtClean="0">
                <a:solidFill>
                  <a:schemeClr val="bg1"/>
                </a:solidFill>
              </a:rPr>
              <a:t>: </a:t>
            </a:r>
            <a:r>
              <a:rPr lang="pt-BR" sz="2400" dirty="0" err="1" smtClean="0">
                <a:solidFill>
                  <a:schemeClr val="bg1"/>
                </a:solidFill>
              </a:rPr>
              <a:t>salam</a:t>
            </a:r>
            <a:r>
              <a:rPr lang="pt-BR" sz="2400" dirty="0" smtClean="0">
                <a:solidFill>
                  <a:schemeClr val="bg1"/>
                </a:solidFill>
              </a:rPr>
              <a:t>, que significa </a:t>
            </a:r>
            <a:r>
              <a:rPr lang="pt-BR" sz="2400" b="1" dirty="0" smtClean="0">
                <a:solidFill>
                  <a:schemeClr val="bg1"/>
                </a:solidFill>
              </a:rPr>
              <a:t>“paz”</a:t>
            </a:r>
            <a:r>
              <a:rPr lang="pt-BR" sz="2400" i="1" dirty="0" smtClean="0">
                <a:solidFill>
                  <a:schemeClr val="bg1"/>
                </a:solidFill>
              </a:rPr>
              <a:t>.</a:t>
            </a:r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4" name="Imagem 3" descr="refugiado-sirio-le-passagem-do-alcorao-1449773564954_615x3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4214818"/>
            <a:ext cx="3429003" cy="16726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Imagem 4" descr="24jun2015---menina-indiana-le-o-alcorao-na-escola-durante-o-ramada-em-hyderabad-durante-o-mes-sagrado-os-muculmanos-se-abstem-de-comer-beber-fumar-e-praticar-sexo-do-amanhe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08" y="1142984"/>
            <a:ext cx="4962718" cy="25955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800" b="1" dirty="0" smtClean="0">
                <a:solidFill>
                  <a:schemeClr val="accent1"/>
                </a:solidFill>
              </a:rPr>
              <a:t>As origens do Islamismo</a:t>
            </a:r>
            <a:endParaRPr lang="pt-BR" sz="4800" b="1" dirty="0">
              <a:solidFill>
                <a:schemeClr val="accent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46236"/>
            <a:ext cx="8229600" cy="4854597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pt-BR" sz="2400" dirty="0" smtClean="0"/>
              <a:t>Arábia região de difícil sobrevivência; </a:t>
            </a:r>
            <a:r>
              <a:rPr lang="pt-BR" sz="2400" b="1" dirty="0" smtClean="0"/>
              <a:t>Século VII (pré-islâmica): </a:t>
            </a:r>
            <a:r>
              <a:rPr lang="pt-BR" sz="2400" dirty="0" smtClean="0"/>
              <a:t>fluxos comerciais;</a:t>
            </a:r>
          </a:p>
          <a:p>
            <a:pPr>
              <a:buFont typeface="Arial" pitchFamily="34" charset="0"/>
              <a:buChar char="•"/>
            </a:pPr>
            <a:r>
              <a:rPr lang="pt-BR" sz="2400" b="1" dirty="0" smtClean="0"/>
              <a:t>Deslocamento de fluxos comerciais: </a:t>
            </a:r>
            <a:r>
              <a:rPr lang="pt-BR" sz="2400" dirty="0" smtClean="0"/>
              <a:t>lucros; árabes ou beduínos viviam sob a autoridade de chefes eleitos: </a:t>
            </a:r>
            <a:r>
              <a:rPr lang="pt-BR" sz="2400" b="1" i="1" dirty="0" smtClean="0"/>
              <a:t>xeques</a:t>
            </a:r>
            <a:r>
              <a:rPr lang="pt-BR" sz="2400" dirty="0" smtClean="0"/>
              <a:t>; religião politeísta; </a:t>
            </a:r>
            <a:r>
              <a:rPr lang="pt-BR" sz="2400" b="1" i="1" dirty="0" smtClean="0"/>
              <a:t>pedra negra e </a:t>
            </a:r>
            <a:r>
              <a:rPr lang="pt-BR" sz="2400" b="1" i="1" dirty="0" err="1" smtClean="0"/>
              <a:t>Caaba</a:t>
            </a:r>
            <a:r>
              <a:rPr lang="pt-BR" sz="2400" dirty="0" smtClean="0"/>
              <a:t>;</a:t>
            </a:r>
          </a:p>
          <a:p>
            <a:pPr>
              <a:buFont typeface="Arial" pitchFamily="34" charset="0"/>
              <a:buChar char="•"/>
            </a:pPr>
            <a:r>
              <a:rPr lang="pt-BR" sz="2400" dirty="0" smtClean="0"/>
              <a:t>Maomé nasce em Meca e recebe mensagens no </a:t>
            </a:r>
            <a:r>
              <a:rPr lang="pt-BR" sz="2400" dirty="0" err="1" smtClean="0"/>
              <a:t>whatsapp</a:t>
            </a:r>
            <a:r>
              <a:rPr lang="pt-BR" sz="2400" dirty="0" smtClean="0"/>
              <a:t> do anjo Gabriel ao longo de sua vida;</a:t>
            </a:r>
          </a:p>
          <a:p>
            <a:pPr>
              <a:buFont typeface="Arial" pitchFamily="34" charset="0"/>
              <a:buChar char="•"/>
            </a:pPr>
            <a:r>
              <a:rPr lang="pt-BR" sz="2400" dirty="0" smtClean="0"/>
              <a:t>Maomé passa a divulgar sua doutrina, que é recebia com hostilidade;</a:t>
            </a:r>
          </a:p>
          <a:p>
            <a:pPr>
              <a:buFont typeface="Arial" pitchFamily="34" charset="0"/>
              <a:buChar char="•"/>
            </a:pPr>
            <a:r>
              <a:rPr lang="pt-BR" sz="2400" dirty="0" smtClean="0"/>
              <a:t>Cresce o número de adeptos a Maomé e estes sofrem perseguições; retirada de Maomé para </a:t>
            </a:r>
            <a:r>
              <a:rPr lang="pt-BR" sz="2400" b="1" dirty="0" err="1" smtClean="0"/>
              <a:t>Yatreb</a:t>
            </a:r>
            <a:r>
              <a:rPr lang="pt-BR" sz="2400" b="1" dirty="0" smtClean="0"/>
              <a:t> (atual Medina)</a:t>
            </a:r>
            <a:r>
              <a:rPr lang="pt-BR" sz="2400" dirty="0" smtClean="0"/>
              <a:t>; Conhecido como </a:t>
            </a:r>
            <a:r>
              <a:rPr lang="pt-BR" sz="2400" b="1" i="1" dirty="0" err="1" smtClean="0"/>
              <a:t>Hégira</a:t>
            </a:r>
            <a:r>
              <a:rPr lang="pt-BR" sz="2400" dirty="0" smtClean="0"/>
              <a:t>, esse deslocamento marca o ano 1 do calendário muçulmano.</a:t>
            </a:r>
            <a:endParaRPr lang="pt-BR" sz="2400" dirty="0"/>
          </a:p>
        </p:txBody>
      </p:sp>
      <p:pic>
        <p:nvPicPr>
          <p:cNvPr id="4" name="Imagem 3" descr="300px-Mao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32" y="2285992"/>
            <a:ext cx="3214710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m 4" descr="peregrinacion-a-la-meca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50" y="1357298"/>
            <a:ext cx="5050792" cy="37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20900_911697305549681_8316064921045217314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042" y="428604"/>
            <a:ext cx="2928958" cy="2928958"/>
          </a:xfrm>
        </p:spPr>
      </p:pic>
      <p:pic>
        <p:nvPicPr>
          <p:cNvPr id="5" name="Imagem 4" descr="10152536_1036584696394274_2744939330126253242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357166"/>
            <a:ext cx="3071816" cy="4095754"/>
          </a:xfrm>
          <a:prstGeom prst="rect">
            <a:avLst/>
          </a:prstGeom>
        </p:spPr>
      </p:pic>
      <p:pic>
        <p:nvPicPr>
          <p:cNvPr id="6" name="Imagem 5" descr="Smoothie Tim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28" y="3500438"/>
            <a:ext cx="3295650" cy="24574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2068515"/>
          </a:xfrm>
        </p:spPr>
        <p:txBody>
          <a:bodyPr>
            <a:normAutofit/>
          </a:bodyPr>
          <a:lstStyle/>
          <a:p>
            <a:pPr>
              <a:buFont typeface="Courier New" pitchFamily="49" charset="0"/>
              <a:buChar char="o"/>
            </a:pPr>
            <a:r>
              <a:rPr lang="pt-BR" sz="2400" dirty="0" smtClean="0">
                <a:solidFill>
                  <a:schemeClr val="bg1"/>
                </a:solidFill>
              </a:rPr>
              <a:t>A cidade de </a:t>
            </a:r>
            <a:r>
              <a:rPr lang="pt-BR" sz="2400" b="1" dirty="0" err="1" smtClean="0">
                <a:solidFill>
                  <a:schemeClr val="bg1"/>
                </a:solidFill>
              </a:rPr>
              <a:t>Yatreb</a:t>
            </a:r>
            <a:r>
              <a:rPr lang="pt-BR" sz="2400" b="1" dirty="0" smtClean="0">
                <a:solidFill>
                  <a:schemeClr val="bg1"/>
                </a:solidFill>
              </a:rPr>
              <a:t> </a:t>
            </a:r>
            <a:r>
              <a:rPr lang="pt-BR" sz="2400" dirty="0" smtClean="0">
                <a:solidFill>
                  <a:schemeClr val="bg1"/>
                </a:solidFill>
              </a:rPr>
              <a:t>torna-se o primeiro reduto islâmico e passa a ser chamada de Medina, a cidade do profeta;</a:t>
            </a:r>
          </a:p>
          <a:p>
            <a:pPr>
              <a:buFont typeface="Courier New" pitchFamily="49" charset="0"/>
              <a:buChar char="o"/>
            </a:pPr>
            <a:r>
              <a:rPr lang="pt-BR" sz="2400" b="1" dirty="0" smtClean="0">
                <a:solidFill>
                  <a:schemeClr val="bg1"/>
                </a:solidFill>
              </a:rPr>
              <a:t>Dez anos seguintes: </a:t>
            </a:r>
            <a:r>
              <a:rPr lang="pt-BR" sz="2400" dirty="0" smtClean="0">
                <a:solidFill>
                  <a:schemeClr val="bg1"/>
                </a:solidFill>
              </a:rPr>
              <a:t>Maomé unifica as tribos árabes;</a:t>
            </a:r>
          </a:p>
          <a:p>
            <a:pPr>
              <a:buFont typeface="Courier New" pitchFamily="49" charset="0"/>
              <a:buChar char="o"/>
            </a:pPr>
            <a:r>
              <a:rPr lang="pt-BR" sz="2400" b="1" i="1" dirty="0" smtClean="0">
                <a:solidFill>
                  <a:schemeClr val="bg1"/>
                </a:solidFill>
              </a:rPr>
              <a:t>Jihad: </a:t>
            </a:r>
            <a:r>
              <a:rPr lang="pt-BR" sz="2400" dirty="0" smtClean="0">
                <a:solidFill>
                  <a:schemeClr val="bg1"/>
                </a:solidFill>
              </a:rPr>
              <a:t>esforço em favor de Deus;</a:t>
            </a:r>
          </a:p>
          <a:p>
            <a:pPr>
              <a:buFont typeface="Courier New" pitchFamily="49" charset="0"/>
              <a:buChar char="o"/>
            </a:pPr>
            <a:r>
              <a:rPr lang="pt-BR" sz="2400" b="1" dirty="0" smtClean="0">
                <a:solidFill>
                  <a:schemeClr val="bg1"/>
                </a:solidFill>
              </a:rPr>
              <a:t>632: </a:t>
            </a:r>
            <a:r>
              <a:rPr lang="pt-BR" sz="2400" dirty="0" smtClean="0">
                <a:solidFill>
                  <a:schemeClr val="bg1"/>
                </a:solidFill>
              </a:rPr>
              <a:t>morte de Maomé; Arábia se converte ao islamismo. 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4" name="Imagem 3" descr="Cidade-de-Medi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3643314"/>
            <a:ext cx="4280230" cy="2842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m 4" descr="250px-Medina,_Saudi_Arabia_locator_ma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3638670"/>
            <a:ext cx="3143272" cy="29389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m 5" descr="50676-gabriel-medina-e-um-surfista-600x315-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72593">
            <a:off x="6530390" y="344784"/>
            <a:ext cx="1818366" cy="954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6000" b="1" dirty="0" smtClean="0">
                <a:solidFill>
                  <a:schemeClr val="accent2"/>
                </a:solidFill>
              </a:rPr>
              <a:t>A Doutrina do Islã</a:t>
            </a:r>
            <a:endParaRPr lang="pt-BR" sz="6000" b="1" dirty="0">
              <a:solidFill>
                <a:schemeClr val="accent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pt-BR" sz="2400" b="1" dirty="0" smtClean="0"/>
              <a:t>Documentos que contém a fundamentação política e religiosa: </a:t>
            </a:r>
            <a:r>
              <a:rPr lang="pt-BR" sz="2400" i="1" dirty="0" err="1" smtClean="0"/>
              <a:t>Suna</a:t>
            </a:r>
            <a:r>
              <a:rPr lang="pt-BR" sz="2400" i="1" dirty="0" smtClean="0"/>
              <a:t> e o Alcorão;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/>
              <a:t>Aperfeiçoamento e conclusão do judaísmo e cristianismo;</a:t>
            </a:r>
          </a:p>
          <a:p>
            <a:pPr>
              <a:buFont typeface="Wingdings" pitchFamily="2" charset="2"/>
              <a:buChar char="§"/>
            </a:pPr>
            <a:r>
              <a:rPr lang="pt-BR" sz="2400" b="1" dirty="0" smtClean="0"/>
              <a:t>Princípios fundamentais da fé muçulmana: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400" i="1" dirty="0" smtClean="0"/>
              <a:t>Maomé foi o último profeta de Alá, o único Deus, criador do universo;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400" i="1" dirty="0" smtClean="0"/>
              <a:t>Oração cinco vezes ao dia, com o corpo voltado em direção á cidade sagrada de Meca, berço do islamismo;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400" i="1" dirty="0" smtClean="0"/>
              <a:t>Destinar à caridade o equivalente a 2,5% da renda anual do muçulmano;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400" i="1" dirty="0" smtClean="0"/>
              <a:t>Fazer uma peregrinação </a:t>
            </a:r>
            <a:r>
              <a:rPr lang="pt-BR" sz="2400" b="1" i="1" dirty="0" smtClean="0"/>
              <a:t>(</a:t>
            </a:r>
            <a:r>
              <a:rPr lang="pt-BR" sz="2400" b="1" i="1" dirty="0" err="1" smtClean="0"/>
              <a:t>Haji</a:t>
            </a:r>
            <a:r>
              <a:rPr lang="pt-BR" sz="2400" b="1" i="1" dirty="0" smtClean="0"/>
              <a:t>)</a:t>
            </a:r>
            <a:r>
              <a:rPr lang="pt-BR" sz="2400" dirty="0" smtClean="0"/>
              <a:t> à Meca, pelo menos uma vez na vida;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400" b="1" dirty="0" smtClean="0"/>
              <a:t>Jejuar no mês do </a:t>
            </a:r>
            <a:r>
              <a:rPr lang="pt-BR" sz="2400" b="1" i="1" dirty="0" smtClean="0"/>
              <a:t>Ramadã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pt-BR" sz="2400" b="1" dirty="0" smtClean="0"/>
              <a:t>Estado Islâmico, uma teocracia. </a:t>
            </a:r>
            <a:endParaRPr lang="pt-BR" sz="2400" i="1" dirty="0"/>
          </a:p>
        </p:txBody>
      </p:sp>
      <p:pic>
        <p:nvPicPr>
          <p:cNvPr id="4" name="Imagem 3" descr="ramada30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1500174"/>
            <a:ext cx="4381504" cy="347599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Imagem 4" descr="religiao-cultura-mundo-arabe-ramada-20140713-022-original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8" y="2357430"/>
            <a:ext cx="3571900" cy="20085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6000" b="1" dirty="0" smtClean="0">
                <a:solidFill>
                  <a:schemeClr val="accent3"/>
                </a:solidFill>
              </a:rPr>
              <a:t>Vida em Família</a:t>
            </a:r>
            <a:endParaRPr lang="pt-BR" sz="6000" b="1" dirty="0">
              <a:solidFill>
                <a:schemeClr val="accent3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 dirty="0" smtClean="0">
                <a:solidFill>
                  <a:schemeClr val="bg1"/>
                </a:solidFill>
              </a:rPr>
              <a:t>Casamento: </a:t>
            </a:r>
            <a:r>
              <a:rPr lang="pt-BR" sz="2400" dirty="0" smtClean="0">
                <a:solidFill>
                  <a:schemeClr val="bg1"/>
                </a:solidFill>
              </a:rPr>
              <a:t>ato virtuoso;</a:t>
            </a:r>
          </a:p>
          <a:p>
            <a:pPr>
              <a:buFont typeface="Wingdings" pitchFamily="2" charset="2"/>
              <a:buChar char="q"/>
            </a:pPr>
            <a:r>
              <a:rPr lang="pt-BR" sz="2400" b="1" dirty="0" smtClean="0">
                <a:solidFill>
                  <a:schemeClr val="bg1"/>
                </a:solidFill>
              </a:rPr>
              <a:t>Homem: </a:t>
            </a:r>
            <a:r>
              <a:rPr lang="pt-BR" sz="2400" dirty="0" smtClean="0">
                <a:solidFill>
                  <a:schemeClr val="bg1"/>
                </a:solidFill>
              </a:rPr>
              <a:t>chefe da família;</a:t>
            </a:r>
          </a:p>
          <a:p>
            <a:pPr>
              <a:buFont typeface="Wingdings" pitchFamily="2" charset="2"/>
              <a:buChar char="q"/>
            </a:pPr>
            <a:r>
              <a:rPr lang="pt-BR" sz="2400" b="1" dirty="0" smtClean="0">
                <a:solidFill>
                  <a:schemeClr val="bg1"/>
                </a:solidFill>
              </a:rPr>
              <a:t>Mulher: </a:t>
            </a:r>
            <a:r>
              <a:rPr lang="pt-BR" sz="2400" dirty="0" smtClean="0">
                <a:solidFill>
                  <a:schemeClr val="bg1"/>
                </a:solidFill>
              </a:rPr>
              <a:t>responsável pela organização da vida doméstica.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4" name="Imagem 3" descr="familia islamic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3286124"/>
            <a:ext cx="3714756" cy="30956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m 4" descr="Islamismo-judaismo-raizes-historicas-rivalidade_ACRIMA20150118_0005_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3500438"/>
            <a:ext cx="2714644" cy="26457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11012591_375147356005305_3719386542758952419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422" y="500042"/>
            <a:ext cx="1847850" cy="1943100"/>
          </a:xfrm>
        </p:spPr>
      </p:pic>
      <p:pic>
        <p:nvPicPr>
          <p:cNvPr id="5" name="Imagem 4" descr="11065906_885856538133758_4372101829899914643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500042"/>
            <a:ext cx="3355580" cy="5323468"/>
          </a:xfrm>
          <a:prstGeom prst="rect">
            <a:avLst/>
          </a:prstGeom>
        </p:spPr>
      </p:pic>
      <p:pic>
        <p:nvPicPr>
          <p:cNvPr id="6" name="Imagem 5" descr="giphy (6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76" y="2928934"/>
            <a:ext cx="3543300" cy="25717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6000" b="1" dirty="0" smtClean="0">
                <a:solidFill>
                  <a:schemeClr val="accent4"/>
                </a:solidFill>
              </a:rPr>
              <a:t>A expansão do Islã</a:t>
            </a:r>
            <a:endParaRPr lang="pt-BR" sz="6000" b="1" dirty="0">
              <a:solidFill>
                <a:schemeClr val="accent4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285433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pt-BR" sz="2400" b="1" i="1" dirty="0" smtClean="0"/>
              <a:t>Califado ou califa: </a:t>
            </a:r>
            <a:r>
              <a:rPr lang="pt-BR" sz="2400" dirty="0" smtClean="0"/>
              <a:t>sucessor do profeta de Deus; </a:t>
            </a:r>
            <a:r>
              <a:rPr lang="pt-BR" sz="2400" b="1" i="1" dirty="0" smtClean="0"/>
              <a:t>Ali e </a:t>
            </a:r>
            <a:r>
              <a:rPr lang="pt-BR" sz="2400" b="1" i="1" dirty="0" err="1" smtClean="0"/>
              <a:t>Abu-Bequer</a:t>
            </a:r>
            <a:r>
              <a:rPr lang="pt-BR" sz="2400" b="1" i="1" dirty="0" smtClean="0"/>
              <a:t> </a:t>
            </a:r>
            <a:r>
              <a:rPr lang="pt-BR" sz="2400" dirty="0" smtClean="0"/>
              <a:t>(primeiro califa); </a:t>
            </a:r>
            <a:r>
              <a:rPr lang="pt-BR" sz="2400" b="1" dirty="0" smtClean="0"/>
              <a:t>Século VII: </a:t>
            </a:r>
            <a:r>
              <a:rPr lang="pt-BR" sz="2400" dirty="0" smtClean="0"/>
              <a:t>guerra santa pela difusão do islamismo;</a:t>
            </a:r>
          </a:p>
          <a:p>
            <a:pPr>
              <a:buFont typeface="Wingdings" pitchFamily="2" charset="2"/>
              <a:buChar char="v"/>
            </a:pPr>
            <a:r>
              <a:rPr lang="pt-BR" sz="2400" dirty="0" smtClean="0"/>
              <a:t>Sob o governo dos quatro primeiros califas </a:t>
            </a:r>
            <a:r>
              <a:rPr lang="pt-BR" sz="2400" b="1" dirty="0" smtClean="0"/>
              <a:t>(</a:t>
            </a:r>
            <a:r>
              <a:rPr lang="pt-BR" sz="2400" b="1" dirty="0" err="1" smtClean="0"/>
              <a:t>Abu-Bequer</a:t>
            </a:r>
            <a:r>
              <a:rPr lang="pt-BR" sz="2400" b="1" dirty="0" smtClean="0"/>
              <a:t>, Omar, </a:t>
            </a:r>
            <a:r>
              <a:rPr lang="pt-BR" sz="2400" b="1" dirty="0" err="1" smtClean="0"/>
              <a:t>Otman</a:t>
            </a:r>
            <a:r>
              <a:rPr lang="pt-BR" sz="2400" b="1" dirty="0" smtClean="0"/>
              <a:t> e Ali), </a:t>
            </a:r>
            <a:r>
              <a:rPr lang="pt-BR" sz="2400" dirty="0" smtClean="0"/>
              <a:t>os árabes dominaram a Pérsia, Mesopotâmia, Palestina, Síria e Egito (antigas províncias bizantinas).</a:t>
            </a:r>
            <a:endParaRPr lang="pt-BR" sz="2400" dirty="0"/>
          </a:p>
        </p:txBody>
      </p:sp>
      <p:pic>
        <p:nvPicPr>
          <p:cNvPr id="4" name="Imagem 3" descr="Presenca-Arabe-S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2" y="4071942"/>
            <a:ext cx="3595690" cy="22984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undição">
  <a:themeElements>
    <a:clrScheme name="Cívico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Fundição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undiçã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120</TotalTime>
  <Words>824</Words>
  <PresentationFormat>Apresentação na tela (4:3)</PresentationFormat>
  <Paragraphs>60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17" baseType="lpstr">
      <vt:lpstr>Fundição</vt:lpstr>
      <vt:lpstr>Nascimento e expansão do Islamismo</vt:lpstr>
      <vt:lpstr>A Crença que mais cresce no mundo</vt:lpstr>
      <vt:lpstr>As origens do Islamismo</vt:lpstr>
      <vt:lpstr>Slide 4</vt:lpstr>
      <vt:lpstr>Slide 5</vt:lpstr>
      <vt:lpstr>A Doutrina do Islã</vt:lpstr>
      <vt:lpstr>Vida em Família</vt:lpstr>
      <vt:lpstr>Slide 8</vt:lpstr>
      <vt:lpstr>A expansão do Islã</vt:lpstr>
      <vt:lpstr>Slide 10</vt:lpstr>
      <vt:lpstr>Omíadas e Abássidas</vt:lpstr>
      <vt:lpstr>Slide 12</vt:lpstr>
      <vt:lpstr>A presença árabe na Península Ibérica</vt:lpstr>
      <vt:lpstr>A derrocada árabe e a ascensão Otomana</vt:lpstr>
      <vt:lpstr>Filme</vt:lpstr>
      <vt:lpstr>Bons  estudos ♥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Nascimento e expansão do Islamismo</dc:title>
  <dc:creator>Olga</dc:creator>
  <cp:lastModifiedBy>Olga</cp:lastModifiedBy>
  <cp:revision>14</cp:revision>
  <dcterms:created xsi:type="dcterms:W3CDTF">2016-05-12T14:53:14Z</dcterms:created>
  <dcterms:modified xsi:type="dcterms:W3CDTF">2016-05-12T17:03:58Z</dcterms:modified>
</cp:coreProperties>
</file>