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notesSlides/_rels/notesSlide22.xml.rels" ContentType="application/vnd.openxmlformats-package.relationships+xml"/>
  <Override PartName="/ppt/notesSlides/notesSlide22.xml" ContentType="application/vnd.openxmlformats-officedocument.presentationml.notesSlide+xml"/>
  <Override PartName="/ppt/media/image19.png" ContentType="image/png"/>
  <Override PartName="/ppt/media/image20.png" ContentType="image/png"/>
  <Override PartName="/ppt/media/image23.png" ContentType="image/png"/>
  <Override PartName="/ppt/media/image22.jpeg" ContentType="image/jpeg"/>
  <Override PartName="/ppt/media/image13.gif" ContentType="image/gif"/>
  <Override PartName="/ppt/media/image18.jpeg" ContentType="image/jpeg"/>
  <Override PartName="/ppt/media/image2.png" ContentType="image/png"/>
  <Override PartName="/ppt/media/image4.jpeg" ContentType="image/jpeg"/>
  <Override PartName="/ppt/media/image5.png" ContentType="image/png"/>
  <Override PartName="/ppt/media/image10.jpeg" ContentType="image/jpeg"/>
  <Override PartName="/ppt/media/image8.png" ContentType="image/png"/>
  <Override PartName="/ppt/media/image11.jpeg" ContentType="image/jpeg"/>
  <Override PartName="/ppt/media/image6.jpeg" ContentType="image/jpeg"/>
  <Override PartName="/ppt/media/image12.jpeg" ContentType="image/jpeg"/>
  <Override PartName="/ppt/media/image7.png" ContentType="image/png"/>
  <Override PartName="/ppt/media/image21.png" ContentType="image/png"/>
  <Override PartName="/ppt/media/image14.jpeg" ContentType="image/jpeg"/>
  <Override PartName="/ppt/media/image24.png" ContentType="image/png"/>
  <Override PartName="/ppt/media/image15.jpeg" ContentType="image/jpeg"/>
  <Override PartName="/ppt/media/image17.gif" ContentType="image/gif"/>
  <Override PartName="/ppt/media/image3.png" ContentType="image/png"/>
  <Override PartName="/ppt/media/image1.jpeg" ContentType="image/jpeg"/>
  <Override PartName="/ppt/media/image16.jpeg" ContentType="image/jpeg"/>
  <Override PartName="/ppt/media/image9.png" ContentType="image/png"/>
  <Override PartName="/ppt/presentation.xml" ContentType="application/vnd.openxmlformats-officedocument.presentationml.presentation.main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_rels/presentation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9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_rels/slide35.xml.rels" ContentType="application/vnd.openxmlformats-package.relationships+xml"/>
  <Override PartName="/ppt/slides/_rels/slide26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33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31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34.xml.rels" ContentType="application/vnd.openxmlformats-package.relationships+xml"/>
  <Override PartName="/ppt/slides/_rels/slide25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2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1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50" r:id="rId3"/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pt-BR"/>
              <a:t>Clique para editar o formato de notas</a:t>
            </a:r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pt-BR"/>
              <a:t>&lt;cabeçalho&gt;</a:t>
            </a:r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pt-BR"/>
              <a:t>&lt;data/hora&gt;</a:t>
            </a:r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pt-BR"/>
              <a:t>&lt;rodapé&gt;</a:t>
            </a:r>
            <a:endParaRPr/>
          </a:p>
        </p:txBody>
      </p:sp>
      <p:sp>
        <p:nvSpPr>
          <p:cNvPr id="1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F19141F1-6101-41B1-B1F1-A1A1E12151A1}" type="slidenum">
              <a:rPr lang="pt-BR"/>
              <a:t>&lt;número&gt;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D171F141-9111-4151-B111-E1114151F191}" type="slidenum">
              <a:rPr lang="pt-BR" sz="1200">
                <a:solidFill>
                  <a:srgbClr val="000000"/>
                </a:solidFill>
                <a:latin typeface="Times New Roman"/>
                <a:ea typeface="Times New Roman"/>
              </a:rPr>
              <a:t>&lt;número&gt;</a:t>
            </a:fld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lang="pt-BR" sz="3200">
                <a:solidFill>
                  <a:srgbClr val="888888"/>
                </a:solidFill>
                <a:latin typeface="Calibri"/>
                <a:ea typeface="Calibri"/>
              </a:rPr>
              <a:t>Clique para editar o formato do texto do título</a:t>
            </a:r>
            <a:endParaRPr/>
          </a:p>
        </p:txBody>
      </p:sp>
      <p:sp>
        <p:nvSpPr>
          <p:cNvPr id="1" name="TextShape 2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</p:spPr>
      </p:sp>
      <p:sp>
        <p:nvSpPr>
          <p:cNvPr id="2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</p:spPr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1B19111-21D1-4131-A181-21B1B1A151D1}" type="slidenum">
              <a:rPr lang="pt-BR" sz="1200">
                <a:solidFill>
                  <a:srgbClr val="888888"/>
                </a:solidFill>
                <a:latin typeface="Calibri"/>
                <a:ea typeface="Calibri"/>
              </a:rPr>
              <a:t>&lt;número&gt;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pt-BR"/>
              <a:t>2.º Nível da estrutura de tópicos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pt-BR"/>
              <a:t>3.º Nível da estrutura de tópicos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pt-BR"/>
              <a:t>4.º Nível da estrutura de tópicos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pt-BR"/>
              <a:t>8.º Nível da estrutura de tópicos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pt-BR"/>
              <a:t>9.º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Clique para editar o formato do texto do título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Clique para editar o formato do texto da estrutura de tópicos</a:t>
            </a:r>
            <a:endParaRPr/>
          </a:p>
          <a:p>
            <a:pPr lvl="1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2.º Nível da estrutura de tópicos</a:t>
            </a:r>
            <a:endParaRPr/>
          </a:p>
          <a:p>
            <a:pPr lvl="2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3.º Nível da estrutura de tópicos</a:t>
            </a:r>
            <a:endParaRPr/>
          </a:p>
          <a:p>
            <a:pPr lvl="3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4.º Nível da estrutura de tópicos</a:t>
            </a:r>
            <a:endParaRPr/>
          </a:p>
          <a:p>
            <a:pPr lvl="4">
              <a:lnSpc>
                <a:spcPct val="100000"/>
              </a:lnSpc>
              <a:buSzPct val="75000"/>
              <a:buFont typeface="StarSymbol"/>
              <a:buChar char="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5.º Nível da estrutura de tópicos</a:t>
            </a:r>
            <a:endParaRPr/>
          </a:p>
          <a:p>
            <a:pPr lvl="5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6.º Nível da estrutura de tópicos</a:t>
            </a:r>
            <a:endParaRPr/>
          </a:p>
          <a:p>
            <a:pPr lvl="6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7.º Nível da estrutura de tópicos</a:t>
            </a:r>
            <a:endParaRPr/>
          </a:p>
          <a:p>
            <a:pPr lvl="7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8.º Nível da estrutura de tópicos</a:t>
            </a:r>
            <a:endParaRPr/>
          </a:p>
          <a:p>
            <a:pPr lvl="8"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9.º Nível da estrutura de tópicos</a:t>
            </a:r>
            <a:endParaRPr/>
          </a:p>
        </p:txBody>
      </p:sp>
      <p:sp>
        <p:nvSpPr>
          <p:cNvPr id="7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</p:spPr>
      </p:sp>
      <p:sp>
        <p:nvSpPr>
          <p:cNvPr id="8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</p:spPr>
      </p:sp>
      <p:sp>
        <p:nvSpPr>
          <p:cNvPr id="9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121D1A1-51F1-4171-8191-01A1E1316141}" type="slidenum">
              <a:rPr lang="pt-BR" sz="1200">
                <a:solidFill>
                  <a:srgbClr val="888888"/>
                </a:solidFill>
                <a:latin typeface="Calibri"/>
                <a:ea typeface="Calibri"/>
              </a:rPr>
              <a:t>&lt;número&gt;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Shape 1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</p:spPr>
      </p:sp>
      <p:sp>
        <p:nvSpPr>
          <p:cNvPr id="1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</p:spPr>
      </p:sp>
      <p:sp>
        <p:nvSpPr>
          <p:cNvPr id="1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121E131-B1F1-41B1-A181-61F1710041C1}" type="slidenum">
              <a:rPr lang="pt-BR" sz="1200">
                <a:solidFill>
                  <a:srgbClr val="888888"/>
                </a:solidFill>
                <a:latin typeface="Calibri"/>
                <a:ea typeface="Calibri"/>
              </a:rPr>
              <a:t>&lt;número&gt;</a:t>
            </a:fld>
            <a:endParaRPr/>
          </a:p>
        </p:txBody>
      </p:sp>
      <p:sp>
        <p:nvSpPr>
          <p:cNvPr id="1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pt-BR"/>
              <a:t>2.º Nível da estrutura de tópicos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pt-BR"/>
              <a:t>3.º Nível da estrutura de tópicos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pt-BR"/>
              <a:t>4.º Nível da estrutura de tópicos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pt-BR"/>
              <a:t>8.º Nível da estrutura de tópicos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pt-BR"/>
              <a:t>9.º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3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3.gif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7.gif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hyperlink" Target="http://www.daaeararaquara.com.br/guarani.htm" TargetMode="External"/><Relationship Id="rId2" Type="http://schemas.openxmlformats.org/officeDocument/2006/relationships/hyperlink" Target="http://www.youtube.com/watch?v=Fwh-cZfWNIc" TargetMode="External"/><Relationship Id="rId3" Type="http://schemas.openxmlformats.org/officeDocument/2006/relationships/hyperlink" Target="http://www.youtube.com/watch?v=gyENWz9T-aE" TargetMode="External"/><Relationship Id="rId4" Type="http://schemas.openxmlformats.org/officeDocument/2006/relationships/slideLayout" Target="../slideLayouts/slideLayout2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Shape 1"/>
          <p:cNvSpPr txBox="1"/>
          <p:nvPr/>
        </p:nvSpPr>
        <p:spPr>
          <a:xfrm>
            <a:off x="645840" y="0"/>
            <a:ext cx="7772040" cy="1223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538cd5"/>
                </a:solidFill>
                <a:latin typeface="Calibri"/>
                <a:ea typeface="Calibri"/>
              </a:rPr>
              <a:t>HIDROGRAFIA</a:t>
            </a:r>
            <a:endParaRPr/>
          </a:p>
        </p:txBody>
      </p:sp>
      <p:pic>
        <p:nvPicPr>
          <p:cNvPr descr="" id="21" name="Imagem 2"/>
          <p:cNvPicPr/>
          <p:nvPr/>
        </p:nvPicPr>
        <p:blipFill>
          <a:blip r:embed="rId1"/>
          <a:stretch>
            <a:fillRect/>
          </a:stretch>
        </p:blipFill>
        <p:spPr>
          <a:xfrm>
            <a:off x="645840" y="1121760"/>
            <a:ext cx="7772040" cy="519372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Precipitação</a:t>
            </a:r>
            <a:endParaRPr/>
          </a:p>
        </p:txBody>
      </p:sp>
      <p:pic>
        <p:nvPicPr>
          <p:cNvPr descr="" id="41" name="Shape 33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600200"/>
            <a:ext cx="8969040" cy="482868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</p:sp>
      <p:sp>
        <p:nvSpPr>
          <p:cNvPr id="4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pic>
        <p:nvPicPr>
          <p:cNvPr descr="" id="44" name="Shape 153"/>
          <p:cNvPicPr/>
          <p:nvPr/>
        </p:nvPicPr>
        <p:blipFill>
          <a:blip r:embed="rId1"/>
          <a:stretch>
            <a:fillRect/>
          </a:stretch>
        </p:blipFill>
        <p:spPr>
          <a:xfrm>
            <a:off x="637920" y="0"/>
            <a:ext cx="7868160" cy="685764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Bacias hidrográficas </a:t>
            </a:r>
            <a:endParaRPr/>
          </a:p>
        </p:txBody>
      </p:sp>
      <p:sp>
        <p:nvSpPr>
          <p:cNvPr id="4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  <a:buSzPct val="98000"/>
              <a:buFont typeface="Arial"/>
              <a:buChar char="•"/>
            </a:pP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Uma </a:t>
            </a:r>
            <a:r>
              <a:rPr b="1" lang="pt-BR" sz="2960">
                <a:solidFill>
                  <a:srgbClr val="000000"/>
                </a:solidFill>
                <a:latin typeface="Calibri"/>
                <a:ea typeface="Calibri"/>
              </a:rPr>
              <a:t>bacia hidrográfica</a:t>
            </a: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 ou </a:t>
            </a:r>
            <a:r>
              <a:rPr b="1" lang="pt-BR" sz="2960">
                <a:solidFill>
                  <a:srgbClr val="000000"/>
                </a:solidFill>
                <a:latin typeface="Calibri"/>
                <a:ea typeface="Calibri"/>
              </a:rPr>
              <a:t>bacia de drenagem</a:t>
            </a: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 de um(ns) curso(s) de água é o conjunto de terras que fazem a drenagem da água das precipitações para esse curso de água e seus afluentes.</a:t>
            </a:r>
            <a:endParaRPr/>
          </a:p>
          <a:p>
            <a:pPr>
              <a:lnSpc>
                <a:spcPct val="90000"/>
              </a:lnSpc>
              <a:buSzPct val="98000"/>
              <a:buFont typeface="Arial"/>
              <a:buChar char="•"/>
            </a:pP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A formação da bacia hidrográfica dá-se através dos desníveis dos terrenos que orientam os cursos da água, sempre das áreas </a:t>
            </a:r>
            <a:r>
              <a:rPr b="1" lang="pt-BR" sz="2960">
                <a:solidFill>
                  <a:srgbClr val="000000"/>
                </a:solidFill>
                <a:latin typeface="Calibri"/>
                <a:ea typeface="Calibri"/>
              </a:rPr>
              <a:t>altas </a:t>
            </a: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para as </a:t>
            </a:r>
            <a:r>
              <a:rPr b="1" lang="pt-BR" sz="2960">
                <a:solidFill>
                  <a:srgbClr val="000000"/>
                </a:solidFill>
                <a:latin typeface="Calibri"/>
                <a:ea typeface="Calibri"/>
              </a:rPr>
              <a:t>baixas</a:t>
            </a: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/>
          </a:p>
          <a:p>
            <a:pPr>
              <a:lnSpc>
                <a:spcPct val="90000"/>
              </a:lnSpc>
              <a:buSzPct val="98000"/>
              <a:buFont typeface="Arial"/>
              <a:buChar char="•"/>
            </a:pP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Essa área é limitada por um </a:t>
            </a:r>
            <a:r>
              <a:rPr b="1" lang="pt-BR" sz="2960">
                <a:solidFill>
                  <a:srgbClr val="000000"/>
                </a:solidFill>
                <a:latin typeface="Calibri"/>
                <a:ea typeface="Calibri"/>
              </a:rPr>
              <a:t>divisor de águas </a:t>
            </a:r>
            <a:r>
              <a:rPr lang="pt-BR" sz="2960">
                <a:solidFill>
                  <a:srgbClr val="000000"/>
                </a:solidFill>
                <a:latin typeface="Calibri"/>
                <a:ea typeface="Calibri"/>
              </a:rPr>
              <a:t>que a separa das bacias adjacentes </a:t>
            </a:r>
            <a:r>
              <a:rPr b="1" lang="pt-BR" sz="2960">
                <a:solidFill>
                  <a:srgbClr val="000000"/>
                </a:solidFill>
                <a:latin typeface="Calibri"/>
                <a:ea typeface="Calibri"/>
              </a:rPr>
              <a:t>(relevo).</a:t>
            </a:r>
            <a:endParaRPr/>
          </a:p>
          <a:p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b0f0"/>
                </a:solidFill>
                <a:latin typeface="Calibri"/>
                <a:ea typeface="Calibri"/>
              </a:rPr>
              <a:t>Bacia amazônica</a:t>
            </a:r>
            <a:endParaRPr/>
          </a:p>
        </p:txBody>
      </p:sp>
      <p:pic>
        <p:nvPicPr>
          <p:cNvPr descr="" id="48" name="Shape 217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1600200"/>
            <a:ext cx="8280720" cy="452556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Bacias Brasileiras</a:t>
            </a:r>
            <a:endParaRPr/>
          </a:p>
        </p:txBody>
      </p:sp>
      <p:pic>
        <p:nvPicPr>
          <p:cNvPr descr="" id="50" name="Shape 223"/>
          <p:cNvPicPr/>
          <p:nvPr/>
        </p:nvPicPr>
        <p:blipFill>
          <a:blip r:embed="rId1"/>
          <a:stretch>
            <a:fillRect/>
          </a:stretch>
        </p:blipFill>
        <p:spPr>
          <a:xfrm>
            <a:off x="1547640" y="1600200"/>
            <a:ext cx="5904360" cy="4852800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pt-BR"/>
              <a:t>Bacia Hidrográfica Rio Nilo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Maiores bacias hidrográficas </a:t>
            </a:r>
            <a:endParaRPr/>
          </a:p>
        </p:txBody>
      </p:sp>
      <p:sp>
        <p:nvSpPr>
          <p:cNvPr id="5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pic>
        <p:nvPicPr>
          <p:cNvPr descr="" id="54" name="Shape 230"/>
          <p:cNvPicPr/>
          <p:nvPr/>
        </p:nvPicPr>
        <p:blipFill>
          <a:blip r:embed="rId1"/>
          <a:stretch>
            <a:fillRect/>
          </a:stretch>
        </p:blipFill>
        <p:spPr>
          <a:xfrm>
            <a:off x="214200" y="1500120"/>
            <a:ext cx="8715240" cy="500040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Lençol freático</a:t>
            </a:r>
            <a:endParaRPr/>
          </a:p>
        </p:txBody>
      </p:sp>
      <p:sp>
        <p:nvSpPr>
          <p:cNvPr id="5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4800">
                <a:solidFill>
                  <a:srgbClr val="000000"/>
                </a:solidFill>
                <a:latin typeface="Calibri"/>
                <a:ea typeface="Calibri"/>
              </a:rPr>
              <a:t>O solo é permeado por poros, resultando em espaços vazios que podem ser preenchidos pela água. Quando isso ocorre, chamamos de lençol freático.</a:t>
            </a:r>
            <a:endParaRPr/>
          </a:p>
          <a:p>
            <a:endParaRPr/>
          </a:p>
        </p:txBody>
      </p:sp>
    </p:spTree>
  </p:cSld>
  <p:timing>
    <p:tnLst>
      <p:par>
        <p:cTn dur="indefinite" id="1" nodeType="tmRoot" restart="never">
          <p:childTnLst>
            <p:seq>
              <p:cTn id="2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Lençol freático</a:t>
            </a:r>
            <a:endParaRPr/>
          </a:p>
        </p:txBody>
      </p:sp>
      <p:pic>
        <p:nvPicPr>
          <p:cNvPr descr="" id="58" name="Shape 205"/>
          <p:cNvPicPr/>
          <p:nvPr/>
        </p:nvPicPr>
        <p:blipFill>
          <a:blip r:embed="rId1"/>
          <a:stretch>
            <a:fillRect/>
          </a:stretch>
        </p:blipFill>
        <p:spPr>
          <a:xfrm>
            <a:off x="827640" y="1628640"/>
            <a:ext cx="7416360" cy="453600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Aquíferos </a:t>
            </a:r>
            <a:endParaRPr/>
          </a:p>
        </p:txBody>
      </p:sp>
      <p:sp>
        <p:nvSpPr>
          <p:cNvPr id="6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Um </a:t>
            </a: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aquífero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 é uma formação geológica, constituída de </a:t>
            </a:r>
            <a:r>
              <a:rPr lang="pt-BR" sz="3200">
                <a:solidFill>
                  <a:srgbClr val="00b050"/>
                </a:solidFill>
                <a:latin typeface="Calibri"/>
                <a:ea typeface="Calibri"/>
              </a:rPr>
              <a:t>rochas sedimentares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, que podem armazenar água subterrânea, abaixo do lençol freático. Demandam cuidado por parte da agricultura e da indústria para evitar a sua contaminação. O uso crescente ameaça os aquíferos e coloca esse assunto na agenda ambiental global.</a:t>
            </a:r>
            <a:endParaRPr/>
          </a:p>
        </p:txBody>
      </p:sp>
    </p:spTree>
  </p:cSld>
  <p:timing>
    <p:tnLst>
      <p:par>
        <p:cTn dur="indefinite" id="3" nodeType="tmRoot" restart="never">
          <p:childTnLst>
            <p:seq>
              <p:cTn id="4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538cd5"/>
                </a:solidFill>
                <a:latin typeface="Calibri"/>
                <a:ea typeface="Calibri"/>
              </a:rPr>
              <a:t>Água</a:t>
            </a:r>
            <a:endParaRPr/>
          </a:p>
        </p:txBody>
      </p:sp>
      <p:sp>
        <p:nvSpPr>
          <p:cNvPr id="2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A água é dividida em 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97 % salgada.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3 % potável.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Desses 3 % somente 0,4 % são águas superficiais, 2,6% são águas congeladas ou subterrâneas. </a:t>
            </a:r>
            <a:endParaRPr/>
          </a:p>
          <a:p>
            <a:pPr>
              <a:lnSpc>
                <a:spcPct val="100000"/>
              </a:lnSpc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  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Aquífero Guarani</a:t>
            </a:r>
            <a:endParaRPr/>
          </a:p>
        </p:txBody>
      </p:sp>
      <p:pic>
        <p:nvPicPr>
          <p:cNvPr descr="" id="62" name="Shape 242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1412640"/>
            <a:ext cx="8280720" cy="518436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Tipos de aquífero</a:t>
            </a:r>
            <a:endParaRPr/>
          </a:p>
        </p:txBody>
      </p:sp>
      <p:sp>
        <p:nvSpPr>
          <p:cNvPr id="6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Não confinado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: a camada permeável vai até a superfície. Compreende uma </a:t>
            </a:r>
            <a:r>
              <a:rPr lang="pt-BR" sz="3200">
                <a:solidFill>
                  <a:srgbClr val="ffc000"/>
                </a:solidFill>
                <a:latin typeface="Calibri"/>
                <a:ea typeface="Calibri"/>
              </a:rPr>
              <a:t>zona insaturada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 separada de uma </a:t>
            </a:r>
            <a:r>
              <a:rPr lang="pt-BR" sz="3200">
                <a:solidFill>
                  <a:srgbClr val="ffc000"/>
                </a:solidFill>
                <a:latin typeface="Calibri"/>
                <a:ea typeface="Calibri"/>
              </a:rPr>
              <a:t>zona saturada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 pelo nível d’água.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Confinado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: a camada permeável está entre duas camadas impermeáveis.</a:t>
            </a:r>
            <a:endParaRPr/>
          </a:p>
          <a:p>
            <a:endParaRPr/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65" name="Shape 254"/>
          <p:cNvPicPr/>
          <p:nvPr/>
        </p:nvPicPr>
        <p:blipFill>
          <a:blip r:embed="rId1"/>
          <a:stretch>
            <a:fillRect/>
          </a:stretch>
        </p:blipFill>
        <p:spPr>
          <a:xfrm>
            <a:off x="914400" y="379440"/>
            <a:ext cx="6322680" cy="6097320"/>
          </a:xfrm>
          <a:prstGeom prst="rect">
            <a:avLst/>
          </a:prstGeom>
        </p:spPr>
      </p:pic>
      <p:sp>
        <p:nvSpPr>
          <p:cNvPr id="66" name="CustomShape 1"/>
          <p:cNvSpPr/>
          <p:nvPr/>
        </p:nvSpPr>
        <p:spPr>
          <a:xfrm>
            <a:off x="6400800" y="6248520"/>
            <a:ext cx="183960" cy="396360"/>
          </a:xfrm>
          <a:prstGeom prst="rect">
            <a:avLst/>
          </a:prstGeom>
        </p:spPr>
      </p:sp>
      <p:sp>
        <p:nvSpPr>
          <p:cNvPr id="67" name="CustomShape 2"/>
          <p:cNvSpPr/>
          <p:nvPr/>
        </p:nvSpPr>
        <p:spPr>
          <a:xfrm>
            <a:off x="5257800" y="380880"/>
            <a:ext cx="2209320" cy="114264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/>
          </a:ln>
        </p:spPr>
      </p:sp>
      <p:sp>
        <p:nvSpPr>
          <p:cNvPr id="68" name="CustomShape 3"/>
          <p:cNvSpPr/>
          <p:nvPr/>
        </p:nvSpPr>
        <p:spPr>
          <a:xfrm>
            <a:off x="3505320" y="2438280"/>
            <a:ext cx="2209320" cy="274284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/>
          </a:ln>
        </p:spPr>
      </p:sp>
      <p:sp>
        <p:nvSpPr>
          <p:cNvPr id="69" name="CustomShape 4"/>
          <p:cNvSpPr/>
          <p:nvPr/>
        </p:nvSpPr>
        <p:spPr>
          <a:xfrm>
            <a:off x="5334120" y="3124080"/>
            <a:ext cx="2209320" cy="274284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/>
          </a:ln>
        </p:spPr>
      </p:sp>
      <p:sp>
        <p:nvSpPr>
          <p:cNvPr id="70" name="CustomShape 5"/>
          <p:cNvSpPr/>
          <p:nvPr/>
        </p:nvSpPr>
        <p:spPr>
          <a:xfrm>
            <a:off x="4572000" y="2286000"/>
            <a:ext cx="3646080" cy="94428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pt-BR" sz="3200">
                <a:solidFill>
                  <a:srgbClr val="c0504d"/>
                </a:solidFill>
                <a:latin typeface="Times New Roman"/>
                <a:ea typeface="Times New Roman"/>
              </a:rPr>
              <a:t>Zona insaturada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pt-BR">
                <a:solidFill>
                  <a:srgbClr val="000000"/>
                </a:solidFill>
                <a:latin typeface="Times New Roman"/>
                <a:ea typeface="Times New Roman"/>
              </a:rPr>
              <a:t>Os poros contêm água e ar</a:t>
            </a:r>
            <a:endParaRPr/>
          </a:p>
        </p:txBody>
      </p:sp>
      <p:sp>
        <p:nvSpPr>
          <p:cNvPr id="71" name="CustomShape 6"/>
          <p:cNvSpPr/>
          <p:nvPr/>
        </p:nvSpPr>
        <p:spPr>
          <a:xfrm>
            <a:off x="5029200" y="4419720"/>
            <a:ext cx="3419280" cy="94428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b="1" lang="pt-BR" sz="3200">
                <a:solidFill>
                  <a:srgbClr val="c0504d"/>
                </a:solidFill>
                <a:latin typeface="Times New Roman"/>
                <a:ea typeface="Times New Roman"/>
              </a:rPr>
              <a:t>Zona saturada</a:t>
            </a:r>
            <a:endParaRPr/>
          </a:p>
          <a:p>
            <a:pPr algn="ctr">
              <a:lnSpc>
                <a:spcPct val="100000"/>
              </a:lnSpc>
            </a:pPr>
            <a:r>
              <a:rPr b="1" lang="pt-BR">
                <a:solidFill>
                  <a:srgbClr val="000000"/>
                </a:solidFill>
                <a:latin typeface="Times New Roman"/>
                <a:ea typeface="Times New Roman"/>
              </a:rPr>
              <a:t>Os poros contêm só água</a:t>
            </a:r>
            <a:endParaRPr/>
          </a:p>
        </p:txBody>
      </p:sp>
      <p:cxnSp>
        <p:nvCxnSpPr>
          <p:cNvPr id="72" name="Line 7"/>
          <p:cNvCxnSpPr/>
          <p:nvPr/>
        </p:nvCxnSpPr>
        <p:spPr>
          <xfrm>
            <a:off x="0" y="0"/>
            <a:ext cx="360" cy="360"/>
          </xfrm>
          <a:prstGeom prst="line">
            <a:avLst/>
          </a:prstGeom>
          <a:ln w="38160">
            <a:solidFill>
              <a:srgbClr val="0066ff"/>
            </a:solidFill>
            <a:custDash>
              <a:ds d="424000" sp="318000"/>
            </a:custDash>
            <a:round/>
          </a:ln>
        </p:spPr>
      </p:cxnSp>
      <p:sp>
        <p:nvSpPr>
          <p:cNvPr id="73" name="CustomShape 8"/>
          <p:cNvSpPr/>
          <p:nvPr/>
        </p:nvSpPr>
        <p:spPr>
          <a:xfrm>
            <a:off x="3429000" y="3429000"/>
            <a:ext cx="3276360" cy="761760"/>
          </a:xfrm>
          <a:prstGeom prst="leftArrow">
            <a:avLst>
              <a:gd fmla="val 10000" name="adj1"/>
              <a:gd fmla="val 21500" name="adj2"/>
            </a:avLst>
          </a:prstGeom>
          <a:solidFill>
            <a:srgbClr val="4f81bd"/>
          </a:solidFill>
          <a:ln w="9360">
            <a:solidFill>
              <a:srgbClr val="000000"/>
            </a:solidFill>
            <a:miter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pt-BR" sz="2400">
                <a:solidFill>
                  <a:srgbClr val="c0504d"/>
                </a:solidFill>
                <a:latin typeface="Times New Roman"/>
                <a:ea typeface="Times New Roman"/>
              </a:rPr>
              <a:t>Nível d’água</a:t>
            </a:r>
            <a:endParaRPr/>
          </a:p>
        </p:txBody>
      </p:sp>
      <p:sp>
        <p:nvSpPr>
          <p:cNvPr id="74" name="CustomShape 9"/>
          <p:cNvSpPr/>
          <p:nvPr/>
        </p:nvSpPr>
        <p:spPr>
          <a:xfrm>
            <a:off x="3632040" y="322200"/>
            <a:ext cx="4955760" cy="645840"/>
          </a:xfrm>
          <a:prstGeom prst="rect">
            <a:avLst/>
          </a:prstGeom>
        </p:spPr>
        <p:txBody>
          <a:bodyPr/>
          <a:p>
            <a:pPr algn="ctr">
              <a:lnSpc>
                <a:spcPct val="100000"/>
              </a:lnSpc>
            </a:pPr>
            <a:r>
              <a:rPr lang="pt-BR" sz="3600">
                <a:solidFill>
                  <a:srgbClr val="3264fa"/>
                </a:solidFill>
                <a:latin typeface="Helvetica Neue"/>
                <a:ea typeface="Helvetica Neue"/>
              </a:rPr>
              <a:t>Aquífero não confinado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lang="pt-BR" sz="4400">
                <a:solidFill>
                  <a:srgbClr val="0070c0"/>
                </a:solidFill>
                <a:latin typeface="Calibri"/>
                <a:ea typeface="Calibri"/>
              </a:rPr>
              <a:t>Aquífero Confinado</a:t>
            </a:r>
            <a:endParaRPr/>
          </a:p>
        </p:txBody>
      </p:sp>
      <p:sp>
        <p:nvSpPr>
          <p:cNvPr id="7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pic>
        <p:nvPicPr>
          <p:cNvPr descr="" id="77" name="Imagem 3"/>
          <p:cNvPicPr/>
          <p:nvPr/>
        </p:nvPicPr>
        <p:blipFill>
          <a:blip r:embed="rId1"/>
          <a:stretch>
            <a:fillRect/>
          </a:stretch>
        </p:blipFill>
        <p:spPr>
          <a:xfrm>
            <a:off x="788760" y="1182960"/>
            <a:ext cx="7566480" cy="5674680"/>
          </a:xfrm>
          <a:prstGeom prst="rect">
            <a:avLst/>
          </a:prstGeom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Rios </a:t>
            </a:r>
            <a:endParaRPr/>
          </a:p>
        </p:txBody>
      </p:sp>
      <p:pic>
        <p:nvPicPr>
          <p:cNvPr descr="" id="79" name="Shape 269"/>
          <p:cNvPicPr/>
          <p:nvPr/>
        </p:nvPicPr>
        <p:blipFill>
          <a:blip r:embed="rId1"/>
          <a:stretch>
            <a:fillRect/>
          </a:stretch>
        </p:blipFill>
        <p:spPr>
          <a:xfrm>
            <a:off x="467640" y="1600200"/>
            <a:ext cx="8208720" cy="4708800"/>
          </a:xfrm>
          <a:prstGeom prst="rect">
            <a:avLst/>
          </a:prstGeom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Rios</a:t>
            </a: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/>
          </a:p>
        </p:txBody>
      </p:sp>
      <p:sp>
        <p:nvSpPr>
          <p:cNvPr id="8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Existem 2 tipos de rios: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Rio de </a:t>
            </a: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Planalto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: caracterizado pela sua grande diferença de nível, tendo assim grandes quedas d'água. Apresenta </a:t>
            </a: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potencial hidrelétrico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Rio de </a:t>
            </a: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Planície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: Rio em regiões de pouco desníveis, contém grande potencial de </a:t>
            </a: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navegação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Planalto                          planície  </a:t>
            </a:r>
            <a:endParaRPr/>
          </a:p>
        </p:txBody>
      </p:sp>
      <p:pic>
        <p:nvPicPr>
          <p:cNvPr descr="" id="83" name="Shape 281"/>
          <p:cNvPicPr/>
          <p:nvPr/>
        </p:nvPicPr>
        <p:blipFill>
          <a:blip r:embed="rId1"/>
          <a:stretch>
            <a:fillRect/>
          </a:stretch>
        </p:blipFill>
        <p:spPr>
          <a:xfrm>
            <a:off x="539640" y="1917000"/>
            <a:ext cx="3240000" cy="3904920"/>
          </a:xfrm>
          <a:prstGeom prst="rect">
            <a:avLst/>
          </a:prstGeom>
        </p:spPr>
      </p:pic>
      <p:pic>
        <p:nvPicPr>
          <p:cNvPr descr="" id="84" name="Shape 282"/>
          <p:cNvPicPr/>
          <p:nvPr/>
        </p:nvPicPr>
        <p:blipFill>
          <a:blip r:embed="rId2"/>
          <a:stretch>
            <a:fillRect/>
          </a:stretch>
        </p:blipFill>
        <p:spPr>
          <a:xfrm>
            <a:off x="3996000" y="1700640"/>
            <a:ext cx="4853520" cy="4165200"/>
          </a:xfrm>
          <a:prstGeom prst="rect">
            <a:avLst/>
          </a:prstGeom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Rios de Planície </a:t>
            </a:r>
            <a:endParaRPr/>
          </a:p>
        </p:txBody>
      </p:sp>
      <p:pic>
        <p:nvPicPr>
          <p:cNvPr descr="" id="86" name="Shape 288"/>
          <p:cNvPicPr/>
          <p:nvPr/>
        </p:nvPicPr>
        <p:blipFill>
          <a:blip r:embed="rId1"/>
          <a:stretch>
            <a:fillRect/>
          </a:stretch>
        </p:blipFill>
        <p:spPr>
          <a:xfrm>
            <a:off x="428760" y="1236240"/>
            <a:ext cx="8214840" cy="5192640"/>
          </a:xfrm>
          <a:prstGeom prst="rect">
            <a:avLst/>
          </a:prstGeom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Rios de planalto</a:t>
            </a:r>
            <a:endParaRPr/>
          </a:p>
        </p:txBody>
      </p:sp>
      <p:pic>
        <p:nvPicPr>
          <p:cNvPr descr="" id="88" name="Shape 294"/>
          <p:cNvPicPr/>
          <p:nvPr/>
        </p:nvPicPr>
        <p:blipFill>
          <a:blip r:embed="rId1"/>
          <a:stretch>
            <a:fillRect/>
          </a:stretch>
        </p:blipFill>
        <p:spPr>
          <a:xfrm>
            <a:off x="500040" y="1357200"/>
            <a:ext cx="8072280" cy="5214600"/>
          </a:xfrm>
          <a:prstGeom prst="rect">
            <a:avLst/>
          </a:prstGeom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Rios</a:t>
            </a:r>
            <a:endParaRPr/>
          </a:p>
        </p:txBody>
      </p:sp>
      <p:sp>
        <p:nvSpPr>
          <p:cNvPr id="9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Temporalidade: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Perenes: 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 quando há sempre água fluindo em seus leitos, ou seja, não secam durante o ano.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Intermitentes (temporário): 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durante a época de chuva ("cheias"), geralmente no verão, apresentam água em seu curso e durante a estiagem ("secas"), normalmente no inverno, desaparecem temporariamente.</a:t>
            </a:r>
            <a:endParaRPr/>
          </a:p>
          <a:p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4" name="Shap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0"/>
            <a:ext cx="8640720" cy="6857640"/>
          </a:xfrm>
          <a:prstGeom prst="rect">
            <a:avLst/>
          </a:prstGeom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</p:sp>
      <p:sp>
        <p:nvSpPr>
          <p:cNvPr id="9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   </a:t>
            </a:r>
            <a:endParaRPr/>
          </a:p>
        </p:txBody>
      </p:sp>
      <p:pic>
        <p:nvPicPr>
          <p:cNvPr descr="" id="93" name="Shape 307"/>
          <p:cNvPicPr/>
          <p:nvPr/>
        </p:nvPicPr>
        <p:blipFill>
          <a:blip r:embed="rId1"/>
          <a:stretch>
            <a:fillRect/>
          </a:stretch>
        </p:blipFill>
        <p:spPr>
          <a:xfrm>
            <a:off x="107640" y="0"/>
            <a:ext cx="8928720" cy="6857640"/>
          </a:xfrm>
          <a:prstGeom prst="rect">
            <a:avLst/>
          </a:prstGeom>
        </p:spPr>
      </p:pic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Foz (desembocadura)</a:t>
            </a:r>
            <a:endParaRPr/>
          </a:p>
        </p:txBody>
      </p:sp>
      <p:sp>
        <p:nvSpPr>
          <p:cNvPr id="9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Existem 2 tipos de foz.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Estuário : foz que segue somente um canal.</a:t>
            </a:r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descr="" id="96" name="Shape 314"/>
          <p:cNvPicPr/>
          <p:nvPr/>
        </p:nvPicPr>
        <p:blipFill>
          <a:blip r:embed="rId1"/>
          <a:stretch>
            <a:fillRect/>
          </a:stretch>
        </p:blipFill>
        <p:spPr>
          <a:xfrm>
            <a:off x="683640" y="2997000"/>
            <a:ext cx="7920360" cy="3456000"/>
          </a:xfrm>
          <a:prstGeom prst="rect">
            <a:avLst/>
          </a:prstGeom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b0f0"/>
                </a:solidFill>
                <a:latin typeface="Calibri"/>
                <a:ea typeface="Calibri"/>
              </a:rPr>
              <a:t>Foz (desembocadura)</a:t>
            </a:r>
            <a:endParaRPr/>
          </a:p>
        </p:txBody>
      </p:sp>
      <p:sp>
        <p:nvSpPr>
          <p:cNvPr id="9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Delta: o desague se dá de forma capilar, com vários braços ramificados formando ilhas.</a:t>
            </a:r>
            <a:endParaRPr/>
          </a:p>
          <a:p>
            <a:endParaRPr/>
          </a:p>
        </p:txBody>
      </p:sp>
      <p:pic>
        <p:nvPicPr>
          <p:cNvPr descr="" id="99" name="Shape 321"/>
          <p:cNvPicPr/>
          <p:nvPr/>
        </p:nvPicPr>
        <p:blipFill>
          <a:blip r:embed="rId1"/>
          <a:stretch>
            <a:fillRect/>
          </a:stretch>
        </p:blipFill>
        <p:spPr>
          <a:xfrm>
            <a:off x="107640" y="2637000"/>
            <a:ext cx="8928720" cy="4104000"/>
          </a:xfrm>
          <a:prstGeom prst="rect">
            <a:avLst/>
          </a:prstGeom>
        </p:spPr>
      </p:pic>
    </p:spTree>
  </p:cSld>
  <p:timing>
    <p:tnLst>
      <p:par>
        <p:cTn dur="indefinite" id="5" nodeType="tmRoot" restart="never">
          <p:childTnLst>
            <p:seq>
              <p:cTn id="6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107640" y="188640"/>
            <a:ext cx="8649720" cy="1391760"/>
          </a:xfrm>
          <a:prstGeom prst="rect">
            <a:avLst/>
          </a:prstGeom>
        </p:spPr>
      </p:sp>
      <p:sp>
        <p:nvSpPr>
          <p:cNvPr id="10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pic>
        <p:nvPicPr>
          <p:cNvPr descr="" id="102" name="Shape 375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16640"/>
            <a:ext cx="9143640" cy="6624360"/>
          </a:xfrm>
          <a:prstGeom prst="rect">
            <a:avLst/>
          </a:prstGeom>
        </p:spPr>
      </p:pic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Sites relacionados</a:t>
            </a: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/>
          </a:p>
        </p:txBody>
      </p:sp>
      <p:sp>
        <p:nvSpPr>
          <p:cNvPr id="10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Site sobre o aquífero guarani : </a:t>
            </a:r>
            <a:r>
              <a:rPr lang="pt-BR" sz="3200" u="sng">
                <a:solidFill>
                  <a:srgbClr val="0000ff"/>
                </a:solidFill>
                <a:latin typeface="Calibri"/>
                <a:ea typeface="Calibri"/>
                <a:hlinkClick r:id="rId1"/>
              </a:rPr>
              <a:t>http://www.daaeararaquara.com.br/guarani.htm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Doc. Entre rios (rios de sp).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200" u="sng">
                <a:solidFill>
                  <a:srgbClr val="0000ff"/>
                </a:solidFill>
                <a:latin typeface="Calibri"/>
                <a:ea typeface="Calibri"/>
                <a:hlinkClick r:id="rId2"/>
              </a:rPr>
              <a:t>http://www.youtube.com/watch?v=Fwh-cZfWNIc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A guerra da água 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pt-BR" sz="3200" u="sng">
                <a:solidFill>
                  <a:srgbClr val="0000ff"/>
                </a:solidFill>
                <a:latin typeface="Calibri"/>
                <a:ea typeface="Calibri"/>
                <a:hlinkClick r:id="rId3"/>
              </a:rPr>
              <a:t>http://www.youtube.com/watch?v=gyENWz9T-aE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/>
          </a:p>
          <a:p>
            <a:endParaRPr/>
          </a:p>
          <a:p>
            <a:endParaRPr/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Filmes sobre o tema</a:t>
            </a:r>
            <a:endParaRPr/>
          </a:p>
        </p:txBody>
      </p:sp>
      <p:sp>
        <p:nvSpPr>
          <p:cNvPr id="10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Uma história de amor e ódio (br).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Abuella grillo.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Shape 1"/>
          <p:cNvSpPr txBox="1"/>
          <p:nvPr/>
        </p:nvSpPr>
        <p:spPr>
          <a:xfrm>
            <a:off x="457200" y="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538cd5"/>
                </a:solidFill>
                <a:latin typeface="Calibri"/>
                <a:ea typeface="Calibri"/>
              </a:rPr>
              <a:t>Água </a:t>
            </a:r>
            <a:endParaRPr/>
          </a:p>
        </p:txBody>
      </p:sp>
      <p:sp>
        <p:nvSpPr>
          <p:cNvPr id="26" name="TextShape 2"/>
          <p:cNvSpPr txBox="1"/>
          <p:nvPr/>
        </p:nvSpPr>
        <p:spPr>
          <a:xfrm>
            <a:off x="457200" y="11430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A distribuição da água ao longo do planeta pode gerar diversos conflitos.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9 países juntos contém 60% da água potável do planeta.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O Brasil possui 12 %.</a:t>
            </a:r>
            <a:endParaRPr/>
          </a:p>
          <a:p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  <a:ea typeface="Calibri"/>
              </a:rPr>
              <a:t>“ </a:t>
            </a:r>
            <a:r>
              <a:rPr lang="pt-BR" sz="2400">
                <a:solidFill>
                  <a:srgbClr val="000000"/>
                </a:solidFill>
                <a:latin typeface="Calibri"/>
                <a:ea typeface="Calibri"/>
              </a:rPr>
              <a:t>O grande “planeta água” está passando sede. É incrível imaginar que atualmente dezenas de milhões de pessoas vivam com menos de 5 litros de água por dia em um planeta que possui 70% da sua superfície coberta por água.”                                   Wilson Teixeira ( decifrando a terra)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Ciclo hidrológico</a:t>
            </a:r>
            <a:endParaRPr/>
          </a:p>
        </p:txBody>
      </p:sp>
      <p:sp>
        <p:nvSpPr>
          <p:cNvPr id="2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É o constante movimento da água entre os continentes, ar e oceanos e suas transformações </a:t>
            </a:r>
            <a:r>
              <a:rPr b="1" lang="pt-BR" sz="3200">
                <a:solidFill>
                  <a:srgbClr val="000000"/>
                </a:solidFill>
                <a:latin typeface="Calibri"/>
                <a:ea typeface="Calibri"/>
              </a:rPr>
              <a:t>físicas</a:t>
            </a: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/>
          </a:p>
          <a:p>
            <a:endParaRPr/>
          </a:p>
        </p:txBody>
      </p:sp>
      <p:pic>
        <p:nvPicPr>
          <p:cNvPr descr="" id="29" name="Shape 160"/>
          <p:cNvPicPr/>
          <p:nvPr/>
        </p:nvPicPr>
        <p:blipFill>
          <a:blip r:embed="rId1"/>
          <a:stretch>
            <a:fillRect/>
          </a:stretch>
        </p:blipFill>
        <p:spPr>
          <a:xfrm>
            <a:off x="3373920" y="3357000"/>
            <a:ext cx="4942080" cy="329256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pt-BR" sz="4400">
                <a:solidFill>
                  <a:srgbClr val="31859b"/>
                </a:solidFill>
                <a:latin typeface="Calibri"/>
                <a:ea typeface="Calibri"/>
              </a:rPr>
              <a:t>Ciclo hidrológico</a:t>
            </a:r>
            <a:r>
              <a:rPr lang="pt-BR" sz="4400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/>
          </a:p>
        </p:txBody>
      </p:sp>
      <p:pic>
        <p:nvPicPr>
          <p:cNvPr descr="" id="31" name="Shape 166"/>
          <p:cNvPicPr/>
          <p:nvPr/>
        </p:nvPicPr>
        <p:blipFill>
          <a:blip r:embed="rId1"/>
          <a:stretch>
            <a:fillRect/>
          </a:stretch>
        </p:blipFill>
        <p:spPr>
          <a:xfrm>
            <a:off x="395640" y="1412640"/>
            <a:ext cx="8424720" cy="504036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</p:sp>
      <p:sp>
        <p:nvSpPr>
          <p:cNvPr id="3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pic>
        <p:nvPicPr>
          <p:cNvPr descr="" id="34" name="Shape 17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lang="pt-BR" sz="4400">
                <a:solidFill>
                  <a:srgbClr val="0070c0"/>
                </a:solidFill>
                <a:latin typeface="Calibri"/>
                <a:ea typeface="Calibri"/>
              </a:rPr>
              <a:t>Tipos de Chuva</a:t>
            </a:r>
            <a:endParaRPr/>
          </a:p>
        </p:txBody>
      </p:sp>
      <p:sp>
        <p:nvSpPr>
          <p:cNvPr id="3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</p:sp>
      <p:pic>
        <p:nvPicPr>
          <p:cNvPr descr="" id="37" name="Imagem 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148400"/>
            <a:ext cx="8304840" cy="583740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 bIns="91440" tIns="91440"/>
          <a:p>
            <a:pPr>
              <a:lnSpc>
                <a:spcPct val="100000"/>
              </a:lnSpc>
            </a:pPr>
            <a:r>
              <a:rPr lang="pt-BR" sz="4400">
                <a:solidFill>
                  <a:srgbClr val="0070c0"/>
                </a:solidFill>
                <a:latin typeface="Calibri"/>
                <a:ea typeface="Calibri"/>
              </a:rPr>
              <a:t>Tipos de Chuva</a:t>
            </a:r>
            <a:endParaRPr/>
          </a:p>
        </p:txBody>
      </p:sp>
      <p:sp>
        <p:nvSpPr>
          <p:cNvPr id="39" name="TextShape 2"/>
          <p:cNvSpPr txBox="1"/>
          <p:nvPr/>
        </p:nvSpPr>
        <p:spPr>
          <a:xfrm>
            <a:off x="457200" y="1313640"/>
            <a:ext cx="8229240" cy="452556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Chuva Convectiva: Ocorre de maneira comum, com a evaporação da água e a sua precipitação em alguma outra região.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Chuva Frontal: Ocorre quando há um choque entre uma massa de ar quente e uma massa de ar frio.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3200">
                <a:solidFill>
                  <a:srgbClr val="000000"/>
                </a:solidFill>
                <a:latin typeface="Calibri"/>
                <a:ea typeface="Calibri"/>
              </a:rPr>
              <a:t>Chuva Orográfica: Ocorre quando a nuvem se encontra com um grande desnivelamento e não consegue atravessá-lo, ocorrendo precipitação naquela região.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