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9" r:id="rId3"/>
    <p:sldId id="268" r:id="rId4"/>
    <p:sldId id="269" r:id="rId5"/>
    <p:sldId id="258" r:id="rId6"/>
    <p:sldId id="257" r:id="rId7"/>
    <p:sldId id="260" r:id="rId8"/>
    <p:sldId id="291" r:id="rId9"/>
    <p:sldId id="261" r:id="rId10"/>
    <p:sldId id="270" r:id="rId11"/>
    <p:sldId id="262" r:id="rId12"/>
    <p:sldId id="263" r:id="rId13"/>
    <p:sldId id="266" r:id="rId14"/>
    <p:sldId id="274" r:id="rId15"/>
    <p:sldId id="275" r:id="rId16"/>
    <p:sldId id="276" r:id="rId17"/>
    <p:sldId id="284" r:id="rId18"/>
    <p:sldId id="277" r:id="rId19"/>
    <p:sldId id="283" r:id="rId20"/>
    <p:sldId id="265" r:id="rId21"/>
    <p:sldId id="278" r:id="rId22"/>
    <p:sldId id="285" r:id="rId23"/>
    <p:sldId id="286" r:id="rId24"/>
    <p:sldId id="279" r:id="rId25"/>
    <p:sldId id="280" r:id="rId26"/>
    <p:sldId id="293" r:id="rId27"/>
    <p:sldId id="287" r:id="rId28"/>
    <p:sldId id="288" r:id="rId29"/>
    <p:sldId id="292" r:id="rId30"/>
    <p:sldId id="290" r:id="rId31"/>
    <p:sldId id="298" r:id="rId32"/>
    <p:sldId id="294" r:id="rId33"/>
    <p:sldId id="299" r:id="rId34"/>
    <p:sldId id="300" r:id="rId35"/>
    <p:sldId id="295" r:id="rId36"/>
    <p:sldId id="296" r:id="rId37"/>
    <p:sldId id="297" r:id="rId38"/>
    <p:sldId id="302" r:id="rId39"/>
    <p:sldId id="301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267" r:id="rId52"/>
    <p:sldId id="271" r:id="rId53"/>
    <p:sldId id="272" r:id="rId54"/>
    <p:sldId id="273" r:id="rId55"/>
    <p:sldId id="281" r:id="rId56"/>
    <p:sldId id="282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664" autoAdjust="0"/>
  </p:normalViewPr>
  <p:slideViewPr>
    <p:cSldViewPr snapToGrid="0">
      <p:cViewPr>
        <p:scale>
          <a:sx n="70" d="100"/>
          <a:sy n="70" d="100"/>
        </p:scale>
        <p:origin x="73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CDD27-B8AF-40B6-83B8-BA0C0B6AFA52}" type="datetimeFigureOut">
              <a:rPr lang="en-US" smtClean="0"/>
              <a:t>04-Oct-16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6C910-E830-47CC-A95C-E853C94A50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47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smtClean="0"/>
              <a:t>As sépalas são folhas em geral verdes, pequenas, com função de proteger o botão floral</a:t>
            </a:r>
          </a:p>
          <a:p>
            <a:pPr marL="171450" indent="-171450">
              <a:buFontTx/>
              <a:buChar char="-"/>
            </a:pPr>
            <a:r>
              <a:rPr lang="pt-BR" dirty="0" smtClean="0"/>
              <a:t>As</a:t>
            </a:r>
            <a:r>
              <a:rPr lang="pt-BR" baseline="0" dirty="0" smtClean="0"/>
              <a:t> pétalas são folhas geralmente coloridas, vistosas, cheirosas, relacionadas com a atração de agentes polinizadores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Estames são folhas alongadas que diferenciam-se em: filete, porção delgada e alongada que suporta a antera, a qual protege sacos polínicos (bolsas produtoras de grãos de pólen)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Cada carpelo é uma folha modificada diferenciada em três regiões: ovário, região dilatada que protege óvulos; estigma, porção superior receptora de grãos de pólen; estilete, peça intermediária que liga o estigma ao ovário. (uma flor pode ter um só carpelo ou vários)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C910-E830-47CC-A95C-E853C94A50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98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C910-E830-47CC-A95C-E853C94A50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22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Animais</a:t>
            </a:r>
            <a:r>
              <a:rPr lang="pt-BR" baseline="0" dirty="0" smtClean="0"/>
              <a:t> polinizadores: insetos, aves, morcegos, molusco</a:t>
            </a:r>
          </a:p>
          <a:p>
            <a:r>
              <a:rPr lang="pt-BR" baseline="0" dirty="0" smtClean="0"/>
              <a:t>O néctar é um alimento viscoso, altamente nutritivo, que é secretado por glândulas especiais, os nectários, localizadas na base das pétalas.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C910-E830-47CC-A95C-E853C94A50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46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Havendo polinização, cada grão de pólen pode crescer ao longo</a:t>
            </a:r>
            <a:r>
              <a:rPr lang="pt-BR" baseline="0" dirty="0" smtClean="0"/>
              <a:t> do estilete. Origina-se o tubo polínico, orientado pelo núcleo vegetativo.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C910-E830-47CC-A95C-E853C94A50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00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Cotilédones são as primeiras folhas que surgem dos embriões das </a:t>
            </a:r>
            <a:r>
              <a:rPr lang="pt-BR" dirty="0" err="1" smtClean="0"/>
              <a:t>espermatófitas</a:t>
            </a:r>
            <a:r>
              <a:rPr lang="pt-BR" dirty="0" smtClean="0"/>
              <a:t>, irrompendo durante a germinação das sementes.</a:t>
            </a:r>
            <a:r>
              <a:rPr lang="pt-BR" baseline="0" dirty="0" smtClean="0"/>
              <a:t> 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importante lembrar de que nessas sementes (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monocotiledôneas e dicotiledôneas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os cotilédones são carnosos e grandes, e o endosperma é reduzido.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6C910-E830-47CC-A95C-E853C94A50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8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B7F8-B6DE-45BF-B160-E5DD25C13DE4}" type="datetimeFigureOut">
              <a:rPr lang="en-US" smtClean="0"/>
              <a:t>04-Oct-16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AB9-BFC6-48FD-BBA4-E8EBC2611B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0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B7F8-B6DE-45BF-B160-E5DD25C13DE4}" type="datetimeFigureOut">
              <a:rPr lang="en-US" smtClean="0"/>
              <a:t>04-Oct-16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AB9-BFC6-48FD-BBA4-E8EBC2611B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5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B7F8-B6DE-45BF-B160-E5DD25C13DE4}" type="datetimeFigureOut">
              <a:rPr lang="en-US" smtClean="0"/>
              <a:t>04-Oct-16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AB9-BFC6-48FD-BBA4-E8EBC2611B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1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B7F8-B6DE-45BF-B160-E5DD25C13DE4}" type="datetimeFigureOut">
              <a:rPr lang="en-US" smtClean="0"/>
              <a:t>04-Oct-16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AB9-BFC6-48FD-BBA4-E8EBC2611B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5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B7F8-B6DE-45BF-B160-E5DD25C13DE4}" type="datetimeFigureOut">
              <a:rPr lang="en-US" smtClean="0"/>
              <a:t>04-Oct-16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AB9-BFC6-48FD-BBA4-E8EBC2611B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7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B7F8-B6DE-45BF-B160-E5DD25C13DE4}" type="datetimeFigureOut">
              <a:rPr lang="en-US" smtClean="0"/>
              <a:t>04-Oct-16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AB9-BFC6-48FD-BBA4-E8EBC2611B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7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B7F8-B6DE-45BF-B160-E5DD25C13DE4}" type="datetimeFigureOut">
              <a:rPr lang="en-US" smtClean="0"/>
              <a:t>04-Oct-16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AB9-BFC6-48FD-BBA4-E8EBC2611B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6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B7F8-B6DE-45BF-B160-E5DD25C13DE4}" type="datetimeFigureOut">
              <a:rPr lang="en-US" smtClean="0"/>
              <a:t>04-Oct-16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AB9-BFC6-48FD-BBA4-E8EBC2611B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7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B7F8-B6DE-45BF-B160-E5DD25C13DE4}" type="datetimeFigureOut">
              <a:rPr lang="en-US" smtClean="0"/>
              <a:t>04-Oct-16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AB9-BFC6-48FD-BBA4-E8EBC2611B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7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B7F8-B6DE-45BF-B160-E5DD25C13DE4}" type="datetimeFigureOut">
              <a:rPr lang="en-US" smtClean="0"/>
              <a:t>04-Oct-16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AB9-BFC6-48FD-BBA4-E8EBC2611B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8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B7F8-B6DE-45BF-B160-E5DD25C13DE4}" type="datetimeFigureOut">
              <a:rPr lang="en-US" smtClean="0"/>
              <a:t>04-Oct-16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2AB9-BFC6-48FD-BBA4-E8EBC2611B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1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7B7F8-B6DE-45BF-B160-E5DD25C13DE4}" type="datetimeFigureOut">
              <a:rPr lang="en-US" smtClean="0"/>
              <a:t>04-Oct-16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52AB9-BFC6-48FD-BBA4-E8EBC2611B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4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Angiospermas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3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Gametófito masculino = pólen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6603609" cy="4351338"/>
          </a:xfrm>
        </p:spPr>
        <p:txBody>
          <a:bodyPr/>
          <a:lstStyle/>
          <a:p>
            <a:r>
              <a:rPr lang="pt-BR" dirty="0" smtClean="0"/>
              <a:t>Antera possui esporângios</a:t>
            </a:r>
          </a:p>
          <a:p>
            <a:r>
              <a:rPr lang="pt-BR" dirty="0" smtClean="0"/>
              <a:t>Produção de </a:t>
            </a:r>
            <a:r>
              <a:rPr lang="pt-BR" b="1" dirty="0" smtClean="0"/>
              <a:t>micrósporo (n)</a:t>
            </a:r>
            <a:r>
              <a:rPr lang="pt-BR" dirty="0" smtClean="0"/>
              <a:t> por </a:t>
            </a:r>
            <a:r>
              <a:rPr lang="pt-BR" b="1" dirty="0" smtClean="0">
                <a:solidFill>
                  <a:srgbClr val="FF0000"/>
                </a:solidFill>
              </a:rPr>
              <a:t>meiose</a:t>
            </a:r>
          </a:p>
          <a:p>
            <a:r>
              <a:rPr lang="pt-BR" dirty="0" smtClean="0"/>
              <a:t>Por mitose, o micrósporo germina produzindo o </a:t>
            </a:r>
            <a:r>
              <a:rPr lang="pt-BR" b="1" dirty="0" smtClean="0"/>
              <a:t>grão de pólen</a:t>
            </a:r>
          </a:p>
          <a:p>
            <a:r>
              <a:rPr lang="pt-BR" dirty="0" smtClean="0"/>
              <a:t>Em certo momento, rompe-se a antera, libertam-se os grãos de pólen e algum agente polinizador poderá leva-los ao estigma da mesma flor (autofecundação) ou de outra flor da mesma espécie (fecundação cruzada)</a:t>
            </a:r>
            <a:endParaRPr lang="en-US" b="1" dirty="0"/>
          </a:p>
        </p:txBody>
      </p:sp>
      <p:pic>
        <p:nvPicPr>
          <p:cNvPr id="5124" name="Picture 4" descr="Resultado de imagem para androc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273" y="1968504"/>
            <a:ext cx="2221865" cy="377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708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Gametófito masculino = pólen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grão de pólen é extremamente simples. Possui apenas duas células: a </a:t>
            </a:r>
            <a:r>
              <a:rPr lang="pt-BR" b="1" dirty="0" smtClean="0"/>
              <a:t>vegetativa</a:t>
            </a:r>
            <a:r>
              <a:rPr lang="pt-BR" dirty="0" smtClean="0"/>
              <a:t>, responsável pela </a:t>
            </a:r>
            <a:r>
              <a:rPr lang="pt-BR" b="1" dirty="0" smtClean="0">
                <a:solidFill>
                  <a:srgbClr val="FF0000"/>
                </a:solidFill>
              </a:rPr>
              <a:t>formação do tubo polínico</a:t>
            </a:r>
            <a:r>
              <a:rPr lang="pt-BR" dirty="0" smtClean="0"/>
              <a:t>; a </a:t>
            </a:r>
            <a:r>
              <a:rPr lang="pt-BR" b="1" dirty="0" smtClean="0"/>
              <a:t>germinativa</a:t>
            </a:r>
            <a:r>
              <a:rPr lang="pt-BR" dirty="0" smtClean="0"/>
              <a:t>, que </a:t>
            </a:r>
            <a:r>
              <a:rPr lang="pt-BR" b="1" dirty="0" smtClean="0">
                <a:solidFill>
                  <a:srgbClr val="FF0000"/>
                </a:solidFill>
              </a:rPr>
              <a:t>originará dois núcleos gaméticos</a:t>
            </a:r>
            <a:r>
              <a:rPr lang="pt-BR" dirty="0" smtClean="0"/>
              <a:t>.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706" y="3034149"/>
            <a:ext cx="6509971" cy="366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46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Gametófito feminino = saco embrionário</a:t>
            </a:r>
            <a:endParaRPr lang="en-US" dirty="0"/>
          </a:p>
        </p:txBody>
      </p:sp>
      <p:pic>
        <p:nvPicPr>
          <p:cNvPr id="6146" name="Picture 2" descr="Resultado de imagem para angiospermas gametofito femin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812" y="1690688"/>
            <a:ext cx="6315563" cy="47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806375" y="3291840"/>
            <a:ext cx="202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oosfera é o GAMETA FEMININO</a:t>
            </a: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8546123" y="1534626"/>
            <a:ext cx="2546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saco embrionário é o gametófito feminino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23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Angiospermas - polinização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transporte de grãos de pólen da antera para o estigma é efetuado por agentes polinizadores: o vento, a água e os animais</a:t>
            </a:r>
          </a:p>
          <a:p>
            <a:pPr lvl="1"/>
            <a:r>
              <a:rPr lang="pt-BR" dirty="0" smtClean="0"/>
              <a:t>Cor, odores, alimento disponível (néctar ou pólen) são fatores que atraem um animal polinizador</a:t>
            </a:r>
          </a:p>
          <a:p>
            <a:pPr lvl="1"/>
            <a:r>
              <a:rPr lang="pt-BR" dirty="0" err="1" smtClean="0"/>
              <a:t>Coevolução</a:t>
            </a:r>
            <a:r>
              <a:rPr lang="pt-BR" dirty="0" smtClean="0"/>
              <a:t>: a planta depende do animal polinizador para o transporte de pólen e o animal, por sua vez, necessita do alimento para sua sobrevivência.</a:t>
            </a:r>
            <a:endParaRPr lang="en-US" dirty="0"/>
          </a:p>
        </p:txBody>
      </p:sp>
      <p:pic>
        <p:nvPicPr>
          <p:cNvPr id="8194" name="Picture 2" descr="Resultado de imagem para polinizaç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38" y="4373294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m para polinização beija f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698" y="4355060"/>
            <a:ext cx="3178468" cy="216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267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Angiospermas - polinização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u="sng" dirty="0" smtClean="0"/>
              <a:t>Durante o dia</a:t>
            </a:r>
            <a:r>
              <a:rPr lang="pt-BR" dirty="0" smtClean="0"/>
              <a:t>, a corola vistosa, colorida, juntamente com o odor que exala são fatores de atração do agente polinizador. Borboletas, abelhas e aves são polinizadores diurnos.</a:t>
            </a:r>
          </a:p>
          <a:p>
            <a:r>
              <a:rPr lang="pt-BR" u="sng" dirty="0" smtClean="0"/>
              <a:t>Já a noite</a:t>
            </a:r>
            <a:r>
              <a:rPr lang="pt-BR" dirty="0" smtClean="0"/>
              <a:t>, é o odor penetrante que atrai os animais polinizadores. As corolas são brancas ou escuras. Morcegos, mariposas e besouros são polinizadores noturnos.</a:t>
            </a:r>
            <a:endParaRPr lang="en-US" dirty="0"/>
          </a:p>
        </p:txBody>
      </p:sp>
      <p:pic>
        <p:nvPicPr>
          <p:cNvPr id="9218" name="Picture 2" descr="Resultado de imagem para polinização morc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37" y="4099768"/>
            <a:ext cx="3535398" cy="242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721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Angiospermas - polinização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Nas </a:t>
            </a:r>
            <a:r>
              <a:rPr lang="pt-BR" u="sng" dirty="0" smtClean="0"/>
              <a:t>plantas polinizadas pelo vento</a:t>
            </a:r>
            <a:r>
              <a:rPr lang="pt-BR" dirty="0" smtClean="0"/>
              <a:t>, os grãos de pólen são pequenos, leves, secos e produzidos em grande quantidade. A corola, quando existe, não é vistosa. Os estigmas possuem superfície ampla, o que aumenta a probabilidade da recepção do pólen ser bem sucedida.</a:t>
            </a:r>
            <a:endParaRPr lang="en-US" dirty="0"/>
          </a:p>
        </p:txBody>
      </p:sp>
      <p:pic>
        <p:nvPicPr>
          <p:cNvPr id="10246" name="Picture 6" descr="https://upload.wikimedia.org/wikipedia/commons/thumb/b/ba/Cortaderia1.jpg/220px-Cortaderi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270" y="3521075"/>
            <a:ext cx="2461016" cy="327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548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5997" y="103783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Muitas angiospermas apresentam flores vistosas, entretanto, outras são mais discretas, como as flores do milho. Para compensar a falta de atrativos, a flor do milho apresenta uma grande quantidade de pólen em anteras bem expostas, o que garante a polinização:</a:t>
            </a:r>
          </a:p>
          <a:p>
            <a:pPr marL="0" indent="0">
              <a:buNone/>
            </a:pPr>
            <a:r>
              <a:rPr lang="pt-BR" dirty="0"/>
              <a:t>a) por insetos.</a:t>
            </a:r>
          </a:p>
          <a:p>
            <a:pPr marL="0" indent="0">
              <a:buNone/>
            </a:pPr>
            <a:r>
              <a:rPr lang="pt-BR" dirty="0"/>
              <a:t>b) pela água.</a:t>
            </a:r>
          </a:p>
          <a:p>
            <a:pPr marL="0" indent="0">
              <a:buNone/>
            </a:pPr>
            <a:r>
              <a:rPr lang="pt-BR" dirty="0"/>
              <a:t>c) por morcegos.</a:t>
            </a:r>
          </a:p>
          <a:p>
            <a:pPr marL="0" indent="0">
              <a:buNone/>
            </a:pPr>
            <a:r>
              <a:rPr lang="pt-BR" dirty="0"/>
              <a:t>d) pelo vento.</a:t>
            </a:r>
          </a:p>
          <a:p>
            <a:pPr marL="0" indent="0">
              <a:buNone/>
            </a:pPr>
            <a:r>
              <a:rPr lang="pt-BR" dirty="0"/>
              <a:t>e) por aves.</a:t>
            </a:r>
          </a:p>
        </p:txBody>
      </p:sp>
    </p:spTree>
    <p:extLst>
      <p:ext uri="{BB962C8B-B14F-4D97-AF65-F5344CB8AC3E}">
        <p14:creationId xmlns:p14="http://schemas.microsoft.com/office/powerpoint/2010/main" val="1661052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5997" y="103783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Muitas angiospermas apresentam flores vistosas, entretanto, outras são mais discretas, como as flores do milho. Para compensar a falta de atrativos, a flor do milho apresenta uma grande quantidade de pólen em anteras bem expostas, o que garante a polinização:</a:t>
            </a:r>
          </a:p>
          <a:p>
            <a:pPr marL="0" indent="0">
              <a:buNone/>
            </a:pPr>
            <a:r>
              <a:rPr lang="pt-BR" dirty="0"/>
              <a:t>a) por insetos.</a:t>
            </a:r>
          </a:p>
          <a:p>
            <a:pPr marL="0" indent="0">
              <a:buNone/>
            </a:pPr>
            <a:r>
              <a:rPr lang="pt-BR" dirty="0"/>
              <a:t>b) pela água.</a:t>
            </a:r>
          </a:p>
          <a:p>
            <a:pPr marL="0" indent="0">
              <a:buNone/>
            </a:pPr>
            <a:r>
              <a:rPr lang="pt-BR" dirty="0"/>
              <a:t>c) por morcegos.</a:t>
            </a:r>
          </a:p>
          <a:p>
            <a:pPr marL="0" indent="0">
              <a:buNone/>
            </a:pPr>
            <a:r>
              <a:rPr lang="pt-BR" b="1" dirty="0"/>
              <a:t>d) pelo vento.</a:t>
            </a:r>
          </a:p>
          <a:p>
            <a:pPr marL="0" indent="0">
              <a:buNone/>
            </a:pPr>
            <a:r>
              <a:rPr lang="pt-BR" dirty="0"/>
              <a:t>e) por aves.</a:t>
            </a:r>
          </a:p>
        </p:txBody>
      </p:sp>
    </p:spTree>
    <p:extLst>
      <p:ext uri="{BB962C8B-B14F-4D97-AF65-F5344CB8AC3E}">
        <p14:creationId xmlns:p14="http://schemas.microsoft.com/office/powerpoint/2010/main" val="849865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2268" y="100969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As plantas apresentam diversas adaptações que permitem a atração de agentes polinizadores. Plantas com flores vermelhas ou amarelas e com pouco odor são frequentemente visitadas por:</a:t>
            </a:r>
          </a:p>
          <a:p>
            <a:pPr marL="0" indent="0">
              <a:buNone/>
            </a:pPr>
            <a:r>
              <a:rPr lang="pt-BR" dirty="0"/>
              <a:t>a) morcegos.</a:t>
            </a:r>
          </a:p>
          <a:p>
            <a:pPr marL="0" indent="0">
              <a:buNone/>
            </a:pPr>
            <a:r>
              <a:rPr lang="pt-BR" dirty="0"/>
              <a:t>b) aves.</a:t>
            </a:r>
          </a:p>
          <a:p>
            <a:pPr marL="0" indent="0">
              <a:buNone/>
            </a:pPr>
            <a:r>
              <a:rPr lang="pt-BR" dirty="0"/>
              <a:t>c) abelhas.</a:t>
            </a:r>
          </a:p>
          <a:p>
            <a:pPr marL="0" indent="0">
              <a:buNone/>
            </a:pPr>
            <a:r>
              <a:rPr lang="pt-BR" dirty="0"/>
              <a:t>d) mariposas.</a:t>
            </a:r>
          </a:p>
          <a:p>
            <a:pPr marL="0" indent="0">
              <a:buNone/>
            </a:pPr>
            <a:r>
              <a:rPr lang="pt-BR" dirty="0"/>
              <a:t>e) besouro.</a:t>
            </a:r>
          </a:p>
        </p:txBody>
      </p:sp>
    </p:spTree>
    <p:extLst>
      <p:ext uri="{BB962C8B-B14F-4D97-AF65-F5344CB8AC3E}">
        <p14:creationId xmlns:p14="http://schemas.microsoft.com/office/powerpoint/2010/main" val="538410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2268" y="100969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As plantas apresentam diversas adaptações que permitem a atração de agentes polinizadores. Plantas com flores vermelhas ou amarelas e com pouco odor são frequentemente visitadas por:</a:t>
            </a:r>
          </a:p>
          <a:p>
            <a:pPr marL="0" indent="0">
              <a:buNone/>
            </a:pPr>
            <a:r>
              <a:rPr lang="pt-BR" dirty="0"/>
              <a:t>a) morcegos.</a:t>
            </a:r>
          </a:p>
          <a:p>
            <a:pPr marL="0" indent="0">
              <a:buNone/>
            </a:pPr>
            <a:r>
              <a:rPr lang="pt-BR" b="1" dirty="0"/>
              <a:t>b) aves.</a:t>
            </a:r>
          </a:p>
          <a:p>
            <a:pPr marL="0" indent="0">
              <a:buNone/>
            </a:pPr>
            <a:r>
              <a:rPr lang="pt-BR" dirty="0"/>
              <a:t>c) abelhas.</a:t>
            </a:r>
          </a:p>
          <a:p>
            <a:pPr marL="0" indent="0">
              <a:buNone/>
            </a:pPr>
            <a:r>
              <a:rPr lang="pt-BR" dirty="0"/>
              <a:t>d) mariposas.</a:t>
            </a:r>
          </a:p>
          <a:p>
            <a:pPr marL="0" indent="0">
              <a:buNone/>
            </a:pPr>
            <a:r>
              <a:rPr lang="pt-BR" dirty="0"/>
              <a:t>e) besouro.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922498" y="2658794"/>
            <a:ext cx="544537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/>
              <a:t>Flores vistosas e com odor pouco marcante são frequentemente visitadas por </a:t>
            </a:r>
            <a:r>
              <a:rPr lang="pt-BR" sz="2400" b="1" dirty="0">
                <a:solidFill>
                  <a:srgbClr val="FF0000"/>
                </a:solidFill>
              </a:rPr>
              <a:t>aves</a:t>
            </a:r>
            <a:r>
              <a:rPr lang="pt-BR" sz="2400" dirty="0"/>
              <a:t>, uma vez que esses animais </a:t>
            </a:r>
            <a:r>
              <a:rPr lang="pt-BR" sz="2400" b="1" dirty="0">
                <a:solidFill>
                  <a:srgbClr val="FF0000"/>
                </a:solidFill>
              </a:rPr>
              <a:t>possuem visão acurada, mas olfato pouco desenvolvido.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2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Resultado de imagem para cladograma reino vege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68" y="252084"/>
            <a:ext cx="8421755" cy="632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22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7429"/>
            <a:ext cx="10515600" cy="1400729"/>
          </a:xfrm>
        </p:spPr>
        <p:txBody>
          <a:bodyPr/>
          <a:lstStyle/>
          <a:p>
            <a:r>
              <a:rPr lang="pt-BR" dirty="0" smtClean="0"/>
              <a:t>Angiospermas -  dupla fecundação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825625"/>
            <a:ext cx="10711375" cy="4351338"/>
          </a:xfrm>
        </p:spPr>
        <p:txBody>
          <a:bodyPr/>
          <a:lstStyle/>
          <a:p>
            <a:r>
              <a:rPr lang="pt-BR" dirty="0" smtClean="0"/>
              <a:t>Núcleo gamético + oosfera = zigoto (2n) </a:t>
            </a:r>
            <a:r>
              <a:rPr lang="pt-BR" dirty="0" smtClean="0">
                <a:sym typeface="Wingdings" panose="05000000000000000000" pitchFamily="2" charset="2"/>
              </a:rPr>
              <a:t> embrião (2n)</a:t>
            </a:r>
            <a:endParaRPr lang="pt-BR" dirty="0" smtClean="0"/>
          </a:p>
          <a:p>
            <a:r>
              <a:rPr lang="pt-BR" dirty="0" smtClean="0"/>
              <a:t>Núcleo gamético + 2 núcleos polares = célula (3n) </a:t>
            </a:r>
            <a:r>
              <a:rPr lang="pt-BR" dirty="0" smtClean="0">
                <a:sym typeface="Wingdings" panose="05000000000000000000" pitchFamily="2" charset="2"/>
              </a:rPr>
              <a:t> endosperma (3n)</a:t>
            </a:r>
            <a:endParaRPr lang="pt-BR" dirty="0" smtClean="0"/>
          </a:p>
        </p:txBody>
      </p:sp>
      <p:pic>
        <p:nvPicPr>
          <p:cNvPr id="7170" name="Picture 2" descr="Resultado de imagem para angiospermas fecundaç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958" y="2883877"/>
            <a:ext cx="6249210" cy="379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716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363" y="452062"/>
            <a:ext cx="8082037" cy="586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88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2" y="630790"/>
            <a:ext cx="7615166" cy="556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41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799" y="379828"/>
            <a:ext cx="4420260" cy="586391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385537" y="3840480"/>
            <a:ext cx="73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(3N)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10044" y="4426669"/>
            <a:ext cx="73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(2N)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095977" y="5012858"/>
            <a:ext cx="73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(2N)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55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Angiospermas - cotilédone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6125308" cy="41250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Uma vez que os nutrientes ficam armazenados no endosperma da semente de </a:t>
            </a:r>
            <a:r>
              <a:rPr lang="pt-BR" b="1" dirty="0" smtClean="0"/>
              <a:t>monocotiledônea, o cotilédone tem a função de transferir esses nutrientes para a plântula em desenvolvimento</a:t>
            </a:r>
            <a:r>
              <a:rPr lang="pt-BR" dirty="0" smtClean="0"/>
              <a:t>, já que inicialmente ela não é capaz de produzir integralmente seu próprio alimento (através da fotossíntese). </a:t>
            </a:r>
          </a:p>
          <a:p>
            <a:pPr marL="0" indent="0">
              <a:buNone/>
            </a:pPr>
            <a:r>
              <a:rPr lang="pt-BR" dirty="0" smtClean="0"/>
              <a:t>No caso das </a:t>
            </a:r>
            <a:r>
              <a:rPr lang="pt-BR" b="1" dirty="0" smtClean="0"/>
              <a:t>dicotiledôneas</a:t>
            </a:r>
            <a:r>
              <a:rPr lang="pt-BR" dirty="0" smtClean="0"/>
              <a:t> é um pouco diferente, já que na maioria das vezes elas não apresentam o endosperma. Neste caso então são </a:t>
            </a:r>
            <a:r>
              <a:rPr lang="pt-BR" b="1" dirty="0" smtClean="0"/>
              <a:t>os próprios cotilédones que armazenam os nutrientes de reserva</a:t>
            </a:r>
            <a:r>
              <a:rPr lang="pt-BR" dirty="0" smtClean="0"/>
              <a:t>.</a:t>
            </a:r>
            <a:endParaRPr lang="en-US" dirty="0"/>
          </a:p>
        </p:txBody>
      </p:sp>
      <p:pic>
        <p:nvPicPr>
          <p:cNvPr id="11266" name="Picture 2" descr="http://www.infoescola.com/wp-content/uploads/2010/11/cotiledo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60" y="1825625"/>
            <a:ext cx="4397290" cy="308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73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m para monocotiledonea e dicotiledon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808" y="708"/>
            <a:ext cx="4753628" cy="685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39151" y="1237957"/>
            <a:ext cx="253218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Dicotiledônias: família leguminosas </a:t>
            </a:r>
            <a:r>
              <a:rPr lang="pt-BR" dirty="0" smtClean="0"/>
              <a:t>– </a:t>
            </a:r>
            <a:r>
              <a:rPr lang="pt-BR" dirty="0" err="1" smtClean="0"/>
              <a:t>ex</a:t>
            </a:r>
            <a:r>
              <a:rPr lang="pt-BR" dirty="0" smtClean="0"/>
              <a:t>: feijão, soja, pau-brasil; mamona, abacateiro, laranjeira, eucalipto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8623909" y="1237957"/>
            <a:ext cx="253218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Monocotiledônias</a:t>
            </a:r>
            <a:r>
              <a:rPr lang="pt-BR" b="1" dirty="0" smtClean="0"/>
              <a:t>: família gramíneas </a:t>
            </a:r>
            <a:r>
              <a:rPr lang="pt-BR" dirty="0" smtClean="0"/>
              <a:t>– </a:t>
            </a:r>
            <a:r>
              <a:rPr lang="pt-BR" dirty="0" err="1" smtClean="0"/>
              <a:t>ex</a:t>
            </a:r>
            <a:r>
              <a:rPr lang="pt-BR" dirty="0" smtClean="0"/>
              <a:t>: capim, cana de </a:t>
            </a:r>
            <a:r>
              <a:rPr lang="pt-BR" dirty="0" err="1" smtClean="0"/>
              <a:t>açucar</a:t>
            </a:r>
            <a:r>
              <a:rPr lang="pt-BR" dirty="0" smtClean="0"/>
              <a:t>, cereais (arroz, milho, trigo, cevada, aveia); palmeira, bananeira, lírio, bromélia, orquídea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Resultado de imagem para caule e raiz dicotiledon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308" y="735841"/>
            <a:ext cx="4894097" cy="51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491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Inflorescência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3250"/>
          </a:xfrm>
        </p:spPr>
        <p:txBody>
          <a:bodyPr>
            <a:normAutofit/>
          </a:bodyPr>
          <a:lstStyle/>
          <a:p>
            <a:r>
              <a:rPr lang="pt-BR" dirty="0" smtClean="0"/>
              <a:t>Flores agrupadas </a:t>
            </a:r>
            <a:endParaRPr lang="en-US" dirty="0"/>
          </a:p>
        </p:txBody>
      </p:sp>
      <p:pic>
        <p:nvPicPr>
          <p:cNvPr id="1026" name="Picture 2" descr="Resultado de imagem para margarida infloresce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2" y="3032125"/>
            <a:ext cx="63627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173892" y="2428875"/>
            <a:ext cx="306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EX: MARGARIDA</a:t>
            </a:r>
            <a:endParaRPr lang="en-US" dirty="0"/>
          </a:p>
        </p:txBody>
      </p:sp>
      <p:pic>
        <p:nvPicPr>
          <p:cNvPr id="1028" name="Picture 4" descr="Resultado de imagem para margarida inflorescen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424" y="468348"/>
            <a:ext cx="4593846" cy="306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438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Infrutescência (pseudofruto múltiplo)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08644"/>
          </a:xfrm>
        </p:spPr>
        <p:txBody>
          <a:bodyPr>
            <a:normAutofit/>
          </a:bodyPr>
          <a:lstStyle/>
          <a:p>
            <a:r>
              <a:rPr lang="pt-BR" dirty="0" smtClean="0"/>
              <a:t>Frutos agrupados e fundidos</a:t>
            </a:r>
            <a:endParaRPr lang="en-US" dirty="0"/>
          </a:p>
          <a:p>
            <a:r>
              <a:rPr lang="pt-BR" dirty="0" smtClean="0"/>
              <a:t>Originada de várias flores reunidas em uma inflorescência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38200" y="3069206"/>
            <a:ext cx="1354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EX: ABACAXI</a:t>
            </a:r>
          </a:p>
        </p:txBody>
      </p:sp>
      <p:pic>
        <p:nvPicPr>
          <p:cNvPr id="2050" name="Picture 2" descr="Resultado de imagem para abacaxi inflorescê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12" y="3069206"/>
            <a:ext cx="2161011" cy="325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abacaxi inflorescên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22" y="2934269"/>
            <a:ext cx="4631140" cy="37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216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Infrutescência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08644"/>
          </a:xfrm>
        </p:spPr>
        <p:txBody>
          <a:bodyPr>
            <a:normAutofit/>
          </a:bodyPr>
          <a:lstStyle/>
          <a:p>
            <a:r>
              <a:rPr lang="pt-BR" dirty="0" smtClean="0"/>
              <a:t>Frutos agrupados e fundidos</a:t>
            </a:r>
            <a:endParaRPr lang="en-US" dirty="0"/>
          </a:p>
          <a:p>
            <a:r>
              <a:rPr lang="pt-BR" dirty="0" smtClean="0"/>
              <a:t>Originada de várias flores reunidas em uma inflorescência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38200" y="3069206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EX: AMORA</a:t>
            </a:r>
          </a:p>
        </p:txBody>
      </p:sp>
      <p:pic>
        <p:nvPicPr>
          <p:cNvPr id="3074" name="Picture 2" descr="Resultado de imagem para amora infrutesce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49" y="3669009"/>
            <a:ext cx="3333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854890" y="306920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MILHO</a:t>
            </a:r>
            <a:endParaRPr lang="en-US" dirty="0"/>
          </a:p>
        </p:txBody>
      </p:sp>
      <p:pic>
        <p:nvPicPr>
          <p:cNvPr id="3076" name="Picture 4" descr="Resultado de imagem para MILH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842" y="3438538"/>
            <a:ext cx="3647396" cy="273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399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Angiospermas	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Abundância de espécies (mais de 250.000) reflete o sucesso na conquista do meio terrestre</a:t>
            </a:r>
          </a:p>
          <a:p>
            <a:r>
              <a:rPr lang="pt-BR" dirty="0" smtClean="0"/>
              <a:t>É um grupo muito diversificado</a:t>
            </a:r>
          </a:p>
          <a:p>
            <a:r>
              <a:rPr lang="pt-BR" dirty="0" smtClean="0"/>
              <a:t>É o grupo mais utilizado na alimentação do homem (feijão, arroz, soja, milho, cana-de-açúcar, café, verduras, frutas, raízes </a:t>
            </a:r>
            <a:r>
              <a:rPr lang="pt-BR" dirty="0" err="1" smtClean="0"/>
              <a:t>etc</a:t>
            </a:r>
            <a:r>
              <a:rPr lang="pt-BR" dirty="0" smtClean="0"/>
              <a:t>) e para a confecção de casas, móveis e obtenção de energia através da madeira fornecida pelas árvores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51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Fruto partenocárpico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corresponde ao ovário desenvolvido sem fecundação, logo, </a:t>
            </a:r>
            <a:r>
              <a:rPr lang="pt-BR" b="1" dirty="0"/>
              <a:t>sem </a:t>
            </a:r>
            <a:r>
              <a:rPr lang="pt-BR" b="1" dirty="0" smtClean="0"/>
              <a:t>sementes</a:t>
            </a:r>
          </a:p>
          <a:p>
            <a:r>
              <a:rPr lang="pt-BR" dirty="0"/>
              <a:t>Existem frutos que naturalmente são partenocárpicos como a </a:t>
            </a:r>
            <a:r>
              <a:rPr lang="pt-BR" u="sng" dirty="0"/>
              <a:t>banana</a:t>
            </a:r>
            <a:r>
              <a:rPr lang="pt-BR" u="sng" dirty="0" smtClean="0"/>
              <a:t>, abacaxi, </a:t>
            </a:r>
            <a:r>
              <a:rPr lang="pt-BR" u="sng" dirty="0"/>
              <a:t>limão </a:t>
            </a:r>
            <a:r>
              <a:rPr lang="pt-BR" u="sng" dirty="0" err="1"/>
              <a:t>taiti</a:t>
            </a:r>
            <a:r>
              <a:rPr lang="pt-BR" u="sng" dirty="0"/>
              <a:t> e laranja </a:t>
            </a:r>
            <a:r>
              <a:rPr lang="pt-BR" u="sng" dirty="0" smtClean="0"/>
              <a:t>baiana</a:t>
            </a:r>
          </a:p>
        </p:txBody>
      </p:sp>
      <p:pic>
        <p:nvPicPr>
          <p:cNvPr id="6146" name="Picture 2" descr="Resultado de imagem para ban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662" y="4226778"/>
            <a:ext cx="5064869" cy="195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185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Fruto partenocárpico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Partenocarpia induzida: alguns </a:t>
            </a:r>
            <a:r>
              <a:rPr lang="pt-BR" dirty="0"/>
              <a:t>hormônios vegetais, como </a:t>
            </a:r>
            <a:r>
              <a:rPr lang="pt-BR" u="sng" dirty="0" err="1"/>
              <a:t>giberelinas</a:t>
            </a:r>
            <a:r>
              <a:rPr lang="pt-BR" u="sng" dirty="0"/>
              <a:t> e auxinas</a:t>
            </a:r>
            <a:r>
              <a:rPr lang="pt-BR" dirty="0"/>
              <a:t>, podem ser aplicados na época da floração para estimular a partenocarpia</a:t>
            </a:r>
            <a:endParaRPr lang="en-US" dirty="0"/>
          </a:p>
        </p:txBody>
      </p:sp>
      <p:pic>
        <p:nvPicPr>
          <p:cNvPr id="5122" name="Picture 2" descr="Sem títu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831" y="3630670"/>
            <a:ext cx="5083080" cy="185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60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Pseudofruto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8893" y="1511726"/>
            <a:ext cx="10515600" cy="4351338"/>
          </a:xfrm>
        </p:spPr>
        <p:txBody>
          <a:bodyPr/>
          <a:lstStyle/>
          <a:p>
            <a:r>
              <a:rPr lang="pt-BR" dirty="0"/>
              <a:t>O pseudofruto é uma estrutura suculenta, mas não se </a:t>
            </a:r>
            <a:r>
              <a:rPr lang="pt-BR" dirty="0" smtClean="0"/>
              <a:t>desenvolve </a:t>
            </a:r>
            <a:r>
              <a:rPr lang="pt-BR" dirty="0"/>
              <a:t>a partir do ovário da planta</a:t>
            </a:r>
            <a:endParaRPr lang="en-US" dirty="0"/>
          </a:p>
        </p:txBody>
      </p:sp>
      <p:pic>
        <p:nvPicPr>
          <p:cNvPr id="7172" name="Picture 4" descr="maç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443" y="2558220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086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Pseudofruto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8893" y="1511726"/>
            <a:ext cx="10515600" cy="4351338"/>
          </a:xfrm>
        </p:spPr>
        <p:txBody>
          <a:bodyPr/>
          <a:lstStyle/>
          <a:p>
            <a:r>
              <a:rPr lang="pt-BR" dirty="0"/>
              <a:t>O pseudofruto é uma estrutura suculenta, mas não se </a:t>
            </a:r>
            <a:r>
              <a:rPr lang="pt-BR" dirty="0" smtClean="0"/>
              <a:t>desenvolve </a:t>
            </a:r>
            <a:r>
              <a:rPr lang="pt-BR" dirty="0"/>
              <a:t>a partir do ovário da planta</a:t>
            </a:r>
            <a:endParaRPr lang="en-US" dirty="0"/>
          </a:p>
        </p:txBody>
      </p:sp>
      <p:pic>
        <p:nvPicPr>
          <p:cNvPr id="10242" name="Picture 2" descr="caj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91" y="2524836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7313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Pseudofruto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8893" y="1511726"/>
            <a:ext cx="10515600" cy="4351338"/>
          </a:xfrm>
        </p:spPr>
        <p:txBody>
          <a:bodyPr/>
          <a:lstStyle/>
          <a:p>
            <a:r>
              <a:rPr lang="pt-BR" dirty="0"/>
              <a:t>O pseudofruto é uma estrutura suculenta, mas não se </a:t>
            </a:r>
            <a:r>
              <a:rPr lang="pt-BR" dirty="0" smtClean="0"/>
              <a:t>desenvolve </a:t>
            </a:r>
            <a:r>
              <a:rPr lang="pt-BR" dirty="0"/>
              <a:t>a partir do ovário da planta</a:t>
            </a:r>
            <a:endParaRPr lang="en-US" dirty="0"/>
          </a:p>
        </p:txBody>
      </p:sp>
      <p:pic>
        <p:nvPicPr>
          <p:cNvPr id="9218" name="Picture 2" descr="moran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662" y="2565779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475260" y="2756848"/>
            <a:ext cx="2483892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/>
              <a:t>a flor possui vários ovários </a:t>
            </a:r>
            <a:r>
              <a:rPr lang="pt-BR" sz="2000" dirty="0" smtClean="0"/>
              <a:t>e seus </a:t>
            </a:r>
            <a:r>
              <a:rPr lang="pt-BR" sz="2000" dirty="0"/>
              <a:t>receptáculos se agregam formando um “fruto agregado</a:t>
            </a:r>
            <a:r>
              <a:rPr lang="pt-BR" sz="2000" dirty="0" smtClean="0"/>
              <a:t>”.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6107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Angiosperma - padrão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732" y="1526915"/>
            <a:ext cx="7278658" cy="47510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546762" y="6093304"/>
            <a:ext cx="20314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XILEMA OU LENHO</a:t>
            </a:r>
            <a:endParaRPr lang="en-US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264322" y="5022376"/>
            <a:ext cx="2101756" cy="3821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FLOEMA OU LÍBER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3598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Folha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Trocas gasosas</a:t>
            </a:r>
          </a:p>
          <a:p>
            <a:r>
              <a:rPr lang="pt-BR" dirty="0" smtClean="0"/>
              <a:t>Transpiração </a:t>
            </a:r>
            <a:r>
              <a:rPr lang="pt-BR" dirty="0" smtClean="0">
                <a:sym typeface="Wingdings" panose="05000000000000000000" pitchFamily="2" charset="2"/>
              </a:rPr>
              <a:t> perda de H2O</a:t>
            </a:r>
          </a:p>
          <a:p>
            <a:r>
              <a:rPr lang="pt-BR" dirty="0" smtClean="0">
                <a:sym typeface="Wingdings" panose="05000000000000000000" pitchFamily="2" charset="2"/>
              </a:rPr>
              <a:t>Folhas modificadas: sépalas, pétalas, cotilédones, espinhos.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56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254" y="584020"/>
            <a:ext cx="7350600" cy="549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84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50" y="596165"/>
            <a:ext cx="7254426" cy="549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521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papel dos estômatos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estômatos </a:t>
            </a:r>
            <a:r>
              <a:rPr lang="pt-BR" dirty="0"/>
              <a:t>são os anexos </a:t>
            </a:r>
            <a:r>
              <a:rPr lang="pt-BR" dirty="0" smtClean="0"/>
              <a:t>(epidérmicos) mais </a:t>
            </a:r>
            <a:r>
              <a:rPr lang="pt-BR" dirty="0"/>
              <a:t>importantes relacionados com a troca de gases e água entre as folhas e o </a:t>
            </a:r>
            <a:r>
              <a:rPr lang="pt-BR" dirty="0" smtClean="0"/>
              <a:t>meio (</a:t>
            </a:r>
            <a:r>
              <a:rPr lang="pt-BR" dirty="0"/>
              <a:t>o estômato controla a entrada e a saída de gases, abrindo e fechando o </a:t>
            </a:r>
            <a:r>
              <a:rPr lang="pt-BR" dirty="0" smtClean="0"/>
              <a:t>ostíolo</a:t>
            </a:r>
            <a:r>
              <a:rPr lang="pt-BR" dirty="0"/>
              <a:t>)</a:t>
            </a:r>
            <a:endParaRPr lang="en-US" dirty="0"/>
          </a:p>
        </p:txBody>
      </p:sp>
      <p:pic>
        <p:nvPicPr>
          <p:cNvPr id="11268" name="Picture 4" descr="Resultado de imagem para estoma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21" y="3202723"/>
            <a:ext cx="5662146" cy="29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O mecanismo de abertura e fechamento dos estômatos permite que as plantas controlem a entrada e a saída de ga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48" y="3331877"/>
            <a:ext cx="3559383" cy="284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6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Angiospermas – características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6798972" cy="4351338"/>
          </a:xfrm>
        </p:spPr>
        <p:txBody>
          <a:bodyPr/>
          <a:lstStyle/>
          <a:p>
            <a:r>
              <a:rPr lang="pt-BR" dirty="0" smtClean="0"/>
              <a:t>São traqueófitas = têm vasos condutores</a:t>
            </a:r>
          </a:p>
          <a:p>
            <a:r>
              <a:rPr lang="pt-BR" dirty="0" smtClean="0"/>
              <a:t>São fanerógamas = produzem sementes</a:t>
            </a:r>
          </a:p>
          <a:p>
            <a:r>
              <a:rPr lang="pt-BR" dirty="0" smtClean="0"/>
              <a:t>Com: raiz/caule/folha</a:t>
            </a:r>
          </a:p>
          <a:p>
            <a:r>
              <a:rPr lang="pt-BR" dirty="0" smtClean="0"/>
              <a:t>As sementes e os </a:t>
            </a:r>
            <a:r>
              <a:rPr lang="pt-BR" b="1" dirty="0" smtClean="0">
                <a:solidFill>
                  <a:srgbClr val="FF0000"/>
                </a:solidFill>
              </a:rPr>
              <a:t>frutos</a:t>
            </a:r>
            <a:r>
              <a:rPr lang="pt-BR" dirty="0" smtClean="0"/>
              <a:t> são formações derivadas das </a:t>
            </a:r>
            <a:r>
              <a:rPr lang="pt-BR" b="1" dirty="0" smtClean="0">
                <a:solidFill>
                  <a:srgbClr val="FF0000"/>
                </a:solidFill>
              </a:rPr>
              <a:t>flores</a:t>
            </a:r>
          </a:p>
          <a:p>
            <a:r>
              <a:rPr lang="pt-BR" dirty="0" smtClean="0"/>
              <a:t>A flor é um sistema relacionado à reprodução sexuada da planta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422" y="2117592"/>
            <a:ext cx="4644885" cy="347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923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papel dos estômatos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9018" y="1690688"/>
            <a:ext cx="10515600" cy="4351338"/>
          </a:xfrm>
        </p:spPr>
        <p:txBody>
          <a:bodyPr>
            <a:normAutofit fontScale="62500" lnSpcReduction="20000"/>
          </a:bodyPr>
          <a:lstStyle/>
          <a:p>
            <a:r>
              <a:rPr lang="pt-BR" dirty="0"/>
              <a:t>O que mantém um estômato aberto ou fechado é a </a:t>
            </a:r>
            <a:r>
              <a:rPr lang="pt-BR" b="1" dirty="0"/>
              <a:t>pressão de </a:t>
            </a:r>
            <a:r>
              <a:rPr lang="pt-BR" b="1" dirty="0" err="1"/>
              <a:t>turgor</a:t>
            </a:r>
            <a:r>
              <a:rPr lang="pt-BR" dirty="0"/>
              <a:t>. Quando as células-guarda estão túrgidas, o ostíolo permanece aberto. Quando essas células estão flácidas, o poro fecha-se. O movimento estomático é controlado principalmente, em </a:t>
            </a:r>
            <a:r>
              <a:rPr lang="pt-BR" dirty="0" err="1"/>
              <a:t>situções</a:t>
            </a:r>
            <a:r>
              <a:rPr lang="pt-BR" dirty="0"/>
              <a:t> de estresse, por um hormônio vegetal, o ácido </a:t>
            </a:r>
            <a:r>
              <a:rPr lang="pt-BR" dirty="0" err="1"/>
              <a:t>abscísico</a:t>
            </a:r>
            <a:r>
              <a:rPr lang="pt-BR" dirty="0"/>
              <a:t>, também chamado de ABA</a:t>
            </a:r>
            <a:r>
              <a:rPr lang="pt-BR" dirty="0" smtClean="0"/>
              <a:t>.</a:t>
            </a:r>
          </a:p>
          <a:p>
            <a:r>
              <a:rPr lang="pt-BR" b="1" dirty="0"/>
              <a:t>O ABA atua ligando-se a receptores na membrana plasmática das células-guarda</a:t>
            </a:r>
            <a:r>
              <a:rPr lang="pt-BR" dirty="0"/>
              <a:t>. Essa ligação faz com que canais de Ca</a:t>
            </a:r>
            <a:r>
              <a:rPr lang="pt-BR" baseline="30000" dirty="0"/>
              <a:t>2+</a:t>
            </a:r>
            <a:r>
              <a:rPr lang="pt-BR" dirty="0"/>
              <a:t> (íons de cálcio) abram-se, gerando uma entrada desse íon para o citoplasma da célula.  Nesse caso, o Ca</a:t>
            </a:r>
            <a:r>
              <a:rPr lang="pt-BR" baseline="30000" dirty="0"/>
              <a:t>2+</a:t>
            </a:r>
            <a:r>
              <a:rPr lang="pt-BR" dirty="0"/>
              <a:t> agirá como um mensageiro secundário e causará a abertura de canais iônicos na membrana plasmática.</a:t>
            </a:r>
          </a:p>
          <a:p>
            <a:r>
              <a:rPr lang="pt-BR" dirty="0"/>
              <a:t>A abertura dos canais levará a uma passagem de ânions do interior da célula para a parede celular. Os principais ânions que fazem essa passagem são o Cl</a:t>
            </a:r>
            <a:r>
              <a:rPr lang="pt-BR" baseline="30000" dirty="0"/>
              <a:t>-</a:t>
            </a:r>
            <a:r>
              <a:rPr lang="pt-BR" dirty="0"/>
              <a:t> (íons de cloro) e o malato</a:t>
            </a:r>
            <a:r>
              <a:rPr lang="pt-BR" baseline="30000" dirty="0"/>
              <a:t>2-</a:t>
            </a:r>
            <a:r>
              <a:rPr lang="pt-BR" dirty="0"/>
              <a:t>. Esse movimento faz com que os canais de K</a:t>
            </a:r>
            <a:r>
              <a:rPr lang="pt-BR" baseline="30000" dirty="0"/>
              <a:t>+</a:t>
            </a:r>
            <a:r>
              <a:rPr lang="pt-BR" dirty="0"/>
              <a:t> (íons de potássio) abram-se e, consequentemente, ocorre o movimento do K</a:t>
            </a:r>
            <a:r>
              <a:rPr lang="pt-BR" baseline="30000" dirty="0"/>
              <a:t>+</a:t>
            </a:r>
            <a:r>
              <a:rPr lang="pt-BR" dirty="0"/>
              <a:t> do citoplasma para a parede celular.</a:t>
            </a:r>
          </a:p>
          <a:p>
            <a:r>
              <a:rPr lang="pt-BR" b="1" dirty="0"/>
              <a:t>Todo esse processo, em que o Cl</a:t>
            </a:r>
            <a:r>
              <a:rPr lang="pt-BR" b="1" baseline="30000" dirty="0"/>
              <a:t>-</a:t>
            </a:r>
            <a:r>
              <a:rPr lang="pt-BR" b="1" dirty="0"/>
              <a:t>, malato</a:t>
            </a:r>
            <a:r>
              <a:rPr lang="pt-BR" b="1" baseline="30000" dirty="0"/>
              <a:t>2-</a:t>
            </a:r>
            <a:r>
              <a:rPr lang="pt-BR" b="1" dirty="0"/>
              <a:t> e K</a:t>
            </a:r>
            <a:r>
              <a:rPr lang="pt-BR" b="1" baseline="30000" dirty="0"/>
              <a:t>+</a:t>
            </a:r>
            <a:r>
              <a:rPr lang="pt-BR" b="1" dirty="0"/>
              <a:t> saem do citoplasma em direção à parede</a:t>
            </a:r>
            <a:r>
              <a:rPr lang="pt-BR" dirty="0"/>
              <a:t>, faz com que a água se mova também para a parede celular. </a:t>
            </a:r>
            <a:r>
              <a:rPr lang="pt-BR" b="1" dirty="0"/>
              <a:t>Quando isso ocorre, as células-guarda ficam flácidas e ocorre o fechamento do estômato</a:t>
            </a:r>
            <a:r>
              <a:rPr lang="pt-BR" b="1" dirty="0" smtClean="0"/>
              <a:t>. </a:t>
            </a:r>
            <a:r>
              <a:rPr lang="pt-BR" dirty="0"/>
              <a:t>O movimento estomático acontece pela entrada e saída de íons potássio (K</a:t>
            </a:r>
            <a:r>
              <a:rPr lang="pt-BR" baseline="30000" dirty="0"/>
              <a:t>+</a:t>
            </a:r>
            <a:r>
              <a:rPr lang="pt-BR" dirty="0"/>
              <a:t>)das células-guardas. </a:t>
            </a:r>
          </a:p>
          <a:p>
            <a:r>
              <a:rPr lang="pt-BR" dirty="0"/>
              <a:t>Quando o ABA se separa de seu receptor na membrana plasmática, os íons retornam para o citoplasma e a água, por osmose, volta ao interior da célula. Isso faz com que as células-guarda fiquem túrgidas e, consequentemente, o estômato abre-se.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333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papel dos estômatos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358" y="1951631"/>
            <a:ext cx="6833283" cy="37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868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Raiz</a:t>
            </a:r>
            <a:endParaRPr lang="en-US" dirty="0"/>
          </a:p>
        </p:txBody>
      </p:sp>
      <p:pic>
        <p:nvPicPr>
          <p:cNvPr id="12290" name="Picture 2" descr="Resultado de imagem para raiz par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952" y="1142035"/>
            <a:ext cx="4894096" cy="425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0073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raízes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6272284" cy="4351338"/>
          </a:xfrm>
        </p:spPr>
        <p:txBody>
          <a:bodyPr/>
          <a:lstStyle/>
          <a:p>
            <a:r>
              <a:rPr lang="pt-BR" dirty="0" smtClean="0"/>
              <a:t>Tuberosa: com reservas </a:t>
            </a:r>
          </a:p>
          <a:p>
            <a:pPr marL="0" indent="0">
              <a:buNone/>
            </a:pPr>
            <a:r>
              <a:rPr lang="pt-BR" dirty="0" err="1" smtClean="0"/>
              <a:t>Ex</a:t>
            </a:r>
            <a:r>
              <a:rPr lang="pt-BR" dirty="0" smtClean="0"/>
              <a:t>: mandioca, mandioquinha, cenoura, beterraba, rabanete, batata-doce, nabo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012" y="1161150"/>
            <a:ext cx="2832764" cy="477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327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raízes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Haustórios: raízes sugadoras de seiva</a:t>
            </a:r>
          </a:p>
          <a:p>
            <a:pPr lvl="1"/>
            <a:r>
              <a:rPr lang="pt-BR" dirty="0" smtClean="0"/>
              <a:t>Em plantas parasitas</a:t>
            </a:r>
            <a:endParaRPr lang="pt-BR" dirty="0"/>
          </a:p>
          <a:p>
            <a:pPr marL="457200" lvl="1" indent="0">
              <a:buNone/>
            </a:pPr>
            <a:r>
              <a:rPr lang="pt-BR" dirty="0" err="1" smtClean="0"/>
              <a:t>Ex</a:t>
            </a:r>
            <a:r>
              <a:rPr lang="pt-BR" dirty="0" smtClean="0"/>
              <a:t>: erva- de- passarinho (hemiparasita = absorve seiva bruta/ faz </a:t>
            </a:r>
            <a:r>
              <a:rPr lang="pt-BR" dirty="0" err="1" smtClean="0"/>
              <a:t>fotoss</a:t>
            </a:r>
            <a:r>
              <a:rPr lang="pt-BR" dirty="0" smtClean="0"/>
              <a:t>.)</a:t>
            </a:r>
          </a:p>
          <a:p>
            <a:pPr marL="457200" lvl="1" indent="0">
              <a:buNone/>
            </a:pPr>
            <a:r>
              <a:rPr lang="pt-BR" dirty="0" smtClean="0"/>
              <a:t>Cipó chumbo (holoparasita = absorve seiva elaborada/ sem </a:t>
            </a:r>
            <a:r>
              <a:rPr lang="pt-BR" dirty="0" err="1" smtClean="0"/>
              <a:t>fotoss</a:t>
            </a:r>
            <a:r>
              <a:rPr lang="pt-BR" dirty="0" smtClean="0"/>
              <a:t>.)</a:t>
            </a:r>
          </a:p>
        </p:txBody>
      </p:sp>
      <p:pic>
        <p:nvPicPr>
          <p:cNvPr id="13314" name="Picture 2" descr="Resultado de imagem para haustór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89" y="3691813"/>
            <a:ext cx="3979697" cy="292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1829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raízes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Escora: apoio lateral, suporte</a:t>
            </a:r>
            <a:endParaRPr lang="en-US" dirty="0"/>
          </a:p>
          <a:p>
            <a:pPr marL="0" indent="0">
              <a:buNone/>
            </a:pPr>
            <a:r>
              <a:rPr lang="pt-BR" dirty="0" err="1" smtClean="0"/>
              <a:t>Ex</a:t>
            </a:r>
            <a:r>
              <a:rPr lang="pt-BR" dirty="0" smtClean="0"/>
              <a:t>: na base do milho</a:t>
            </a:r>
            <a:endParaRPr lang="en-US" dirty="0"/>
          </a:p>
        </p:txBody>
      </p:sp>
      <p:pic>
        <p:nvPicPr>
          <p:cNvPr id="14338" name="Picture 2" descr="Resultado de imagem para raiz esc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32" y="1027906"/>
            <a:ext cx="5944974" cy="445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591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raízes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Pneumatóforo: </a:t>
            </a:r>
            <a:r>
              <a:rPr lang="pt-BR" dirty="0" err="1" smtClean="0"/>
              <a:t>raíz</a:t>
            </a:r>
            <a:r>
              <a:rPr lang="pt-BR" dirty="0" smtClean="0"/>
              <a:t> respiratória</a:t>
            </a:r>
            <a:endParaRPr lang="en-US" dirty="0" smtClean="0"/>
          </a:p>
          <a:p>
            <a:pPr marL="0" indent="0">
              <a:buNone/>
            </a:pPr>
            <a:r>
              <a:rPr lang="pt-BR" dirty="0" smtClean="0"/>
              <a:t>Em plantas que vivem em locais alagadiços (mangues) – servem para absorver o ar.</a:t>
            </a:r>
            <a:endParaRPr lang="en-US" dirty="0"/>
          </a:p>
        </p:txBody>
      </p:sp>
      <p:pic>
        <p:nvPicPr>
          <p:cNvPr id="15362" name="Picture 2" descr="Resultado de imagem para raiz pneumatófora ou respirató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12024"/>
            <a:ext cx="4336753" cy="28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esultado de imagem para raiz pneumatófora ou respirató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479" y="2882899"/>
            <a:ext cx="25717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5709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Caule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Ligação raiz- folha</a:t>
            </a:r>
          </a:p>
          <a:p>
            <a:r>
              <a:rPr lang="pt-BR" dirty="0" smtClean="0"/>
              <a:t>Fotossíntese</a:t>
            </a:r>
          </a:p>
          <a:p>
            <a:r>
              <a:rPr lang="pt-BR" dirty="0" smtClean="0"/>
              <a:t>Armazenamento</a:t>
            </a:r>
          </a:p>
          <a:p>
            <a:pPr lvl="1"/>
            <a:r>
              <a:rPr lang="pt-BR" dirty="0" smtClean="0"/>
              <a:t>H2O: cacto</a:t>
            </a:r>
          </a:p>
          <a:p>
            <a:pPr lvl="1"/>
            <a:r>
              <a:rPr lang="pt-BR" dirty="0" smtClean="0"/>
              <a:t>Açúcar: cana</a:t>
            </a:r>
          </a:p>
          <a:p>
            <a:pPr lvl="1"/>
            <a:r>
              <a:rPr lang="pt-BR" dirty="0" smtClean="0"/>
              <a:t>Amido: batata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68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caule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Aéreos</a:t>
            </a:r>
          </a:p>
          <a:p>
            <a:r>
              <a:rPr lang="pt-BR" dirty="0" smtClean="0"/>
              <a:t>Subterrâneos</a:t>
            </a:r>
          </a:p>
          <a:p>
            <a:pPr lvl="1"/>
            <a:r>
              <a:rPr lang="pt-BR" dirty="0" smtClean="0"/>
              <a:t>Rizoma: paralelo à superfície</a:t>
            </a:r>
            <a:endParaRPr lang="pt-BR" dirty="0"/>
          </a:p>
          <a:p>
            <a:pPr marL="457200" lvl="1" indent="0">
              <a:buNone/>
            </a:pPr>
            <a:r>
              <a:rPr lang="pt-BR" dirty="0" err="1" smtClean="0"/>
              <a:t>Ex</a:t>
            </a:r>
            <a:r>
              <a:rPr lang="pt-BR" dirty="0" smtClean="0"/>
              <a:t>: Samambaia, gengibre e bananeira</a:t>
            </a:r>
          </a:p>
        </p:txBody>
      </p:sp>
      <p:pic>
        <p:nvPicPr>
          <p:cNvPr id="16386" name="Picture 2" descr="Resultado de imagem para rizoma ca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17" y="3920805"/>
            <a:ext cx="3188126" cy="239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esultado de imagem para rizoma ca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342" y="1165756"/>
            <a:ext cx="3529867" cy="410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15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caule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Aéreos</a:t>
            </a:r>
          </a:p>
          <a:p>
            <a:r>
              <a:rPr lang="pt-BR" dirty="0" smtClean="0"/>
              <a:t>Subterrâneos</a:t>
            </a:r>
          </a:p>
          <a:p>
            <a:pPr lvl="1"/>
            <a:r>
              <a:rPr lang="pt-BR" dirty="0" smtClean="0"/>
              <a:t>Tubérculo: com reserva</a:t>
            </a:r>
          </a:p>
          <a:p>
            <a:pPr marL="457200" lvl="1" indent="0">
              <a:buNone/>
            </a:pPr>
            <a:r>
              <a:rPr lang="pt-BR" dirty="0" err="1" smtClean="0"/>
              <a:t>Ex</a:t>
            </a:r>
            <a:r>
              <a:rPr lang="pt-BR" dirty="0" smtClean="0"/>
              <a:t>: batata inglesa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275" y="697451"/>
            <a:ext cx="3411087" cy="547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77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4821"/>
            <a:ext cx="10515600" cy="1325563"/>
          </a:xfrm>
        </p:spPr>
        <p:txBody>
          <a:bodyPr/>
          <a:lstStyle/>
          <a:p>
            <a:r>
              <a:rPr lang="pt-BR" dirty="0" smtClean="0"/>
              <a:t>A flor padrão da angiosperma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89408"/>
            <a:ext cx="5037250" cy="398782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641" y="2125014"/>
            <a:ext cx="4033719" cy="409085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782059" y="223457"/>
            <a:ext cx="429832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Numa flor completa, há quatro tipos de folhas modificadas, que se dispõem concentricamente num receptáculo floral: </a:t>
            </a:r>
          </a:p>
          <a:p>
            <a:pPr marL="342900" indent="-342900">
              <a:buAutoNum type="alphaLcParenR"/>
            </a:pPr>
            <a:r>
              <a:rPr lang="pt-BR" dirty="0" smtClean="0"/>
              <a:t>Sépalas (conjunto = cálice)</a:t>
            </a:r>
          </a:p>
          <a:p>
            <a:pPr marL="342900" indent="-342900">
              <a:buAutoNum type="alphaLcParenR"/>
            </a:pPr>
            <a:r>
              <a:rPr lang="pt-BR" dirty="0" smtClean="0"/>
              <a:t>Pétalas (corola)</a:t>
            </a:r>
          </a:p>
          <a:p>
            <a:pPr marL="342900" indent="-342900">
              <a:buAutoNum type="alphaLcParenR"/>
            </a:pPr>
            <a:r>
              <a:rPr lang="pt-BR" dirty="0" smtClean="0"/>
              <a:t>Estames (androceu)</a:t>
            </a:r>
          </a:p>
          <a:p>
            <a:pPr marL="342900" indent="-342900">
              <a:buAutoNum type="alphaLcParenR"/>
            </a:pPr>
            <a:r>
              <a:rPr lang="pt-BR" dirty="0" smtClean="0"/>
              <a:t>Pistilos ou carpelos (gineceu)</a:t>
            </a:r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4345361" y="2189408"/>
            <a:ext cx="133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</a:t>
            </a:r>
            <a:r>
              <a:rPr lang="pt-BR" dirty="0" smtClean="0"/>
              <a:t>u carpelo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104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caule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Aéreos</a:t>
            </a:r>
          </a:p>
          <a:p>
            <a:r>
              <a:rPr lang="pt-BR" dirty="0" smtClean="0"/>
              <a:t>Subterrâneos</a:t>
            </a:r>
          </a:p>
          <a:p>
            <a:pPr lvl="1"/>
            <a:r>
              <a:rPr lang="pt-BR" dirty="0" smtClean="0"/>
              <a:t>Bulbo</a:t>
            </a:r>
          </a:p>
          <a:p>
            <a:pPr marL="457200" lvl="1" indent="0">
              <a:buNone/>
            </a:pPr>
            <a:r>
              <a:rPr lang="pt-BR" dirty="0" err="1" smtClean="0"/>
              <a:t>Ex</a:t>
            </a:r>
            <a:r>
              <a:rPr lang="pt-BR" dirty="0" smtClean="0"/>
              <a:t>: cebola, alho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923" y="917314"/>
            <a:ext cx="2247474" cy="450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842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Caso </a:t>
            </a:r>
            <a:r>
              <a:rPr lang="pt-BR" dirty="0"/>
              <a:t>os cientistas descobrissem alguma substância que impedisse a reprodução de todos os insetos, certamente nos livraríamos de várias doenças em que esses animais são vetores. Em compensação teríamos grandes problemas como a diminuição drástica de plantas que dependem dos insetos para polinização, que é o caso das</a:t>
            </a:r>
          </a:p>
          <a:p>
            <a:pPr marL="0" indent="0">
              <a:buNone/>
            </a:pPr>
            <a:r>
              <a:rPr lang="pt-BR" dirty="0"/>
              <a:t>a) algas.</a:t>
            </a:r>
          </a:p>
          <a:p>
            <a:pPr marL="0" indent="0">
              <a:buNone/>
            </a:pPr>
            <a:r>
              <a:rPr lang="pt-BR" dirty="0"/>
              <a:t>b) briófitas como os musgos.</a:t>
            </a:r>
          </a:p>
          <a:p>
            <a:pPr marL="0" indent="0">
              <a:buNone/>
            </a:pPr>
            <a:r>
              <a:rPr lang="pt-BR" dirty="0"/>
              <a:t>c) pteridófitas como as samambaias.</a:t>
            </a:r>
          </a:p>
          <a:p>
            <a:pPr marL="0" indent="0">
              <a:buNone/>
            </a:pPr>
            <a:r>
              <a:rPr lang="pt-BR" dirty="0"/>
              <a:t>d) gimnospermas como os pinheiros.</a:t>
            </a:r>
          </a:p>
          <a:p>
            <a:pPr marL="0" indent="0">
              <a:buNone/>
            </a:pPr>
            <a:r>
              <a:rPr lang="pt-BR" dirty="0"/>
              <a:t>e) angiospermas como as árvores frutíferas.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/>
              <a:t>(</a:t>
            </a:r>
            <a:r>
              <a:rPr lang="pt-BR" dirty="0" smtClean="0"/>
              <a:t>Enem) </a:t>
            </a:r>
            <a:r>
              <a:rPr lang="pt-BR" dirty="0"/>
              <a:t>Caso os cientistas descobrissem alguma substância que impedisse a reprodução de todos os insetos, certamente nos livraríamos de várias doenças em que esses animais são vetores. Em compensação teríamos grandes problemas como a diminuição drástica de plantas que dependem dos insetos para polinização, que é o caso das</a:t>
            </a:r>
          </a:p>
          <a:p>
            <a:pPr marL="0" indent="0">
              <a:buNone/>
            </a:pPr>
            <a:r>
              <a:rPr lang="pt-BR" dirty="0"/>
              <a:t>a) algas.</a:t>
            </a:r>
          </a:p>
          <a:p>
            <a:pPr marL="0" indent="0">
              <a:buNone/>
            </a:pPr>
            <a:r>
              <a:rPr lang="pt-BR" dirty="0"/>
              <a:t>b) briófitas como os musgos.</a:t>
            </a:r>
          </a:p>
          <a:p>
            <a:pPr marL="0" indent="0">
              <a:buNone/>
            </a:pPr>
            <a:r>
              <a:rPr lang="pt-BR" dirty="0"/>
              <a:t>c) pteridófitas como as samambaias.</a:t>
            </a:r>
          </a:p>
          <a:p>
            <a:pPr marL="0" indent="0">
              <a:buNone/>
            </a:pPr>
            <a:r>
              <a:rPr lang="pt-BR" dirty="0"/>
              <a:t>d) gimnospermas como os pinheiros.</a:t>
            </a:r>
          </a:p>
          <a:p>
            <a:pPr marL="0" indent="0">
              <a:buNone/>
            </a:pPr>
            <a:r>
              <a:rPr lang="pt-BR" b="1" dirty="0"/>
              <a:t>e) angiospermas como as árvores frutíferas.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335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8978" y="562708"/>
            <a:ext cx="10734822" cy="5614255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Muitos </a:t>
            </a:r>
            <a:r>
              <a:rPr lang="pt-BR" dirty="0"/>
              <a:t>mamíferos são importantes polinizadores, enquanto outros são eficientes dispersores de sementes, que podem desempenhar um papel essencial na regeneração das florestas onde vivem. Para que um representante </a:t>
            </a:r>
            <a:r>
              <a:rPr lang="pt-BR" dirty="0" err="1"/>
              <a:t>frugívoro</a:t>
            </a:r>
            <a:r>
              <a:rPr lang="pt-BR" dirty="0"/>
              <a:t> da ordem </a:t>
            </a:r>
            <a:r>
              <a:rPr lang="pt-BR" dirty="0" err="1"/>
              <a:t>Chiroptera</a:t>
            </a:r>
            <a:r>
              <a:rPr lang="pt-BR" dirty="0"/>
              <a:t> (morcegos) seja um dispersor de sementes eficiente, ele deve </a:t>
            </a:r>
            <a:endParaRPr lang="en-US" dirty="0"/>
          </a:p>
          <a:p>
            <a:pPr marL="0" indent="0">
              <a:buNone/>
            </a:pPr>
            <a:r>
              <a:rPr lang="pt-BR" dirty="0" smtClean="0"/>
              <a:t>a)alimentar-se </a:t>
            </a:r>
            <a:r>
              <a:rPr lang="pt-BR" dirty="0"/>
              <a:t>exclusivamente de briófitas e pteridófitas.</a:t>
            </a:r>
            <a:endParaRPr lang="en-US" dirty="0"/>
          </a:p>
          <a:p>
            <a:pPr marL="0" indent="0">
              <a:buNone/>
            </a:pPr>
            <a:r>
              <a:rPr lang="pt-BR" dirty="0" smtClean="0"/>
              <a:t>b)mastigar </a:t>
            </a:r>
            <a:r>
              <a:rPr lang="pt-BR" dirty="0"/>
              <a:t>bem cada semente para quebrar sua dormência.</a:t>
            </a:r>
            <a:endParaRPr lang="en-US" dirty="0"/>
          </a:p>
          <a:p>
            <a:pPr marL="0" indent="0">
              <a:buNone/>
            </a:pPr>
            <a:r>
              <a:rPr lang="pt-BR" dirty="0" smtClean="0"/>
              <a:t>c)apresentar </a:t>
            </a:r>
            <a:r>
              <a:rPr lang="pt-BR" dirty="0"/>
              <a:t>adaptações morfológicas para levar o pólen de uma planta para outra.</a:t>
            </a:r>
            <a:endParaRPr lang="en-US" dirty="0"/>
          </a:p>
          <a:p>
            <a:pPr marL="0" indent="0">
              <a:buNone/>
            </a:pPr>
            <a:r>
              <a:rPr lang="pt-BR" dirty="0" smtClean="0"/>
              <a:t>d)levar </a:t>
            </a:r>
            <a:r>
              <a:rPr lang="pt-BR" dirty="0"/>
              <a:t>as sementes para longe da </a:t>
            </a:r>
            <a:r>
              <a:rPr lang="pt-BR" dirty="0" err="1"/>
              <a:t>árvore-mãe</a:t>
            </a:r>
            <a:r>
              <a:rPr lang="pt-BR" dirty="0"/>
              <a:t> e depositá-las em local adequado.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1041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8978" y="562708"/>
            <a:ext cx="10734822" cy="5614255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(PUC RS/2009) </a:t>
            </a:r>
            <a:r>
              <a:rPr lang="pt-BR" dirty="0" smtClean="0"/>
              <a:t>Muitos </a:t>
            </a:r>
            <a:r>
              <a:rPr lang="pt-BR" dirty="0"/>
              <a:t>mamíferos são importantes polinizadores, enquanto outros são eficientes dispersores de sementes, que podem desempenhar um papel essencial na regeneração das florestas onde vivem. Para que um representante </a:t>
            </a:r>
            <a:r>
              <a:rPr lang="pt-BR" dirty="0" err="1"/>
              <a:t>frugívoro</a:t>
            </a:r>
            <a:r>
              <a:rPr lang="pt-BR" dirty="0"/>
              <a:t> da ordem </a:t>
            </a:r>
            <a:r>
              <a:rPr lang="pt-BR" dirty="0" err="1"/>
              <a:t>Chiroptera</a:t>
            </a:r>
            <a:r>
              <a:rPr lang="pt-BR" dirty="0"/>
              <a:t> (morcegos) seja um dispersor de sementes eficiente, ele deve </a:t>
            </a:r>
            <a:endParaRPr lang="en-US" dirty="0"/>
          </a:p>
          <a:p>
            <a:pPr marL="0" indent="0">
              <a:buNone/>
            </a:pPr>
            <a:r>
              <a:rPr lang="pt-BR" dirty="0" smtClean="0"/>
              <a:t>a)alimentar-se </a:t>
            </a:r>
            <a:r>
              <a:rPr lang="pt-BR" dirty="0"/>
              <a:t>exclusivamente de briófitas e pteridófitas.</a:t>
            </a:r>
            <a:endParaRPr lang="en-US" dirty="0"/>
          </a:p>
          <a:p>
            <a:pPr marL="0" indent="0">
              <a:buNone/>
            </a:pPr>
            <a:r>
              <a:rPr lang="pt-BR" dirty="0" smtClean="0"/>
              <a:t>b)mastigar </a:t>
            </a:r>
            <a:r>
              <a:rPr lang="pt-BR" dirty="0"/>
              <a:t>bem cada semente para quebrar sua dormência.</a:t>
            </a:r>
            <a:endParaRPr lang="en-US" dirty="0"/>
          </a:p>
          <a:p>
            <a:pPr marL="0" indent="0">
              <a:buNone/>
            </a:pPr>
            <a:r>
              <a:rPr lang="pt-BR" dirty="0" smtClean="0"/>
              <a:t>c)apresentar </a:t>
            </a:r>
            <a:r>
              <a:rPr lang="pt-BR" dirty="0"/>
              <a:t>adaptações morfológicas para levar o pólen de uma planta para outra.</a:t>
            </a:r>
            <a:endParaRPr lang="en-US" dirty="0"/>
          </a:p>
          <a:p>
            <a:pPr marL="0" indent="0">
              <a:buNone/>
            </a:pPr>
            <a:r>
              <a:rPr lang="pt-BR" b="1" dirty="0" smtClean="0"/>
              <a:t>d)levar </a:t>
            </a:r>
            <a:r>
              <a:rPr lang="pt-BR" b="1" dirty="0"/>
              <a:t>as sementes para longe da </a:t>
            </a:r>
            <a:r>
              <a:rPr lang="pt-BR" b="1" dirty="0" err="1"/>
              <a:t>árvore-mãe</a:t>
            </a:r>
            <a:r>
              <a:rPr lang="pt-BR" b="1" dirty="0"/>
              <a:t> e depositá-las em local adequado.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36756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5588" y="872197"/>
            <a:ext cx="10594145" cy="5262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A </a:t>
            </a:r>
            <a:r>
              <a:rPr lang="pt-BR" dirty="0"/>
              <a:t>polinização e a dispersão das sementes são dois mecanismos de grande importância no ciclo de vida dos vegetais.</a:t>
            </a:r>
          </a:p>
          <a:p>
            <a:pPr marL="0" indent="0">
              <a:buNone/>
            </a:pPr>
            <a:r>
              <a:rPr lang="pt-BR" dirty="0"/>
              <a:t>Sobre esses dois mecanismos, é INCORRETO afirmar:</a:t>
            </a:r>
          </a:p>
          <a:p>
            <a:pPr marL="0" indent="0">
              <a:buNone/>
            </a:pPr>
            <a:r>
              <a:rPr lang="pt-BR" dirty="0"/>
              <a:t>a) Os frutos contribuem para a dispersão das sementes, a exemplo do coco-da-baía, que, por ser flutuante, pode ser levado pelas correntes marinhas para praias distantes, onde a semente germinará.</a:t>
            </a:r>
          </a:p>
          <a:p>
            <a:pPr marL="0" indent="0">
              <a:buNone/>
            </a:pPr>
            <a:r>
              <a:rPr lang="pt-BR" dirty="0"/>
              <a:t>b) A dispersão das sementes pode ocorrer por meio do transporte de frutos que aderem ao corpo de animais, como acontece com o carrapicho.</a:t>
            </a:r>
          </a:p>
          <a:p>
            <a:pPr marL="0" indent="0">
              <a:buNone/>
            </a:pPr>
            <a:r>
              <a:rPr lang="pt-BR" dirty="0"/>
              <a:t>c) A dispersão das sementes pode ocorrer através do vento, a exemplo do que acontece com as sementes aladas das orquídeas.</a:t>
            </a:r>
          </a:p>
          <a:p>
            <a:pPr marL="0" indent="0">
              <a:buNone/>
            </a:pPr>
            <a:r>
              <a:rPr lang="pt-BR" dirty="0"/>
              <a:t>d) A polinização feita por animais como morcegos, pássaros e insetos é um fenômeno característico das angiospermas.</a:t>
            </a:r>
          </a:p>
          <a:p>
            <a:pPr marL="0" indent="0">
              <a:buNone/>
            </a:pPr>
            <a:r>
              <a:rPr lang="pt-BR" dirty="0"/>
              <a:t>e) As gimnospermas têm flores rudimentares (estróbilos) e nelas não se verifica o fenômeno da polinização.</a:t>
            </a:r>
          </a:p>
        </p:txBody>
      </p:sp>
    </p:spTree>
    <p:extLst>
      <p:ext uri="{BB962C8B-B14F-4D97-AF65-F5344CB8AC3E}">
        <p14:creationId xmlns:p14="http://schemas.microsoft.com/office/powerpoint/2010/main" val="20043456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5588" y="872197"/>
            <a:ext cx="10594145" cy="5262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(UFPB-2006) A polinização e a dispersão das sementes são dois mecanismos de grande importância no ciclo de vida dos vegetais.</a:t>
            </a:r>
          </a:p>
          <a:p>
            <a:pPr marL="0" indent="0">
              <a:buNone/>
            </a:pPr>
            <a:r>
              <a:rPr lang="pt-BR" dirty="0"/>
              <a:t>Sobre esses dois mecanismos, é INCORRETO afirmar:</a:t>
            </a:r>
          </a:p>
          <a:p>
            <a:pPr marL="0" indent="0">
              <a:buNone/>
            </a:pPr>
            <a:r>
              <a:rPr lang="pt-BR" dirty="0"/>
              <a:t>a) Os frutos contribuem para a dispersão das sementes, a exemplo do coco-da-baía, que, por ser flutuante, pode ser levado pelas correntes marinhas para praias distantes, onde a semente germinará.</a:t>
            </a:r>
          </a:p>
          <a:p>
            <a:pPr marL="0" indent="0">
              <a:buNone/>
            </a:pPr>
            <a:r>
              <a:rPr lang="pt-BR" dirty="0"/>
              <a:t>b) A dispersão das sementes pode ocorrer por meio do transporte de frutos que aderem ao corpo de animais, como acontece com o carrapicho.</a:t>
            </a:r>
          </a:p>
          <a:p>
            <a:pPr marL="0" indent="0">
              <a:buNone/>
            </a:pPr>
            <a:r>
              <a:rPr lang="pt-BR" dirty="0"/>
              <a:t>c) A dispersão das sementes pode ocorrer através do vento, a exemplo do que acontece com as sementes aladas das orquídeas.</a:t>
            </a:r>
          </a:p>
          <a:p>
            <a:pPr marL="0" indent="0">
              <a:buNone/>
            </a:pPr>
            <a:r>
              <a:rPr lang="pt-BR" dirty="0"/>
              <a:t>d) A polinização feita por animais como morcegos, pássaros e insetos é um fenômeno característico das angiospermas.</a:t>
            </a:r>
          </a:p>
          <a:p>
            <a:pPr marL="0" indent="0">
              <a:buNone/>
            </a:pPr>
            <a:r>
              <a:rPr lang="pt-BR" b="1" dirty="0"/>
              <a:t>e) As gimnospermas têm flores rudimentares (estróbilos) e nelas não se verifica o fenômeno da polinização.</a:t>
            </a:r>
          </a:p>
        </p:txBody>
      </p:sp>
    </p:spTree>
    <p:extLst>
      <p:ext uri="{BB962C8B-B14F-4D97-AF65-F5344CB8AC3E}">
        <p14:creationId xmlns:p14="http://schemas.microsoft.com/office/powerpoint/2010/main" val="237824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Angiospermas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8"/>
            <a:ext cx="5534025" cy="4486275"/>
          </a:xfrm>
        </p:spPr>
        <p:txBody>
          <a:bodyPr/>
          <a:lstStyle/>
          <a:p>
            <a:r>
              <a:rPr lang="pt-BR" dirty="0" smtClean="0"/>
              <a:t>Produção de </a:t>
            </a:r>
            <a:r>
              <a:rPr lang="pt-BR" b="1" dirty="0" smtClean="0">
                <a:solidFill>
                  <a:srgbClr val="FF0000"/>
                </a:solidFill>
              </a:rPr>
              <a:t>frutos</a:t>
            </a:r>
            <a:r>
              <a:rPr lang="pt-BR" dirty="0" smtClean="0"/>
              <a:t> que protegem as sementes</a:t>
            </a:r>
          </a:p>
          <a:p>
            <a:r>
              <a:rPr lang="pt-BR" b="1" dirty="0" smtClean="0"/>
              <a:t>A semente é o óvulo fecundado</a:t>
            </a:r>
          </a:p>
          <a:p>
            <a:r>
              <a:rPr lang="pt-BR" b="1" dirty="0" smtClean="0"/>
              <a:t>O fruto é o ovário desenvolvido</a:t>
            </a:r>
            <a:endParaRPr lang="en-US" b="1" dirty="0" smtClean="0"/>
          </a:p>
        </p:txBody>
      </p:sp>
      <p:pic>
        <p:nvPicPr>
          <p:cNvPr id="1026" name="Picture 2" descr="Resultado de imagem para semente óvulo fruto ová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75234"/>
            <a:ext cx="5995821" cy="449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50" y="3734946"/>
            <a:ext cx="3395663" cy="25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5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fruto e f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437" y="115909"/>
            <a:ext cx="7726878" cy="579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04552" y="6053070"/>
            <a:ext cx="645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 </a:t>
            </a:r>
            <a:r>
              <a:rPr lang="pt-BR" sz="2800" b="1" dirty="0" smtClean="0"/>
              <a:t>fruto</a:t>
            </a:r>
            <a:r>
              <a:rPr lang="pt-BR" sz="2800" dirty="0" smtClean="0"/>
              <a:t> é o </a:t>
            </a:r>
            <a:r>
              <a:rPr lang="pt-BR" sz="2800" b="1" dirty="0" smtClean="0"/>
              <a:t>ovário desenvolvido</a:t>
            </a:r>
            <a:r>
              <a:rPr lang="pt-BR" sz="2800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48997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456" y="227255"/>
            <a:ext cx="10515600" cy="1325563"/>
          </a:xfrm>
        </p:spPr>
        <p:txBody>
          <a:bodyPr/>
          <a:lstStyle/>
          <a:p>
            <a:r>
              <a:rPr lang="pt-BR" dirty="0" smtClean="0"/>
              <a:t>Angiospermas – funções do fruto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456" y="1853760"/>
            <a:ext cx="10515600" cy="4351338"/>
          </a:xfrm>
        </p:spPr>
        <p:txBody>
          <a:bodyPr/>
          <a:lstStyle/>
          <a:p>
            <a:r>
              <a:rPr lang="pt-BR" dirty="0" smtClean="0"/>
              <a:t>Proteção da semente</a:t>
            </a:r>
          </a:p>
          <a:p>
            <a:r>
              <a:rPr lang="pt-BR" dirty="0" smtClean="0"/>
              <a:t>Dispersão da semente</a:t>
            </a:r>
          </a:p>
          <a:p>
            <a:pPr lvl="1"/>
            <a:r>
              <a:rPr lang="pt-BR" dirty="0" smtClean="0"/>
              <a:t>Menor competição, maior sobrevivência</a:t>
            </a:r>
          </a:p>
          <a:p>
            <a:pPr lvl="1"/>
            <a:r>
              <a:rPr lang="pt-BR" dirty="0" smtClean="0"/>
              <a:t>Vento: dente-de-leão</a:t>
            </a:r>
          </a:p>
          <a:p>
            <a:pPr lvl="1"/>
            <a:r>
              <a:rPr lang="pt-BR" dirty="0" smtClean="0"/>
              <a:t>Animais: adesão ao corpo/ ingestão </a:t>
            </a:r>
            <a:r>
              <a:rPr lang="pt-BR" dirty="0" smtClean="0">
                <a:sym typeface="Wingdings" panose="05000000000000000000" pitchFamily="2" charset="2"/>
              </a:rPr>
              <a:t> fezes com sementes</a:t>
            </a:r>
            <a:endParaRPr lang="pt-BR" dirty="0">
              <a:sym typeface="Wingdings" panose="05000000000000000000" pitchFamily="2" charset="2"/>
            </a:endParaRP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Água: coco</a:t>
            </a:r>
            <a:endParaRPr lang="pt-BR" dirty="0" smtClean="0"/>
          </a:p>
        </p:txBody>
      </p:sp>
      <p:pic>
        <p:nvPicPr>
          <p:cNvPr id="13314" name="Picture 2" descr="Resultado de imagem para dente de le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021" y="1181538"/>
            <a:ext cx="3851930" cy="240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sultado de imagem para coco dispers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23" y="4251858"/>
            <a:ext cx="3037791" cy="215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664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Angiospermas - metagênese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Esporófito (2n) desenvolvido e duradouro</a:t>
            </a:r>
          </a:p>
          <a:p>
            <a:r>
              <a:rPr lang="pt-BR" dirty="0" smtClean="0"/>
              <a:t>Gametófito (n) muito reduzido</a:t>
            </a:r>
          </a:p>
          <a:p>
            <a:pPr lvl="1"/>
            <a:r>
              <a:rPr lang="pt-BR" dirty="0" smtClean="0"/>
              <a:t>O gametófito masculino é o grão de pólen</a:t>
            </a:r>
          </a:p>
          <a:p>
            <a:pPr lvl="1"/>
            <a:r>
              <a:rPr lang="pt-BR" dirty="0" smtClean="0"/>
              <a:t>O gametófito feminino é o saco embrionário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838200" y="5203904"/>
            <a:ext cx="7779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 </a:t>
            </a:r>
            <a:r>
              <a:rPr lang="pt-BR" sz="2400" b="1" dirty="0" smtClean="0">
                <a:solidFill>
                  <a:srgbClr val="FF0000"/>
                </a:solidFill>
              </a:rPr>
              <a:t>heterosporia</a:t>
            </a:r>
            <a:r>
              <a:rPr lang="pt-BR" sz="2400" dirty="0" smtClean="0"/>
              <a:t> ocorre em angiospermas e gimnospermas e tem relação com a produção de sementes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570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7828</TotalTime>
  <Words>2409</Words>
  <Application>Microsoft Office PowerPoint</Application>
  <PresentationFormat>Widescreen</PresentationFormat>
  <Paragraphs>220</Paragraphs>
  <Slides>56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Wingdings</vt:lpstr>
      <vt:lpstr>Tema do Office</vt:lpstr>
      <vt:lpstr>Angiospermas</vt:lpstr>
      <vt:lpstr>Apresentação do PowerPoint</vt:lpstr>
      <vt:lpstr>Angiospermas </vt:lpstr>
      <vt:lpstr>Angiospermas – características</vt:lpstr>
      <vt:lpstr>A flor padrão da angiosperma</vt:lpstr>
      <vt:lpstr>Angiospermas</vt:lpstr>
      <vt:lpstr>Apresentação do PowerPoint</vt:lpstr>
      <vt:lpstr>Angiospermas – funções do fruto</vt:lpstr>
      <vt:lpstr>Angiospermas - metagênese</vt:lpstr>
      <vt:lpstr>Gametófito masculino = pólen</vt:lpstr>
      <vt:lpstr>Gametófito masculino = pólen</vt:lpstr>
      <vt:lpstr>Gametófito feminino = saco embrionário</vt:lpstr>
      <vt:lpstr>Angiospermas - polinização</vt:lpstr>
      <vt:lpstr>Angiospermas - polinização</vt:lpstr>
      <vt:lpstr>Angiospermas - polinização</vt:lpstr>
      <vt:lpstr>Apresentação do PowerPoint</vt:lpstr>
      <vt:lpstr>Apresentação do PowerPoint</vt:lpstr>
      <vt:lpstr>Apresentação do PowerPoint</vt:lpstr>
      <vt:lpstr>Apresentação do PowerPoint</vt:lpstr>
      <vt:lpstr>Angiospermas -  dupla fecundação</vt:lpstr>
      <vt:lpstr>Apresentação do PowerPoint</vt:lpstr>
      <vt:lpstr>Apresentação do PowerPoint</vt:lpstr>
      <vt:lpstr>Apresentação do PowerPoint</vt:lpstr>
      <vt:lpstr>Angiospermas - cotilédone</vt:lpstr>
      <vt:lpstr>Apresentação do PowerPoint</vt:lpstr>
      <vt:lpstr>Apresentação do PowerPoint</vt:lpstr>
      <vt:lpstr>Inflorescência</vt:lpstr>
      <vt:lpstr>Infrutescência (pseudofruto múltiplo)</vt:lpstr>
      <vt:lpstr>Infrutescência</vt:lpstr>
      <vt:lpstr>Fruto partenocárpico</vt:lpstr>
      <vt:lpstr>Fruto partenocárpico</vt:lpstr>
      <vt:lpstr>Pseudofruto</vt:lpstr>
      <vt:lpstr>Pseudofruto</vt:lpstr>
      <vt:lpstr>Pseudofruto</vt:lpstr>
      <vt:lpstr>Angiosperma - padrão</vt:lpstr>
      <vt:lpstr>Folha</vt:lpstr>
      <vt:lpstr>Apresentação do PowerPoint</vt:lpstr>
      <vt:lpstr>Apresentação do PowerPoint</vt:lpstr>
      <vt:lpstr>O papel dos estômatos</vt:lpstr>
      <vt:lpstr>O papel dos estômatos</vt:lpstr>
      <vt:lpstr>O papel dos estômatos</vt:lpstr>
      <vt:lpstr>Raiz</vt:lpstr>
      <vt:lpstr>Tipos de raízes</vt:lpstr>
      <vt:lpstr>Tipos de raízes</vt:lpstr>
      <vt:lpstr>Tipos de raízes</vt:lpstr>
      <vt:lpstr>Tipos de raízes</vt:lpstr>
      <vt:lpstr>Caule</vt:lpstr>
      <vt:lpstr>Tipos de caule</vt:lpstr>
      <vt:lpstr>Tipos de caule</vt:lpstr>
      <vt:lpstr>Tipos de caule</vt:lpstr>
      <vt:lpstr>EXERCÍCIOS</vt:lpstr>
      <vt:lpstr>EXERCÍCIOS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Angiospermas</dc:title>
  <dc:creator>Luiza Boscolo</dc:creator>
  <cp:lastModifiedBy>Luiza Boscolo</cp:lastModifiedBy>
  <cp:revision>33</cp:revision>
  <dcterms:created xsi:type="dcterms:W3CDTF">2016-09-21T23:32:32Z</dcterms:created>
  <dcterms:modified xsi:type="dcterms:W3CDTF">2016-10-04T08:31:46Z</dcterms:modified>
</cp:coreProperties>
</file>