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Função </a:t>
            </a:r>
            <a:r>
              <a:rPr lang="pt-BR" dirty="0" err="1" smtClean="0"/>
              <a:t>composTA</a:t>
            </a:r>
            <a:r>
              <a:rPr lang="pt-BR"/>
              <a:t>,</a:t>
            </a:r>
            <a:r>
              <a:rPr lang="pt-BR" smtClean="0"/>
              <a:t> </a:t>
            </a:r>
            <a:r>
              <a:rPr lang="pt-BR" dirty="0" smtClean="0"/>
              <a:t>paridade e exponencial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8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18" y="1171574"/>
            <a:ext cx="8220154" cy="55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IMPORTANTE:</a:t>
                </a:r>
              </a:p>
              <a:p>
                <a:r>
                  <a:rPr lang="pt-BR" dirty="0" smtClean="0"/>
                  <a:t>Dado 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pt-BR" dirty="0" smtClean="0"/>
                  <a:t>, com 0 &lt; a &lt; 1 ou a &gt; 1, e g(y)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pt-BR" dirty="0" smtClean="0"/>
                  <a:t>, com 0 &lt; a &lt; 1 ou a &gt; 1. Se f(x) = g(x), então temos que x = y.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5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1) </a:t>
                </a:r>
                <a:r>
                  <a:rPr lang="pt-BR" dirty="0"/>
                  <a:t>A </a:t>
                </a:r>
                <a:r>
                  <a:rPr lang="pt-BR" dirty="0" smtClean="0"/>
                  <a:t>equação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pt-BR" b="0" i="1" smtClean="0">
                            <a:latin typeface="Cambria Math"/>
                          </a:rPr>
                          <m:t>−14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1024</m:t>
                        </m:r>
                      </m:den>
                    </m:f>
                  </m:oMath>
                </a14:m>
                <a:endParaRPr lang="pt-BR" dirty="0" smtClean="0"/>
              </a:p>
              <a:p>
                <a:r>
                  <a:rPr lang="pt-BR" dirty="0" smtClean="0"/>
                  <a:t>2) A intersecção dos gráficos das funções h(x)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+1 </m:t>
                    </m:r>
                  </m:oMath>
                </a14:m>
                <a:r>
                  <a:rPr lang="pt-BR" dirty="0" smtClean="0"/>
                  <a:t>e s(x)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  <m:r>
                          <a:rPr lang="pt-BR" b="0" i="1" smtClean="0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pt-BR" dirty="0" smtClean="0"/>
                  <a:t> é o ponto que tem a soma de suas coordenadas igual a: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r="-170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86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Composta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Definição</a:t>
            </a:r>
          </a:p>
          <a:p>
            <a:r>
              <a:rPr lang="pt-BR" dirty="0"/>
              <a:t>A função composta pode ser entendida pela determinação de uma terceira função C, formada pela junção das funções A e B. Matematicamente falando, temos que </a:t>
            </a:r>
            <a:r>
              <a:rPr lang="pt-BR" i="1" dirty="0"/>
              <a:t>f: A → B</a:t>
            </a:r>
            <a:r>
              <a:rPr lang="pt-BR" dirty="0"/>
              <a:t> e </a:t>
            </a:r>
            <a:r>
              <a:rPr lang="pt-BR" i="1" dirty="0"/>
              <a:t>g: B → C</a:t>
            </a:r>
            <a:r>
              <a:rPr lang="pt-BR" dirty="0"/>
              <a:t>, denomina a formação da função composta de g com f, </a:t>
            </a:r>
            <a:r>
              <a:rPr lang="pt-BR" i="1" dirty="0"/>
              <a:t>h: A → C</a:t>
            </a:r>
            <a:r>
              <a:rPr lang="pt-BR" dirty="0"/>
              <a:t>. Dizemos função g composta com a função f, representada por </a:t>
            </a:r>
            <a:r>
              <a:rPr lang="pt-BR" dirty="0" err="1"/>
              <a:t>gof</a:t>
            </a:r>
            <a:r>
              <a:rPr lang="pt-BR" dirty="0" smtClean="0"/>
              <a:t>. </a:t>
            </a:r>
            <a:r>
              <a:rPr lang="pt-BR" dirty="0"/>
              <a:t>(FONTE: http://</a:t>
            </a:r>
            <a:r>
              <a:rPr lang="pt-BR" dirty="0" smtClean="0"/>
              <a:t>brasilescola.uol.com.br/matematica/funcao-composta.htm)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15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Composta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Prático: </a:t>
            </a:r>
          </a:p>
          <a:p>
            <a:r>
              <a:rPr lang="pt-BR" dirty="0"/>
              <a:t>Um terreno foi dividido em 10 lotes, todos estes em forma quadrada e de mesma área. Represente a função da área do terreno utilizando a área dos lotes.</a:t>
            </a:r>
          </a:p>
        </p:txBody>
      </p:sp>
    </p:spTree>
    <p:extLst>
      <p:ext uri="{BB962C8B-B14F-4D97-AF65-F5344CB8AC3E}">
        <p14:creationId xmlns:p14="http://schemas.microsoft.com/office/powerpoint/2010/main" val="221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Composta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895" y="1600200"/>
            <a:ext cx="5838209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Composta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Notações:</a:t>
            </a:r>
          </a:p>
          <a:p>
            <a:r>
              <a:rPr lang="pt-BR" dirty="0" smtClean="0"/>
              <a:t>f o g = f(g(x))</a:t>
            </a:r>
          </a:p>
          <a:p>
            <a:r>
              <a:rPr lang="pt-BR" dirty="0" smtClean="0"/>
              <a:t>g o f = g(f(x))</a:t>
            </a:r>
          </a:p>
          <a:p>
            <a:r>
              <a:rPr lang="pt-BR" dirty="0" smtClean="0"/>
              <a:t>g o g = g(g(x))</a:t>
            </a:r>
          </a:p>
          <a:p>
            <a:r>
              <a:rPr lang="pt-BR" dirty="0" smtClean="0"/>
              <a:t>f o f = f(f(x))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15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</a:t>
            </a:r>
            <a:r>
              <a:rPr lang="pt-BR" dirty="0"/>
              <a:t> Seja </a:t>
            </a:r>
            <a:r>
              <a:rPr lang="pt-BR" b="1" i="1" dirty="0"/>
              <a:t>f(x) = x² + 2x + 1 </a:t>
            </a:r>
            <a:r>
              <a:rPr lang="pt-BR" dirty="0"/>
              <a:t>e </a:t>
            </a:r>
            <a:r>
              <a:rPr lang="pt-BR" b="1" i="1" dirty="0"/>
              <a:t>g(x) = – 2x – 1</a:t>
            </a:r>
            <a:r>
              <a:rPr lang="pt-BR" dirty="0"/>
              <a:t>, determine a lei que define </a:t>
            </a:r>
            <a:r>
              <a:rPr lang="pt-BR" b="1" i="1" dirty="0"/>
              <a:t>f[g(x)] </a:t>
            </a:r>
            <a:r>
              <a:rPr lang="pt-BR" dirty="0"/>
              <a:t>e</a:t>
            </a:r>
            <a:r>
              <a:rPr lang="pt-BR" b="1" i="1" dirty="0"/>
              <a:t> g[f(x</a:t>
            </a:r>
            <a:r>
              <a:rPr lang="pt-BR" b="1" i="1" dirty="0" smtClean="0"/>
              <a:t>)]</a:t>
            </a:r>
            <a:r>
              <a:rPr lang="pt-BR" dirty="0" smtClean="0"/>
              <a:t>.</a:t>
            </a:r>
          </a:p>
          <a:p>
            <a:r>
              <a:rPr lang="pt-BR" dirty="0" smtClean="0"/>
              <a:t>2)</a:t>
            </a:r>
            <a:r>
              <a:rPr lang="pt-BR" dirty="0"/>
              <a:t> Sejam </a:t>
            </a:r>
            <a:r>
              <a:rPr lang="pt-BR" b="1" i="1" dirty="0"/>
              <a:t>f</a:t>
            </a:r>
            <a:r>
              <a:rPr lang="pt-BR" dirty="0"/>
              <a:t> e </a:t>
            </a:r>
            <a:r>
              <a:rPr lang="pt-BR" b="1" i="1" dirty="0"/>
              <a:t>g</a:t>
            </a:r>
            <a:r>
              <a:rPr lang="pt-BR" dirty="0"/>
              <a:t> funções reais tais que </a:t>
            </a:r>
            <a:r>
              <a:rPr lang="pt-BR" b="1" i="1" dirty="0"/>
              <a:t>f[g(x)] = – 10x – 13</a:t>
            </a:r>
            <a:r>
              <a:rPr lang="pt-BR" dirty="0"/>
              <a:t> e </a:t>
            </a:r>
            <a:r>
              <a:rPr lang="pt-BR" b="1" i="1" dirty="0"/>
              <a:t>g(x) = 2x + 3</a:t>
            </a:r>
            <a:r>
              <a:rPr lang="pt-BR" dirty="0"/>
              <a:t>. Determine qual é a lei que define </a:t>
            </a:r>
            <a:r>
              <a:rPr lang="pt-BR" b="1" i="1" dirty="0"/>
              <a:t>f(x</a:t>
            </a:r>
            <a:r>
              <a:rPr lang="pt-BR" b="1" i="1" dirty="0" smtClean="0"/>
              <a:t>)</a:t>
            </a:r>
            <a:r>
              <a:rPr lang="pt-BR" dirty="0" smtClean="0"/>
              <a:t>.</a:t>
            </a:r>
          </a:p>
          <a:p>
            <a:r>
              <a:rPr lang="pt-BR" dirty="0" smtClean="0"/>
              <a:t>3)</a:t>
            </a:r>
            <a:r>
              <a:rPr lang="pt-BR" dirty="0"/>
              <a:t> Se </a:t>
            </a:r>
            <a:r>
              <a:rPr lang="pt-BR" b="1" i="1" dirty="0"/>
              <a:t>f(x) = x</a:t>
            </a:r>
            <a:r>
              <a:rPr lang="pt-BR" b="1" i="1" baseline="30000" dirty="0"/>
              <a:t>5</a:t>
            </a:r>
            <a:r>
              <a:rPr lang="pt-BR" dirty="0"/>
              <a:t> e </a:t>
            </a:r>
            <a:r>
              <a:rPr lang="pt-BR" b="1" i="1" dirty="0"/>
              <a:t>g(x) = x – 1</a:t>
            </a:r>
            <a:r>
              <a:rPr lang="pt-BR" dirty="0"/>
              <a:t>, a função composta </a:t>
            </a:r>
            <a:r>
              <a:rPr lang="pt-BR" b="1" i="1" dirty="0"/>
              <a:t>f[g(x)] </a:t>
            </a:r>
            <a:r>
              <a:rPr lang="pt-BR" dirty="0"/>
              <a:t>será igual a</a:t>
            </a:r>
            <a:r>
              <a:rPr lang="pt-BR" dirty="0" smtClean="0"/>
              <a:t>:</a:t>
            </a:r>
          </a:p>
          <a:p>
            <a:r>
              <a:rPr lang="pt-BR" dirty="0" smtClean="0"/>
              <a:t>4)</a:t>
            </a:r>
            <a:r>
              <a:rPr lang="pt-BR" dirty="0"/>
              <a:t> Dadas as funções reais </a:t>
            </a:r>
            <a:r>
              <a:rPr lang="pt-BR" b="1" i="1" dirty="0"/>
              <a:t>f(x) = 2x – 6 </a:t>
            </a:r>
            <a:r>
              <a:rPr lang="pt-BR" dirty="0"/>
              <a:t>e </a:t>
            </a:r>
            <a:r>
              <a:rPr lang="pt-BR" b="1" i="1" dirty="0"/>
              <a:t>g(x) = </a:t>
            </a:r>
            <a:r>
              <a:rPr lang="pt-BR" b="1" i="1" dirty="0" err="1"/>
              <a:t>ax</a:t>
            </a:r>
            <a:r>
              <a:rPr lang="pt-BR" b="1" i="1" dirty="0"/>
              <a:t> + b</a:t>
            </a:r>
            <a:r>
              <a:rPr lang="pt-BR" dirty="0"/>
              <a:t>, se </a:t>
            </a:r>
            <a:r>
              <a:rPr lang="pt-BR" b="1" i="1" dirty="0"/>
              <a:t>f[g(x)] = 12x + 8</a:t>
            </a:r>
            <a:r>
              <a:rPr lang="pt-BR" dirty="0"/>
              <a:t>, o valor de </a:t>
            </a:r>
            <a:r>
              <a:rPr lang="pt-BR" b="1" i="1" dirty="0"/>
              <a:t>a + b </a:t>
            </a:r>
            <a:r>
              <a:rPr lang="pt-BR" dirty="0"/>
              <a:t>é:</a:t>
            </a:r>
          </a:p>
        </p:txBody>
      </p:sp>
    </p:spTree>
    <p:extLst>
      <p:ext uri="{BB962C8B-B14F-4D97-AF65-F5344CB8AC3E}">
        <p14:creationId xmlns:p14="http://schemas.microsoft.com/office/powerpoint/2010/main" val="22966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Definição: </a:t>
            </a:r>
          </a:p>
          <a:p>
            <a:r>
              <a:rPr lang="pt-BR" dirty="0"/>
              <a:t>U</a:t>
            </a:r>
            <a:r>
              <a:rPr lang="pt-BR" dirty="0" smtClean="0"/>
              <a:t>ma função será par se f(x) = f(-x).</a:t>
            </a:r>
          </a:p>
          <a:p>
            <a:r>
              <a:rPr lang="pt-BR" dirty="0" smtClean="0"/>
              <a:t>Uma função será ímpar se f(x) = -f(-x).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33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Determine a paridade das funções:</a:t>
            </a:r>
          </a:p>
          <a:p>
            <a:r>
              <a:rPr lang="pt-BR" dirty="0" smtClean="0"/>
              <a:t>a) f(x) = x²</a:t>
            </a:r>
          </a:p>
          <a:p>
            <a:r>
              <a:rPr lang="pt-BR" dirty="0" smtClean="0"/>
              <a:t>b) f(x) = x^3</a:t>
            </a:r>
          </a:p>
          <a:p>
            <a:endParaRPr lang="pt-BR" dirty="0"/>
          </a:p>
          <a:p>
            <a:r>
              <a:rPr lang="pt-BR" dirty="0" smtClean="0"/>
              <a:t>2) Análise Gráfica:</a:t>
            </a:r>
          </a:p>
          <a:p>
            <a:r>
              <a:rPr lang="pt-BR" dirty="0" smtClean="0"/>
              <a:t>a) Função par: simétrico ao eixo y</a:t>
            </a:r>
          </a:p>
          <a:p>
            <a:r>
              <a:rPr lang="pt-BR" dirty="0" smtClean="0"/>
              <a:t>b) Função impar: simétrico à origem do sistema cartesiano.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36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Exponencial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Definição: f: R -&gt; R, tal que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pt-BR" dirty="0" smtClean="0"/>
                  <a:t>, onde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𝑎</m:t>
                    </m:r>
                  </m:oMath>
                </a14:m>
                <a:r>
                  <a:rPr lang="pt-BR" dirty="0" smtClean="0"/>
                  <a:t> pode assumir: 0&lt;a&lt;1 ou a&gt;1</a:t>
                </a:r>
              </a:p>
              <a:p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95" r="-1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42" y="2924944"/>
            <a:ext cx="7729782" cy="341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328</Words>
  <Application>Microsoft Office PowerPoint</Application>
  <PresentationFormat>Apresentação na tela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Ápice</vt:lpstr>
      <vt:lpstr>Função composTA, paridade e exponencial</vt:lpstr>
      <vt:lpstr>Função Composta</vt:lpstr>
      <vt:lpstr>Função Composta</vt:lpstr>
      <vt:lpstr>Função Composta</vt:lpstr>
      <vt:lpstr>Função Composta</vt:lpstr>
      <vt:lpstr>Exercícios</vt:lpstr>
      <vt:lpstr>Paridade</vt:lpstr>
      <vt:lpstr>Exercícios</vt:lpstr>
      <vt:lpstr>Função Exponencial</vt:lpstr>
      <vt:lpstr>Propriedades</vt:lpstr>
      <vt:lpstr>Propriedades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Função composTA e paridade</dc:title>
  <dc:creator>Gustavo Sassone</dc:creator>
  <cp:lastModifiedBy>Gustavo Sassone</cp:lastModifiedBy>
  <cp:revision>11</cp:revision>
  <dcterms:created xsi:type="dcterms:W3CDTF">2016-09-27T11:55:47Z</dcterms:created>
  <dcterms:modified xsi:type="dcterms:W3CDTF">2016-10-11T11:52:21Z</dcterms:modified>
</cp:coreProperties>
</file>