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70" r:id="rId4"/>
    <p:sldId id="257" r:id="rId5"/>
    <p:sldId id="258" r:id="rId6"/>
    <p:sldId id="266" r:id="rId7"/>
    <p:sldId id="259" r:id="rId8"/>
    <p:sldId id="260" r:id="rId9"/>
    <p:sldId id="271" r:id="rId10"/>
    <p:sldId id="262" r:id="rId11"/>
    <p:sldId id="261" r:id="rId12"/>
    <p:sldId id="263" r:id="rId13"/>
    <p:sldId id="264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9FE0C-DC5A-425C-AE96-2CF995A442C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884BE-AA7C-40E2-B2E6-7AAD6E48DB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40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FDE59B6-881E-408E-9D4F-19154C82CABE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3B848E2-8DF6-4E81-BE93-4DE6043027C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bjdigital.bn.br/Acervo_Digital/livros_eletronicos/carta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6284" y="116632"/>
            <a:ext cx="7848600" cy="1927225"/>
          </a:xfrm>
        </p:spPr>
        <p:txBody>
          <a:bodyPr/>
          <a:lstStyle/>
          <a:p>
            <a:r>
              <a:rPr lang="pt-BR" dirty="0" smtClean="0"/>
              <a:t>A carta de PERO VAZ DE CAMINHA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608512"/>
          </a:xfrm>
        </p:spPr>
        <p:txBody>
          <a:bodyPr>
            <a:normAutofit lnSpcReduction="10000"/>
          </a:bodyPr>
          <a:lstStyle/>
          <a:p>
            <a:r>
              <a:rPr lang="pt-BR" sz="1800" b="0" i="1" dirty="0"/>
              <a:t>“</a:t>
            </a:r>
            <a:r>
              <a:rPr lang="pt-BR" sz="1600" b="0" i="1" dirty="0"/>
              <a:t>Portanto Vossa Alteza, que tanto deseja acrescentar a santa fé católica, deve cuidar da sua salvação</a:t>
            </a:r>
            <a:r>
              <a:rPr lang="pt-BR" sz="1700" b="0" i="1" dirty="0"/>
              <a:t>. E prazerá a Deus que com pouco trabalho seja assim</a:t>
            </a:r>
            <a:r>
              <a:rPr lang="pt-BR" sz="1700" b="0" i="1" dirty="0" smtClean="0"/>
              <a:t>.</a:t>
            </a:r>
          </a:p>
          <a:p>
            <a:r>
              <a:rPr lang="pt-BR" sz="1700" b="0" i="1" dirty="0" smtClean="0"/>
              <a:t>[...]</a:t>
            </a:r>
          </a:p>
          <a:p>
            <a:r>
              <a:rPr lang="pt-BR" sz="1700" b="0" i="1" dirty="0"/>
              <a:t>Entre </a:t>
            </a:r>
            <a:r>
              <a:rPr lang="pt-BR" sz="1600" b="0" i="1" dirty="0"/>
              <a:t>todos estes que hoje vieram, não veio mais que uma mulher moça, a qual esteve sempre à missa e a quem deram um pano com que se cobrisse. </a:t>
            </a:r>
            <a:r>
              <a:rPr lang="pt-BR" sz="1600" b="0" i="1" dirty="0" err="1" smtClean="0"/>
              <a:t>Puseram-lhe</a:t>
            </a:r>
            <a:r>
              <a:rPr lang="pt-BR" sz="1600" b="0" i="1" dirty="0" smtClean="0"/>
              <a:t> </a:t>
            </a:r>
            <a:r>
              <a:rPr lang="pt-BR" sz="1600" b="0" i="1" dirty="0"/>
              <a:t>a redor de si. Porém, ao assentar, não fazia grande memória de o estender bem, para se cobrir. Assim, Senhor, a inocência desta gente é tal, que a de Adão não seria maior, quanto a vergonha</a:t>
            </a:r>
            <a:r>
              <a:rPr lang="pt-BR" sz="1600" b="0" i="1" dirty="0" smtClean="0"/>
              <a:t>.</a:t>
            </a:r>
          </a:p>
          <a:p>
            <a:r>
              <a:rPr lang="pt-BR" sz="1600" b="0" i="1" dirty="0" smtClean="0"/>
              <a:t>[...]</a:t>
            </a:r>
          </a:p>
          <a:p>
            <a:r>
              <a:rPr lang="pt-BR" sz="1600" b="0" i="1" dirty="0"/>
              <a:t>Nela, até agora, não pudemos saber que haja ouro, nem prata, nem coisa alguma de metal ou ferro; nem </a:t>
            </a:r>
            <a:r>
              <a:rPr lang="pt-BR" sz="1600" b="0" i="1" dirty="0" err="1"/>
              <a:t>lho</a:t>
            </a:r>
            <a:r>
              <a:rPr lang="pt-BR" sz="1600" b="0" i="1" dirty="0"/>
              <a:t> vimos. Porém a terra em si é de muito bons ares, assim frios e temperados como os de Entre Douro e Minho, porque neste tempo de agora os achávamos como os de lá. Águas são muitas; infindas. E em tal maneira é graciosa que, querendo-a aproveitar, dar-se-á nela tudo, por bem das águas que tem. Porém o melhor fruto, que nela se pode fazer, me parece que será salvar esta gente. E esta deve ser a principal semente que Vossa Alteza em ela deve lançar</a:t>
            </a:r>
            <a:r>
              <a:rPr lang="pt-BR" sz="1600" b="0" i="1" dirty="0" smtClean="0"/>
              <a:t>.”</a:t>
            </a:r>
          </a:p>
          <a:p>
            <a:endParaRPr lang="pt-BR" sz="1600" b="0" i="1" dirty="0"/>
          </a:p>
          <a:p>
            <a:r>
              <a:rPr lang="pt-BR" sz="1600" b="0" i="1" dirty="0">
                <a:hlinkClick r:id="rId2"/>
              </a:rPr>
              <a:t>http://</a:t>
            </a:r>
            <a:r>
              <a:rPr lang="pt-BR" sz="1600" b="0" i="1" dirty="0" smtClean="0">
                <a:hlinkClick r:id="rId2"/>
              </a:rPr>
              <a:t>objdigital.bn.br/Acervo_Digital/livros_eletronicos/carta.pdf</a:t>
            </a:r>
            <a:r>
              <a:rPr lang="pt-BR" sz="1600" b="0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77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Capitanias Hereditárias</a:t>
            </a:r>
            <a:endParaRPr lang="pt-BR" dirty="0"/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t-BR" dirty="0" smtClean="0"/>
              <a:t>Separação da terra em lotes que seriam mais tarde entregues aos donatários;</a:t>
            </a:r>
          </a:p>
          <a:p>
            <a:pPr marL="285750" indent="-285750">
              <a:buFont typeface="Arial" charset="0"/>
              <a:buChar char="•"/>
            </a:pPr>
            <a:r>
              <a:rPr lang="pt-BR" dirty="0" smtClean="0"/>
              <a:t>“Capitães donatários” – pequena nobreza, burocratas, ligados à Coroa em algum aspecto;</a:t>
            </a:r>
          </a:p>
          <a:p>
            <a:pPr marL="285750" indent="-285750">
              <a:buFont typeface="Arial" charset="0"/>
              <a:buChar char="•"/>
            </a:pPr>
            <a:r>
              <a:rPr lang="pt-BR" dirty="0" smtClean="0"/>
              <a:t>Eram legitimados a partir de duas cartas: A </a:t>
            </a:r>
            <a:r>
              <a:rPr lang="pt-BR" u="sng" dirty="0" smtClean="0"/>
              <a:t>carta de doação</a:t>
            </a:r>
            <a:r>
              <a:rPr lang="pt-BR" dirty="0" smtClean="0"/>
              <a:t> (que determinava o caráter hereditário da posse)  e a </a:t>
            </a:r>
            <a:r>
              <a:rPr lang="pt-BR" u="sng" dirty="0" smtClean="0"/>
              <a:t>carta de foral</a:t>
            </a:r>
            <a:r>
              <a:rPr lang="pt-BR" dirty="0" smtClean="0"/>
              <a:t> (estabelecia os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 e os deveres</a:t>
            </a:r>
            <a:r>
              <a:rPr lang="pt-BR" dirty="0" smtClean="0"/>
              <a:t> dos donatários); </a:t>
            </a:r>
          </a:p>
          <a:p>
            <a:pPr marL="285750" indent="-285750">
              <a:buFont typeface="Arial" charset="0"/>
              <a:buChar char="•"/>
            </a:pPr>
            <a:endParaRPr lang="pt-BR" dirty="0" smtClean="0"/>
          </a:p>
          <a:p>
            <a:pPr marL="285750" indent="-285750">
              <a:buFont typeface="Arial" charset="0"/>
              <a:buChar char="•"/>
            </a:pPr>
            <a:endParaRPr lang="pt-BR" dirty="0"/>
          </a:p>
        </p:txBody>
      </p:sp>
      <p:cxnSp>
        <p:nvCxnSpPr>
          <p:cNvPr id="6" name="Conector angulado 5"/>
          <p:cNvCxnSpPr/>
          <p:nvPr/>
        </p:nvCxnSpPr>
        <p:spPr>
          <a:xfrm rot="5400000">
            <a:off x="6336196" y="4473116"/>
            <a:ext cx="504056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3649751" y="4900348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Criar um vilarejo e doar terras a quem quisesse cultiva-las (famosa sesmarias);</a:t>
            </a:r>
          </a:p>
          <a:p>
            <a:r>
              <a:rPr lang="pt-BR" dirty="0" smtClean="0"/>
              <a:t>Autoridade judicial e administrativa do pedaço de terra;</a:t>
            </a:r>
          </a:p>
          <a:p>
            <a:r>
              <a:rPr lang="pt-BR" dirty="0" smtClean="0"/>
              <a:t>Direito exclusivo sobre o pau-brasil;</a:t>
            </a:r>
          </a:p>
          <a:p>
            <a:r>
              <a:rPr lang="pt-BR" dirty="0" smtClean="0"/>
              <a:t>Escravizar índios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6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“Brasil”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416152"/>
          </a:xfrm>
        </p:spPr>
        <p:txBody>
          <a:bodyPr/>
          <a:lstStyle/>
          <a:p>
            <a:r>
              <a:rPr lang="pt-BR" dirty="0" smtClean="0"/>
              <a:t>O sistema</a:t>
            </a:r>
            <a:br>
              <a:rPr lang="pt-BR" dirty="0" smtClean="0"/>
            </a:br>
            <a:r>
              <a:rPr lang="pt-BR" dirty="0" smtClean="0"/>
              <a:t>das capitanias</a:t>
            </a:r>
            <a:br>
              <a:rPr lang="pt-BR" dirty="0" smtClean="0"/>
            </a:br>
            <a:r>
              <a:rPr lang="pt-BR" dirty="0" smtClean="0"/>
              <a:t>não alcançou </a:t>
            </a:r>
            <a:br>
              <a:rPr lang="pt-BR" dirty="0" smtClean="0"/>
            </a:br>
            <a:r>
              <a:rPr lang="pt-BR" dirty="0" smtClean="0"/>
              <a:t>o lucro desejado;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Apenas duas </a:t>
            </a:r>
            <a:br>
              <a:rPr lang="pt-BR" dirty="0" smtClean="0"/>
            </a:br>
            <a:r>
              <a:rPr lang="pt-BR" dirty="0" smtClean="0"/>
              <a:t>capitanias vigoraram</a:t>
            </a:r>
            <a:br>
              <a:rPr lang="pt-BR" dirty="0" smtClean="0"/>
            </a:br>
            <a:r>
              <a:rPr lang="pt-BR" dirty="0" smtClean="0"/>
              <a:t>pelo desenvolvimento da atividade açucareira – Pernambuco e São Vicente;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 O seu fracasso e abandono não significa sua abolição.</a:t>
            </a:r>
            <a:endParaRPr lang="pt-BR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2495600" y="1881241"/>
            <a:ext cx="864096" cy="504056"/>
          </a:xfrm>
          <a:prstGeom prst="bentConnector3">
            <a:avLst>
              <a:gd name="adj1" fmla="val 3717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3566980" y="1881241"/>
            <a:ext cx="4824536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635896" y="2012190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Dificuldade de administração;</a:t>
            </a:r>
          </a:p>
          <a:p>
            <a:r>
              <a:rPr lang="pt-BR" dirty="0" smtClean="0"/>
              <a:t>Falta de recursos financeiros;</a:t>
            </a:r>
          </a:p>
          <a:p>
            <a:r>
              <a:rPr lang="pt-BR" dirty="0" smtClean="0"/>
              <a:t>Precário sistema de transporte e comunicação; </a:t>
            </a:r>
          </a:p>
          <a:p>
            <a:r>
              <a:rPr lang="pt-BR" dirty="0" smtClean="0"/>
              <a:t>Relacionamento entre indígenas e portugueses.</a:t>
            </a:r>
          </a:p>
        </p:txBody>
      </p:sp>
    </p:spTree>
    <p:extLst>
      <p:ext uri="{BB962C8B-B14F-4D97-AF65-F5344CB8AC3E}">
        <p14:creationId xmlns:p14="http://schemas.microsoft.com/office/powerpoint/2010/main" val="35709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pt-BR" dirty="0" smtClean="0"/>
              <a:t>Governo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76800"/>
          </a:xfrm>
        </p:spPr>
        <p:txBody>
          <a:bodyPr/>
          <a:lstStyle/>
          <a:p>
            <a:r>
              <a:rPr lang="pt-BR" dirty="0" smtClean="0"/>
              <a:t>Mudança na administração geral da colônia;</a:t>
            </a:r>
          </a:p>
          <a:p>
            <a:r>
              <a:rPr lang="pt-BR" dirty="0" smtClean="0"/>
              <a:t>1548: centralização da administração na América portuguesa (extensão da Coroa na América);</a:t>
            </a:r>
          </a:p>
          <a:p>
            <a:r>
              <a:rPr lang="pt-BR" dirty="0" smtClean="0"/>
              <a:t>Governador geral </a:t>
            </a:r>
            <a:br>
              <a:rPr lang="pt-BR" dirty="0" smtClean="0"/>
            </a:br>
            <a:r>
              <a:rPr lang="pt-BR" dirty="0" smtClean="0"/>
              <a:t>            </a:t>
            </a:r>
            <a:r>
              <a:rPr lang="pt-BR" sz="1600" dirty="0" smtClean="0"/>
              <a:t>- Criação de novos engenhos, relação com indígenas, defesa contra o comércio ilegal;</a:t>
            </a:r>
          </a:p>
          <a:p>
            <a:endParaRPr lang="pt-BR" sz="1600" dirty="0" smtClean="0"/>
          </a:p>
          <a:p>
            <a:r>
              <a:rPr lang="pt-BR" sz="1600" dirty="0"/>
              <a:t> </a:t>
            </a:r>
            <a:r>
              <a:rPr lang="pt-BR" sz="1800" dirty="0"/>
              <a:t> </a:t>
            </a:r>
            <a:r>
              <a:rPr lang="pt-BR" sz="1800" dirty="0" smtClean="0"/>
              <a:t>Ouvidor-mor: Justiça</a:t>
            </a:r>
          </a:p>
          <a:p>
            <a:r>
              <a:rPr lang="pt-BR" sz="1800" dirty="0"/>
              <a:t> </a:t>
            </a:r>
            <a:r>
              <a:rPr lang="pt-BR" sz="1800" dirty="0" smtClean="0"/>
              <a:t> Provedor-mor: Finanças administrativas e arrecadação de impostos</a:t>
            </a:r>
          </a:p>
          <a:p>
            <a:r>
              <a:rPr lang="pt-BR" sz="1800" dirty="0"/>
              <a:t> </a:t>
            </a:r>
            <a:r>
              <a:rPr lang="pt-BR" sz="1800" dirty="0" smtClean="0"/>
              <a:t> Capitão-mor: ações militares de defesa. 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997865" y="5217934"/>
            <a:ext cx="3672408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04048" y="5229200"/>
            <a:ext cx="3528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O primeiro governador geral foi Tomé de Sousa, responsável pela fundação de </a:t>
            </a:r>
            <a:r>
              <a:rPr lang="pt-BR" sz="1400" u="sng" dirty="0" smtClean="0"/>
              <a:t>Salvador</a:t>
            </a:r>
            <a:r>
              <a:rPr lang="pt-BR" sz="1400" dirty="0" smtClean="0"/>
              <a:t>, a vinda de </a:t>
            </a:r>
            <a:r>
              <a:rPr lang="pt-BR" sz="1400" u="sng" dirty="0" smtClean="0"/>
              <a:t>Jesuítas</a:t>
            </a:r>
            <a:r>
              <a:rPr lang="pt-BR" sz="1400" dirty="0"/>
              <a:t>,</a:t>
            </a:r>
            <a:r>
              <a:rPr lang="pt-BR" sz="1400" dirty="0" smtClean="0"/>
              <a:t> pelo </a:t>
            </a:r>
            <a:r>
              <a:rPr lang="pt-BR" sz="1400" u="sng" dirty="0" smtClean="0"/>
              <a:t>início da pecuária</a:t>
            </a:r>
            <a:r>
              <a:rPr lang="pt-BR" sz="1400" dirty="0"/>
              <a:t> </a:t>
            </a:r>
            <a:r>
              <a:rPr lang="pt-BR" sz="1400" dirty="0" smtClean="0"/>
              <a:t>e a vinda dos primeiros escravos africanos.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3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Câmaras Municipais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Vilas e engenhos foram fundados na faixa litorânea da América portuguesa, e ao entorno delas, foram se formando pequenos contingentes populacionais;</a:t>
            </a:r>
          </a:p>
          <a:p>
            <a:r>
              <a:rPr lang="pt-BR" dirty="0" smtClean="0"/>
              <a:t>Assim, a ocupação das terras e a sua exploração, tornaram necessárias a organização desses espaços, e o estabelecimento de leis;</a:t>
            </a:r>
          </a:p>
          <a:p>
            <a:r>
              <a:rPr lang="pt-BR" dirty="0" smtClean="0"/>
              <a:t>As câmaras municipais surgiram nesse momento, tendo os “</a:t>
            </a:r>
            <a:r>
              <a:rPr lang="pt-BR" u="sng" dirty="0" smtClean="0"/>
              <a:t>homens bons</a:t>
            </a:r>
            <a:r>
              <a:rPr lang="pt-BR" dirty="0" smtClean="0"/>
              <a:t>” como figuras importantes nesse contexto.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02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“A primeira missa”</a:t>
            </a:r>
            <a:endParaRPr lang="pt-BR" dirty="0"/>
          </a:p>
        </p:txBody>
      </p:sp>
      <p:pic>
        <p:nvPicPr>
          <p:cNvPr id="1026" name="Picture 2" descr="http://www.infoescola.com/wp-content/uploads/2010/09/primeira-missa-550x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6768752" cy="503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788024" y="651827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Victor Meirelles, 1861.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5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/>
          <a:lstStyle/>
          <a:p>
            <a:r>
              <a:rPr lang="pt-BR" dirty="0" smtClean="0"/>
              <a:t>“Terras </a:t>
            </a:r>
            <a:r>
              <a:rPr lang="pt-BR" dirty="0" err="1" smtClean="0"/>
              <a:t>Brasilis</a:t>
            </a:r>
            <a:r>
              <a:rPr lang="pt-BR" dirty="0" smtClean="0"/>
              <a:t>”</a:t>
            </a:r>
            <a:endParaRPr lang="pt-BR" dirty="0"/>
          </a:p>
        </p:txBody>
      </p:sp>
      <p:pic>
        <p:nvPicPr>
          <p:cNvPr id="2050" name="Picture 2" descr="https://upload.wikimedia.org/wikipedia/commons/2/20/Brazil-16-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4032448" cy="549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364088" y="544522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Terras </a:t>
            </a:r>
            <a:r>
              <a:rPr lang="pt-BR" dirty="0" err="1" smtClean="0"/>
              <a:t>Brasilis</a:t>
            </a:r>
            <a:r>
              <a:rPr lang="pt-BR" dirty="0" smtClean="0"/>
              <a:t> (Atlas Miller, 1519)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286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1500-1530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relação portuguesa com o continente africano e asiático;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 importância do território novo era mais estratégica do que econômica inicialmente;</a:t>
            </a:r>
          </a:p>
          <a:p>
            <a:r>
              <a:rPr lang="pt-BR" dirty="0" smtClean="0"/>
              <a:t>Reconhecimento do território;</a:t>
            </a:r>
          </a:p>
          <a:p>
            <a:r>
              <a:rPr lang="pt-BR" dirty="0" smtClean="0"/>
              <a:t>Tímida extração de pau-brasil (</a:t>
            </a:r>
            <a:r>
              <a:rPr lang="pt-BR" u="sng" dirty="0" smtClean="0"/>
              <a:t>caráter predatório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endParaRPr lang="pt-BR" dirty="0" smtClean="0"/>
          </a:p>
        </p:txBody>
      </p:sp>
      <p:cxnSp>
        <p:nvCxnSpPr>
          <p:cNvPr id="5" name="Conector angulado 4"/>
          <p:cNvCxnSpPr/>
          <p:nvPr/>
        </p:nvCxnSpPr>
        <p:spPr>
          <a:xfrm>
            <a:off x="1898010" y="2204864"/>
            <a:ext cx="720080" cy="2160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591272" y="2204031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Fluxo constante de mercadorias e alta margem de lucro a partir de relações com as lideranças locais;</a:t>
            </a:r>
          </a:p>
          <a:p>
            <a:endParaRPr lang="pt-BR" dirty="0"/>
          </a:p>
        </p:txBody>
      </p:sp>
      <p:cxnSp>
        <p:nvCxnSpPr>
          <p:cNvPr id="8" name="Conector de seta reta 7"/>
          <p:cNvCxnSpPr/>
          <p:nvPr/>
        </p:nvCxnSpPr>
        <p:spPr>
          <a:xfrm>
            <a:off x="4427984" y="4581128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3491880" y="458112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5148064" y="494815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Escambo (levavam às </a:t>
            </a:r>
            <a:r>
              <a:rPr lang="pt-BR" u="sng" dirty="0" smtClean="0"/>
              <a:t>feitorias</a:t>
            </a:r>
            <a:r>
              <a:rPr lang="pt-BR" dirty="0" smtClean="0"/>
              <a:t>) 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403648" y="5085184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Riqueza explorável de </a:t>
            </a:r>
            <a:r>
              <a:rPr lang="pt-BR" u="sng" dirty="0" smtClean="0"/>
              <a:t>lucro imediato</a:t>
            </a:r>
            <a:r>
              <a:rPr lang="pt-BR" dirty="0" smtClean="0"/>
              <a:t> sem grandes custos para a coroa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6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Mundo.. 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9775" y="1772816"/>
            <a:ext cx="8229600" cy="4876800"/>
          </a:xfrm>
        </p:spPr>
        <p:txBody>
          <a:bodyPr/>
          <a:lstStyle/>
          <a:p>
            <a:r>
              <a:rPr lang="pt-BR" dirty="0" smtClean="0"/>
              <a:t>Europa se reerguia da crise econômica pela qual havia passado – o que fazia com que os produtos orientais não fossem tão lucrativos;</a:t>
            </a:r>
          </a:p>
          <a:p>
            <a:r>
              <a:rPr lang="pt-BR" dirty="0" smtClean="0"/>
              <a:t>Ampliação constante de ataques piratas (principalmente franceses e holandeses);</a:t>
            </a:r>
          </a:p>
          <a:p>
            <a:endParaRPr lang="pt-BR" dirty="0" smtClean="0"/>
          </a:p>
        </p:txBody>
      </p:sp>
      <p:sp>
        <p:nvSpPr>
          <p:cNvPr id="4" name="Seta para baixo 3"/>
          <p:cNvSpPr/>
          <p:nvPr/>
        </p:nvSpPr>
        <p:spPr>
          <a:xfrm>
            <a:off x="3910519" y="3963531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903481" y="5116975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Necessidade de uma nova fonte lucrativa e de defesa desse novo território.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6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“Brasil”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Açúcar? 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                 </a:t>
            </a:r>
            <a:r>
              <a:rPr lang="pt-BR" sz="1800" dirty="0" smtClean="0"/>
              <a:t>- Experiência prévia nas ilhas no litoral da África</a:t>
            </a:r>
            <a:br>
              <a:rPr lang="pt-BR" sz="1800" dirty="0" smtClean="0"/>
            </a:br>
            <a:r>
              <a:rPr lang="pt-BR" sz="1800" dirty="0" smtClean="0"/>
              <a:t>                      - Mercado crescente na Europa para esse tipo de produto </a:t>
            </a:r>
            <a:br>
              <a:rPr lang="pt-BR" sz="1800" dirty="0" smtClean="0"/>
            </a:br>
            <a:r>
              <a:rPr lang="pt-BR" sz="1800" dirty="0" smtClean="0"/>
              <a:t>         </a:t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                             Como inserir isso no novo território?</a:t>
            </a:r>
          </a:p>
        </p:txBody>
      </p:sp>
      <p:cxnSp>
        <p:nvCxnSpPr>
          <p:cNvPr id="7" name="Conector angulado 6"/>
          <p:cNvCxnSpPr/>
          <p:nvPr/>
        </p:nvCxnSpPr>
        <p:spPr>
          <a:xfrm>
            <a:off x="971600" y="2276872"/>
            <a:ext cx="1440160" cy="136815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843808" y="382039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Problema: 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Investimentos e mão de obra</a:t>
            </a:r>
          </a:p>
          <a:p>
            <a:endParaRPr lang="pt-BR" dirty="0"/>
          </a:p>
        </p:txBody>
      </p:sp>
      <p:sp>
        <p:nvSpPr>
          <p:cNvPr id="10" name="Seta para baixo 9"/>
          <p:cNvSpPr/>
          <p:nvPr/>
        </p:nvSpPr>
        <p:spPr>
          <a:xfrm>
            <a:off x="4283968" y="4581128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979712" y="5157192"/>
            <a:ext cx="5040560" cy="12003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2284868" y="5157192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Associação com capitais holandeses (responsáveis pelo refino e distribuição pela Europa) </a:t>
            </a:r>
          </a:p>
          <a:p>
            <a:r>
              <a:rPr lang="pt-BR" dirty="0"/>
              <a:t>Captura e escravização de indígenas</a:t>
            </a:r>
            <a:r>
              <a:rPr lang="pt-BR" dirty="0" smtClean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r>
              <a:rPr lang="pt-BR" dirty="0" smtClean="0"/>
              <a:t>“Brasil”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1200"/>
            <a:ext cx="8229600" cy="4876800"/>
          </a:xfrm>
        </p:spPr>
        <p:txBody>
          <a:bodyPr/>
          <a:lstStyle/>
          <a:p>
            <a:r>
              <a:rPr lang="pt-BR" dirty="0" smtClean="0"/>
              <a:t>Necessidade de exploração e ocupação efetiva do território ultramar;</a:t>
            </a:r>
          </a:p>
          <a:p>
            <a:r>
              <a:rPr lang="pt-BR" dirty="0" smtClean="0"/>
              <a:t>1530: Primeira expedição colonizadora, capitaneada por Martin Afonso Souza;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1534: Capitanias Hereditárias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cxnSp>
        <p:nvCxnSpPr>
          <p:cNvPr id="5" name="Conector angulado 4"/>
          <p:cNvCxnSpPr/>
          <p:nvPr/>
        </p:nvCxnSpPr>
        <p:spPr>
          <a:xfrm>
            <a:off x="3732343" y="3402748"/>
            <a:ext cx="360040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4092383" y="3361184"/>
            <a:ext cx="2706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400" dirty="0" smtClean="0"/>
              <a:t>Fundar vilas e fortificações;</a:t>
            </a:r>
          </a:p>
          <a:p>
            <a:pPr marL="285750" indent="-285750">
              <a:buFontTx/>
              <a:buChar char="-"/>
            </a:pPr>
            <a:r>
              <a:rPr lang="pt-BR" sz="1400" dirty="0" smtClean="0"/>
              <a:t>Iniciar o cultivo de cana-de-açúcar;</a:t>
            </a:r>
          </a:p>
          <a:p>
            <a:pPr marL="285750" indent="-285750">
              <a:buFontTx/>
              <a:buChar char="-"/>
            </a:pPr>
            <a:r>
              <a:rPr lang="pt-BR" sz="1400" dirty="0" smtClean="0"/>
              <a:t>Proteger a costa.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91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Capitanias Hereditárias</a:t>
            </a:r>
            <a:endParaRPr lang="pt-BR" dirty="0"/>
          </a:p>
        </p:txBody>
      </p:sp>
      <p:pic>
        <p:nvPicPr>
          <p:cNvPr id="1026" name="Picture 2" descr="http://files.jchistorybrasil.webnode.com.br/system_preview_detail_200000073-9e0599f01d-public/Mapa%20das%20Capitanias%20Heredit%C3%A1ri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5"/>
            <a:ext cx="5400600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5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hia.ws/wp-content/uploads/2013/02/mapa-capitanias-do-Bras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6408712" cy="538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pt-BR" dirty="0" smtClean="0"/>
              <a:t>Capitanias Hereditárias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4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416</TotalTime>
  <Words>723</Words>
  <Application>Microsoft Office PowerPoint</Application>
  <PresentationFormat>Apresentação na tela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Brilho</vt:lpstr>
      <vt:lpstr>A carta de PERO VAZ DE CAMINHA</vt:lpstr>
      <vt:lpstr>“A primeira missa”</vt:lpstr>
      <vt:lpstr>“Terras Brasilis”</vt:lpstr>
      <vt:lpstr>         1500-1530</vt:lpstr>
      <vt:lpstr>Mundo..  </vt:lpstr>
      <vt:lpstr>“Brasil”</vt:lpstr>
      <vt:lpstr>“Brasil”</vt:lpstr>
      <vt:lpstr>Capitanias Hereditárias</vt:lpstr>
      <vt:lpstr>Capitanias Hereditárias</vt:lpstr>
      <vt:lpstr>Capitanias Hereditárias</vt:lpstr>
      <vt:lpstr>“Brasil”</vt:lpstr>
      <vt:lpstr>Governo Geral</vt:lpstr>
      <vt:lpstr>Câmaras Municipais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carta de PERO VAZ DE CAMINHA</dc:title>
  <dc:creator>Marina</dc:creator>
  <cp:lastModifiedBy>Marina</cp:lastModifiedBy>
  <cp:revision>19</cp:revision>
  <dcterms:created xsi:type="dcterms:W3CDTF">2016-04-04T16:28:44Z</dcterms:created>
  <dcterms:modified xsi:type="dcterms:W3CDTF">2016-04-11T16:51:08Z</dcterms:modified>
</cp:coreProperties>
</file>