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5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15/11/2016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tângul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ector reto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ector reto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tângu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15/11/2016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15/11/2016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E700DB3-DBF0-4086-B675-117E7A9610B8}" type="datetimeFigureOut">
              <a:rPr lang="pt-BR" smtClean="0"/>
              <a:pPr/>
              <a:t>15/11/2016</a:t>
            </a:fld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15/11/2016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ector reto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tângu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ector reto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15/11/2016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15/11/2016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E700DB3-DBF0-4086-B675-117E7A9610B8}" type="datetimeFigureOut">
              <a:rPr lang="pt-BR" smtClean="0"/>
              <a:pPr/>
              <a:t>15/11/2016</a:t>
            </a:fld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15/11/2016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E700DB3-DBF0-4086-B675-117E7A9610B8}" type="datetimeFigureOut">
              <a:rPr lang="pt-BR" smtClean="0"/>
              <a:pPr/>
              <a:t>15/11/2016</a:t>
            </a:fld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3" name="Espaço Reservado para Rodapé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E700DB3-DBF0-4086-B675-117E7A9610B8}" type="datetimeFigureOut">
              <a:rPr lang="pt-BR" smtClean="0"/>
              <a:pPr/>
              <a:t>15/11/2016</a:t>
            </a:fld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15/11/2016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Olga\Desktop\Ongakus&#178;\Mc%20Flu&#237;do%20%20%20Beijinho%20no%20Ombro%20(Vers&#227;o%20Marxista%20Leninista).mp3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Olga\Desktop\Ongakus&#178;\Vitroles%20%20%20Gatinha%20comunista.mp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c Fluído   Beijinho no Ombro (Versão Marxista Leninista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928662" y="3714752"/>
            <a:ext cx="714380" cy="7143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85918" y="428604"/>
            <a:ext cx="6172200" cy="928694"/>
          </a:xfrm>
        </p:spPr>
        <p:txBody>
          <a:bodyPr>
            <a:normAutofit/>
          </a:bodyPr>
          <a:lstStyle/>
          <a:p>
            <a:pPr algn="ctr"/>
            <a:r>
              <a:rPr lang="pt-BR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Revolução Russa</a:t>
            </a:r>
            <a:endParaRPr lang="pt-BR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 descr="comunism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8148" y="571480"/>
            <a:ext cx="746343" cy="724710"/>
          </a:xfrm>
          <a:prstGeom prst="rect">
            <a:avLst/>
          </a:prstGeom>
        </p:spPr>
      </p:pic>
      <p:pic>
        <p:nvPicPr>
          <p:cNvPr id="5" name="Imagem 4" descr="revolucao-comunista-russi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298" y="2071678"/>
            <a:ext cx="6257619" cy="3446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428604"/>
            <a:ext cx="7467600" cy="207170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Seções operárias; manifestações públicas;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Resposta do Czar;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Greves e manifestações eclodiram em todo o país, estendendo-se às unidades militares;</a:t>
            </a:r>
          </a:p>
          <a:p>
            <a:pPr lvl="1">
              <a:buFont typeface="Arial" pitchFamily="34" charset="0"/>
              <a:buChar char="•"/>
            </a:pPr>
            <a:r>
              <a:rPr lang="pt-BR" b="1" dirty="0" err="1" smtClean="0">
                <a:solidFill>
                  <a:srgbClr val="C00000"/>
                </a:solidFill>
              </a:rPr>
              <a:t>Sovietes</a:t>
            </a:r>
            <a:r>
              <a:rPr lang="pt-BR" b="1" dirty="0" smtClean="0"/>
              <a:t> </a:t>
            </a:r>
            <a:r>
              <a:rPr lang="pt-BR" dirty="0" smtClean="0"/>
              <a:t>e os </a:t>
            </a:r>
            <a:r>
              <a:rPr lang="pt-BR" b="1" dirty="0" smtClean="0">
                <a:solidFill>
                  <a:schemeClr val="tx2"/>
                </a:solidFill>
              </a:rPr>
              <a:t>partidos liberais</a:t>
            </a:r>
            <a:r>
              <a:rPr lang="pt-BR" dirty="0" smtClean="0"/>
              <a:t>.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1000100" y="3000372"/>
            <a:ext cx="60007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“</a:t>
            </a:r>
            <a:r>
              <a:rPr lang="pt-BR" b="1" i="1" dirty="0" err="1" smtClean="0">
                <a:solidFill>
                  <a:srgbClr val="FF0000"/>
                </a:solidFill>
              </a:rPr>
              <a:t>Soviet</a:t>
            </a:r>
            <a:r>
              <a:rPr lang="pt-BR" dirty="0" smtClean="0"/>
              <a:t>, em russo, significa “</a:t>
            </a:r>
            <a:r>
              <a:rPr lang="pt-BR" b="1" dirty="0" smtClean="0">
                <a:solidFill>
                  <a:srgbClr val="C00000"/>
                </a:solidFill>
              </a:rPr>
              <a:t>conselho</a:t>
            </a:r>
            <a:r>
              <a:rPr lang="pt-BR" dirty="0" smtClean="0"/>
              <a:t>”. O termo designava as </a:t>
            </a:r>
            <a:r>
              <a:rPr lang="pt-BR" b="1" dirty="0" smtClean="0">
                <a:solidFill>
                  <a:srgbClr val="FF0000"/>
                </a:solidFill>
              </a:rPr>
              <a:t>assembléias</a:t>
            </a:r>
            <a:r>
              <a:rPr lang="pt-BR" dirty="0" smtClean="0"/>
              <a:t> ou os conselhos de </a:t>
            </a:r>
            <a:r>
              <a:rPr lang="pt-BR" b="1" dirty="0" smtClean="0">
                <a:solidFill>
                  <a:srgbClr val="C00000"/>
                </a:solidFill>
              </a:rPr>
              <a:t>deputados</a:t>
            </a:r>
            <a:r>
              <a:rPr lang="pt-BR" dirty="0" smtClean="0"/>
              <a:t> eleitos e </a:t>
            </a:r>
            <a:r>
              <a:rPr lang="pt-BR" b="1" dirty="0" smtClean="0">
                <a:solidFill>
                  <a:srgbClr val="FF0000"/>
                </a:solidFill>
              </a:rPr>
              <a:t>formados por operários</a:t>
            </a:r>
            <a:r>
              <a:rPr lang="pt-BR" dirty="0" smtClean="0"/>
              <a:t>, </a:t>
            </a:r>
            <a:r>
              <a:rPr lang="pt-BR" b="1" dirty="0" smtClean="0">
                <a:solidFill>
                  <a:srgbClr val="C00000"/>
                </a:solidFill>
              </a:rPr>
              <a:t>soldados</a:t>
            </a:r>
            <a:r>
              <a:rPr lang="pt-BR" dirty="0" smtClean="0"/>
              <a:t> e </a:t>
            </a:r>
            <a:r>
              <a:rPr lang="pt-BR" b="1" dirty="0" smtClean="0">
                <a:solidFill>
                  <a:srgbClr val="FF0000"/>
                </a:solidFill>
              </a:rPr>
              <a:t>camponeses</a:t>
            </a:r>
            <a:r>
              <a:rPr lang="pt-BR" dirty="0" smtClean="0"/>
              <a:t> no decorrer das revoluções de </a:t>
            </a:r>
            <a:r>
              <a:rPr lang="pt-BR" b="1" dirty="0" smtClean="0">
                <a:solidFill>
                  <a:srgbClr val="C00000"/>
                </a:solidFill>
              </a:rPr>
              <a:t>1905</a:t>
            </a:r>
            <a:r>
              <a:rPr lang="pt-BR" dirty="0" smtClean="0"/>
              <a:t> e </a:t>
            </a:r>
            <a:r>
              <a:rPr lang="pt-BR" b="1" dirty="0" smtClean="0">
                <a:solidFill>
                  <a:srgbClr val="FF0000"/>
                </a:solidFill>
              </a:rPr>
              <a:t>1917</a:t>
            </a:r>
            <a:r>
              <a:rPr lang="pt-BR" dirty="0" smtClean="0"/>
              <a:t>. Duramente reprimidos e extintos após a revolução de 1905, os </a:t>
            </a:r>
            <a:r>
              <a:rPr lang="pt-BR" dirty="0" err="1" smtClean="0"/>
              <a:t>sovietes</a:t>
            </a:r>
            <a:r>
              <a:rPr lang="pt-BR" dirty="0" smtClean="0"/>
              <a:t> renasceram em 1917 e se tornaram, após a Revolução de Outubro, um </a:t>
            </a:r>
            <a:r>
              <a:rPr lang="pt-BR" dirty="0" err="1" smtClean="0"/>
              <a:t>orgão</a:t>
            </a:r>
            <a:r>
              <a:rPr lang="pt-BR" dirty="0" smtClean="0"/>
              <a:t> deliberativo do Estado. Durante a revolução os </a:t>
            </a:r>
            <a:r>
              <a:rPr lang="pt-BR" dirty="0" err="1" smtClean="0"/>
              <a:t>sovietes</a:t>
            </a:r>
            <a:r>
              <a:rPr lang="pt-BR" dirty="0" smtClean="0"/>
              <a:t> </a:t>
            </a:r>
            <a:r>
              <a:rPr lang="pt-BR" b="1" dirty="0" smtClean="0">
                <a:solidFill>
                  <a:srgbClr val="C00000"/>
                </a:solidFill>
              </a:rPr>
              <a:t>controlaram as tropas locais, os transportes e as comunicações</a:t>
            </a:r>
            <a:r>
              <a:rPr lang="pt-BR" dirty="0" smtClean="0"/>
              <a:t>, e suas iniciativas refletiam as </a:t>
            </a:r>
            <a:r>
              <a:rPr lang="pt-BR" b="1" dirty="0" smtClean="0">
                <a:solidFill>
                  <a:srgbClr val="FF0000"/>
                </a:solidFill>
              </a:rPr>
              <a:t>aspirações das classes revolucionárias</a:t>
            </a:r>
            <a:r>
              <a:rPr lang="pt-BR" dirty="0" smtClean="0"/>
              <a:t>.” 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857224" y="2928934"/>
            <a:ext cx="6215106" cy="328614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Imagem 5" descr="comunis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8082" y="428604"/>
            <a:ext cx="746343" cy="72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500042"/>
            <a:ext cx="7467600" cy="3143272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dirty="0" smtClean="0"/>
              <a:t>Procurando evitar novos conflitos e atrair os liberais, o czar Nicolau II prometeu realizar uma reforma agrária;</a:t>
            </a:r>
          </a:p>
          <a:p>
            <a:pPr lvl="1">
              <a:buFont typeface="Courier New" pitchFamily="49" charset="0"/>
              <a:buChar char="o"/>
            </a:pPr>
            <a:r>
              <a:rPr lang="pt-BR" b="1" dirty="0" smtClean="0">
                <a:solidFill>
                  <a:schemeClr val="accent1"/>
                </a:solidFill>
              </a:rPr>
              <a:t>Duma</a:t>
            </a:r>
            <a:r>
              <a:rPr lang="pt-BR" b="1" dirty="0" smtClean="0"/>
              <a:t>.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/>
              <a:t>Até 1916, a Rússia experimentou um simulacro de democracia com a convocação da Duma;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Cancelamento das Dumas e predisposição para a guerra.</a:t>
            </a:r>
            <a:endParaRPr lang="pt-BR" dirty="0"/>
          </a:p>
        </p:txBody>
      </p:sp>
      <p:pic>
        <p:nvPicPr>
          <p:cNvPr id="4" name="Imagem 3" descr="14938311_1089546214496125_6204044391832354677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3500438"/>
            <a:ext cx="3271834" cy="3147901"/>
          </a:xfrm>
          <a:prstGeom prst="rect">
            <a:avLst/>
          </a:prstGeom>
        </p:spPr>
      </p:pic>
      <p:pic>
        <p:nvPicPr>
          <p:cNvPr id="5" name="Imagem 4" descr="comunis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3834" y="571480"/>
            <a:ext cx="746343" cy="72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7467600" cy="77472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fim do regime czarista</a:t>
            </a:r>
            <a:endParaRPr lang="pt-BR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14282" y="1214422"/>
            <a:ext cx="7467600" cy="211455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Revolta de 1905 e 1917;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Situação interna tornava-se cada vez mais insustentável: inflação desenfreada, desemprego etc;</a:t>
            </a:r>
          </a:p>
          <a:p>
            <a:pPr>
              <a:buFont typeface="Wingdings" pitchFamily="2" charset="2"/>
              <a:buChar char="§"/>
            </a:pPr>
            <a:r>
              <a:rPr lang="pt-BR" b="1" dirty="0" smtClean="0">
                <a:solidFill>
                  <a:schemeClr val="accent3"/>
                </a:solidFill>
              </a:rPr>
              <a:t>Revolução de Fevereiro</a:t>
            </a:r>
            <a:r>
              <a:rPr lang="pt-BR" b="1" dirty="0" smtClean="0"/>
              <a:t>;</a:t>
            </a:r>
            <a:endParaRPr lang="pt-BR" b="1" dirty="0"/>
          </a:p>
        </p:txBody>
      </p:sp>
      <p:pic>
        <p:nvPicPr>
          <p:cNvPr id="5" name="Imagem 4" descr="FB_IMG_14787975161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3429000"/>
            <a:ext cx="4134134" cy="3008730"/>
          </a:xfrm>
          <a:prstGeom prst="rect">
            <a:avLst/>
          </a:prstGeom>
        </p:spPr>
      </p:pic>
      <p:pic>
        <p:nvPicPr>
          <p:cNvPr id="6" name="Imagem 5" descr="comunis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642918"/>
            <a:ext cx="746343" cy="72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428604"/>
            <a:ext cx="7467600" cy="142876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C00000"/>
                </a:solidFill>
              </a:rPr>
              <a:t>“Glória às mulheres em luta pela liberdade”</a:t>
            </a:r>
            <a:r>
              <a:rPr lang="pt-BR" dirty="0" smtClean="0">
                <a:solidFill>
                  <a:srgbClr val="C00000"/>
                </a:solidFill>
              </a:rPr>
              <a:t>, </a:t>
            </a:r>
            <a:r>
              <a:rPr lang="pt-BR" dirty="0" smtClean="0"/>
              <a:t>comemoração ao dia internacional da Mulher;</a:t>
            </a:r>
          </a:p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FF0000"/>
                </a:solidFill>
              </a:rPr>
              <a:t>“pão e paz”.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4" name="Imagem 3" descr="FB_IMG_14787975813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2214554"/>
            <a:ext cx="4824754" cy="4090989"/>
          </a:xfrm>
          <a:prstGeom prst="rect">
            <a:avLst/>
          </a:prstGeom>
        </p:spPr>
      </p:pic>
      <p:pic>
        <p:nvPicPr>
          <p:cNvPr id="5" name="Imagem 4" descr="comunis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2330" y="2000240"/>
            <a:ext cx="746343" cy="72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500042"/>
            <a:ext cx="7467600" cy="928694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dirty="0" smtClean="0"/>
              <a:t>Soldados e operários ocuparam o palácio de Inverno.</a:t>
            </a:r>
            <a:endParaRPr lang="pt-BR" dirty="0"/>
          </a:p>
        </p:txBody>
      </p:sp>
      <p:pic>
        <p:nvPicPr>
          <p:cNvPr id="4" name="Imagem 3" descr="14-f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571612"/>
            <a:ext cx="6894089" cy="4782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m 4" descr="comunis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500042"/>
            <a:ext cx="746343" cy="72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500042"/>
            <a:ext cx="7467600" cy="321471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A partir de São Petersburgo, a revolução se propagou por toda a Rússia;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Em sua maioria, os novos dirigentes eram </a:t>
            </a:r>
            <a:r>
              <a:rPr lang="pt-BR" dirty="0" err="1" smtClean="0"/>
              <a:t>mencheviques</a:t>
            </a:r>
            <a:r>
              <a:rPr lang="pt-BR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Um acordo entre a Duma e o </a:t>
            </a:r>
            <a:r>
              <a:rPr lang="pt-BR" dirty="0" err="1" smtClean="0"/>
              <a:t>soviete</a:t>
            </a:r>
            <a:r>
              <a:rPr lang="pt-BR" dirty="0" smtClean="0"/>
              <a:t> de </a:t>
            </a:r>
            <a:r>
              <a:rPr lang="pt-BR" b="1" dirty="0" err="1" smtClean="0">
                <a:solidFill>
                  <a:srgbClr val="C00000"/>
                </a:solidFill>
              </a:rPr>
              <a:t>Petrogrado</a:t>
            </a:r>
            <a:r>
              <a:rPr lang="pt-BR" dirty="0" smtClean="0"/>
              <a:t> permitiu a formação de um governo provisório de maioria liberal;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 smtClean="0"/>
              <a:t>Príncipe Georg </a:t>
            </a:r>
            <a:r>
              <a:rPr lang="pt-BR" dirty="0" err="1" smtClean="0"/>
              <a:t>Lvov</a:t>
            </a:r>
            <a:r>
              <a:rPr lang="pt-BR" dirty="0" smtClean="0"/>
              <a:t>. </a:t>
            </a:r>
            <a:endParaRPr lang="pt-BR" dirty="0"/>
          </a:p>
        </p:txBody>
      </p:sp>
      <p:pic>
        <p:nvPicPr>
          <p:cNvPr id="4" name="Imagem 3" descr="tumblr_oghgrq8u4q1t05bhqo1_4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4000504"/>
            <a:ext cx="3171825" cy="2409825"/>
          </a:xfrm>
          <a:prstGeom prst="rect">
            <a:avLst/>
          </a:prstGeom>
        </p:spPr>
      </p:pic>
      <p:pic>
        <p:nvPicPr>
          <p:cNvPr id="5" name="Imagem 4" descr="comunis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6644" y="785794"/>
            <a:ext cx="746343" cy="72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dualidade de poderes</a:t>
            </a:r>
            <a:endParaRPr lang="pt-BR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2971808"/>
          </a:xfrm>
        </p:spPr>
        <p:txBody>
          <a:bodyPr/>
          <a:lstStyle/>
          <a:p>
            <a:r>
              <a:rPr lang="pt-BR" dirty="0" smtClean="0"/>
              <a:t>Com a abdicação do Czar, estabeleceu-se uma aliança entre o governo provisório e o </a:t>
            </a:r>
            <a:r>
              <a:rPr lang="pt-BR" dirty="0" err="1" smtClean="0"/>
              <a:t>soviete</a:t>
            </a:r>
            <a:r>
              <a:rPr lang="pt-BR" dirty="0" smtClean="0"/>
              <a:t> de </a:t>
            </a:r>
            <a:r>
              <a:rPr lang="pt-BR" dirty="0" err="1" smtClean="0"/>
              <a:t>Petrogrado</a:t>
            </a:r>
            <a:r>
              <a:rPr lang="pt-BR" dirty="0" smtClean="0"/>
              <a:t>;</a:t>
            </a:r>
          </a:p>
          <a:p>
            <a:r>
              <a:rPr lang="pt-BR" dirty="0" smtClean="0"/>
              <a:t>Setores populares representados pelos </a:t>
            </a:r>
            <a:r>
              <a:rPr lang="pt-BR" dirty="0" err="1" smtClean="0"/>
              <a:t>sovietes</a:t>
            </a:r>
            <a:r>
              <a:rPr lang="pt-BR" dirty="0" smtClean="0"/>
              <a:t>;</a:t>
            </a:r>
          </a:p>
          <a:p>
            <a:r>
              <a:rPr lang="pt-BR" dirty="0" smtClean="0"/>
              <a:t>Em curto prazo, o governo de alianças acabou cedendo lugar a uma situação de </a:t>
            </a:r>
            <a:r>
              <a:rPr lang="pt-BR" b="1" dirty="0" smtClean="0">
                <a:solidFill>
                  <a:schemeClr val="accent5"/>
                </a:solidFill>
              </a:rPr>
              <a:t>dualidade de poderes</a:t>
            </a:r>
            <a:r>
              <a:rPr lang="pt-BR" b="1" dirty="0" smtClean="0"/>
              <a:t>.</a:t>
            </a:r>
            <a:endParaRPr lang="pt-BR" dirty="0"/>
          </a:p>
        </p:txBody>
      </p:sp>
      <p:pic>
        <p:nvPicPr>
          <p:cNvPr id="4" name="Imagem 3" descr="comunis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6644" y="785794"/>
            <a:ext cx="746343" cy="72471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00100" y="4714884"/>
            <a:ext cx="628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“O </a:t>
            </a:r>
            <a:r>
              <a:rPr lang="pt-BR" b="1" dirty="0" smtClean="0"/>
              <a:t>novo governo </a:t>
            </a:r>
            <a:r>
              <a:rPr lang="pt-BR" dirty="0" smtClean="0"/>
              <a:t>não pode dar aos povos da Rússia [...] </a:t>
            </a:r>
            <a:r>
              <a:rPr lang="pt-BR" b="1" dirty="0" smtClean="0"/>
              <a:t>nem a paz</a:t>
            </a:r>
            <a:r>
              <a:rPr lang="pt-BR" dirty="0" smtClean="0"/>
              <a:t>, </a:t>
            </a:r>
            <a:r>
              <a:rPr lang="pt-BR" b="1" dirty="0" smtClean="0"/>
              <a:t>nem o pão</a:t>
            </a:r>
            <a:r>
              <a:rPr lang="pt-BR" dirty="0" smtClean="0"/>
              <a:t>, nem a completa liberdade; por isso, a </a:t>
            </a:r>
            <a:r>
              <a:rPr lang="pt-BR" b="1" dirty="0" smtClean="0"/>
              <a:t>classe operária deve prosseguir sua luta pelo socialismo e pela paz</a:t>
            </a:r>
            <a:r>
              <a:rPr lang="pt-BR" dirty="0" smtClean="0"/>
              <a:t>, aproveitando-se para isso da nova situação e </a:t>
            </a:r>
            <a:r>
              <a:rPr lang="pt-BR" b="1" dirty="0" smtClean="0"/>
              <a:t>explicando às massas</a:t>
            </a:r>
            <a:r>
              <a:rPr lang="pt-BR" dirty="0" smtClean="0"/>
              <a:t>”.</a:t>
            </a:r>
          </a:p>
          <a:p>
            <a:pPr algn="r"/>
            <a:r>
              <a:rPr lang="pt-BR" dirty="0" smtClean="0"/>
              <a:t>Lênin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000100" y="4643446"/>
            <a:ext cx="6286544" cy="185738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428604"/>
            <a:ext cx="7467600" cy="142876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Discordâncias em relação à guerra;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Além disso, os operários reivindicam uma legislação trabalhista e a gestão das empresas;</a:t>
            </a:r>
            <a:endParaRPr lang="pt-BR" dirty="0"/>
          </a:p>
        </p:txBody>
      </p:sp>
      <p:pic>
        <p:nvPicPr>
          <p:cNvPr id="4" name="Imagem 3" descr="14642463_1081598505290896_736541790729998501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2357430"/>
            <a:ext cx="5639862" cy="3395667"/>
          </a:xfrm>
          <a:prstGeom prst="rect">
            <a:avLst/>
          </a:prstGeom>
        </p:spPr>
      </p:pic>
      <p:pic>
        <p:nvPicPr>
          <p:cNvPr id="5" name="Imagem 4" descr="comunis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500042"/>
            <a:ext cx="746343" cy="72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500042"/>
            <a:ext cx="7467600" cy="4714908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b="1" dirty="0" smtClean="0">
                <a:solidFill>
                  <a:srgbClr val="FF0000"/>
                </a:solidFill>
              </a:rPr>
              <a:t>Teses de Abril: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Paz imediata;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Dissolução do governo provisório e “todo poder aos </a:t>
            </a:r>
            <a:r>
              <a:rPr lang="pt-BR" dirty="0" err="1" smtClean="0"/>
              <a:t>sovietes</a:t>
            </a:r>
            <a:r>
              <a:rPr lang="pt-BR" dirty="0" smtClean="0"/>
              <a:t>”;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Supressão da polícia, do exército e do conjunto dos funcionários do estado;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Confisco das propriedades rurais;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Nacionalização da terra;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Criação de um banco nacional único;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Controle da produção social e distribuição.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/>
              <a:t>O governo provisório pôs o Partido Bolchevique na ilegalidade e prendeu vários líderes.</a:t>
            </a:r>
            <a:endParaRPr lang="pt-BR" dirty="0"/>
          </a:p>
        </p:txBody>
      </p:sp>
      <p:pic>
        <p:nvPicPr>
          <p:cNvPr id="5" name="Imagem 4" descr="comunis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428604"/>
            <a:ext cx="746343" cy="724710"/>
          </a:xfrm>
          <a:prstGeom prst="rect">
            <a:avLst/>
          </a:prstGeom>
        </p:spPr>
      </p:pic>
      <p:pic>
        <p:nvPicPr>
          <p:cNvPr id="6" name="Imagem 5" descr="15037248_1101209639996449_8581447577458344838_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1571612"/>
            <a:ext cx="5527160" cy="4133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7467600" cy="77472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Revolução Bolchevique</a:t>
            </a:r>
            <a:endParaRPr lang="pt-B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42844" y="1142984"/>
            <a:ext cx="7467600" cy="332899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Mobilizações populares e os partidos revolucionários;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O agravamento da crise criou condições para que as palavras de ordem dos bolcheviques, </a:t>
            </a:r>
            <a:r>
              <a:rPr lang="pt-BR" b="1" dirty="0" smtClean="0">
                <a:solidFill>
                  <a:srgbClr val="FF0000"/>
                </a:solidFill>
              </a:rPr>
              <a:t>“Paz, pão e terra”</a:t>
            </a:r>
            <a:r>
              <a:rPr lang="pt-BR" dirty="0" smtClean="0"/>
              <a:t>,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smtClean="0"/>
              <a:t>encontrassem respaldo;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Lênin, Trotsky e a insurreição;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/>
              <a:t>A criação do Comitê Militar Revolucionário do </a:t>
            </a:r>
            <a:r>
              <a:rPr lang="pt-BR" dirty="0" err="1" smtClean="0"/>
              <a:t>Soviete</a:t>
            </a:r>
            <a:r>
              <a:rPr lang="pt-BR" dirty="0" smtClean="0"/>
              <a:t> de </a:t>
            </a:r>
            <a:r>
              <a:rPr lang="pt-BR" dirty="0" err="1" smtClean="0"/>
              <a:t>Petrogrado</a:t>
            </a:r>
            <a:r>
              <a:rPr lang="pt-BR" dirty="0" smtClean="0"/>
              <a:t> e a preparação da Guarda Vermelha.</a:t>
            </a:r>
            <a:endParaRPr lang="pt-BR" dirty="0"/>
          </a:p>
        </p:txBody>
      </p:sp>
      <p:pic>
        <p:nvPicPr>
          <p:cNvPr id="4" name="Imagem 3" descr="98c2ba-aniversc3a1rio-da-revoluc3a7c3a3o-socialista-de-outub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4357694"/>
            <a:ext cx="4159248" cy="23767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agem 4" descr="comunis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1000108"/>
            <a:ext cx="746343" cy="72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7467600" cy="714396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Revolução Socialista na Rússia</a:t>
            </a:r>
            <a:endParaRPr lang="pt-B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b="1" dirty="0" smtClean="0"/>
              <a:t>1848: </a:t>
            </a:r>
            <a:r>
              <a:rPr lang="pt-BR" dirty="0" smtClean="0"/>
              <a:t>o Manifesto Comunista escrito por Marx e Engels anunciava: “um espectro ronda a Europa – o espectro do </a:t>
            </a:r>
            <a:r>
              <a:rPr lang="pt-BR" b="1" dirty="0" smtClean="0">
                <a:solidFill>
                  <a:srgbClr val="FF0000"/>
                </a:solidFill>
              </a:rPr>
              <a:t>comunismo</a:t>
            </a:r>
            <a:r>
              <a:rPr lang="pt-BR" dirty="0" smtClean="0"/>
              <a:t>”;</a:t>
            </a:r>
          </a:p>
          <a:p>
            <a:r>
              <a:rPr lang="pt-BR" b="1" dirty="0" smtClean="0"/>
              <a:t>1922: </a:t>
            </a:r>
            <a:r>
              <a:rPr lang="pt-BR" dirty="0" smtClean="0"/>
              <a:t>União das Repúblicas Socialistas Soviéticas (URSS).</a:t>
            </a:r>
            <a:endParaRPr lang="pt-BR" b="1" dirty="0"/>
          </a:p>
        </p:txBody>
      </p:sp>
      <p:pic>
        <p:nvPicPr>
          <p:cNvPr id="4" name="Imagem 3" descr="comunis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428604"/>
            <a:ext cx="746343" cy="724710"/>
          </a:xfrm>
          <a:prstGeom prst="rect">
            <a:avLst/>
          </a:prstGeom>
        </p:spPr>
      </p:pic>
      <p:pic>
        <p:nvPicPr>
          <p:cNvPr id="5" name="Imagem 4" descr="14721661_1084550084995738_7486237386007675573_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3571876"/>
            <a:ext cx="3962396" cy="2913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Ditadura do Proletariado</a:t>
            </a:r>
            <a:endParaRPr lang="pt-B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Medidas revolucionárias: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Alterações nas leis referentes aos direitos civis;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Anulação dos títulos da nobreza;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Separação entre igreja e Estado;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Simplificação da língua escrita russa;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Auto-governo local;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Liberdade de expressão, de imprensa, de greve e de associação;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Eleição de juízes pela população;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Substituição da polícia e do exército permanente pelo armamento geral do povo;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Controle das empresas pelos operários por meio de instituições eleitas;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Igualdade e soberania dos povos da Rússia.</a:t>
            </a:r>
            <a:endParaRPr lang="pt-BR" dirty="0"/>
          </a:p>
        </p:txBody>
      </p:sp>
      <p:pic>
        <p:nvPicPr>
          <p:cNvPr id="4" name="Imagem 3" descr="comunis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1714488"/>
            <a:ext cx="746343" cy="724710"/>
          </a:xfrm>
          <a:prstGeom prst="rect">
            <a:avLst/>
          </a:prstGeom>
        </p:spPr>
      </p:pic>
      <p:pic>
        <p:nvPicPr>
          <p:cNvPr id="5" name="Imagem 4" descr="14993305_1100552426728837_546118503145923505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1571612"/>
            <a:ext cx="6408978" cy="3738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428604"/>
            <a:ext cx="7467600" cy="392909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dirty="0" smtClean="0"/>
              <a:t>Saída da Rússia da Primeira Guerra Mundial;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As negociações em separado com a Alemanha acarretaram a assinatura do </a:t>
            </a:r>
            <a:r>
              <a:rPr lang="pt-BR" b="1" dirty="0" smtClean="0">
                <a:solidFill>
                  <a:schemeClr val="accent2"/>
                </a:solidFill>
              </a:rPr>
              <a:t>Tratado de </a:t>
            </a:r>
            <a:r>
              <a:rPr lang="pt-BR" b="1" dirty="0" err="1" smtClean="0">
                <a:solidFill>
                  <a:schemeClr val="accent2"/>
                </a:solidFill>
              </a:rPr>
              <a:t>Brest</a:t>
            </a:r>
            <a:r>
              <a:rPr lang="pt-BR" b="1" dirty="0" smtClean="0">
                <a:solidFill>
                  <a:schemeClr val="accent2"/>
                </a:solidFill>
              </a:rPr>
              <a:t> </a:t>
            </a:r>
            <a:r>
              <a:rPr lang="pt-BR" b="1" dirty="0" smtClean="0">
                <a:solidFill>
                  <a:schemeClr val="accent2"/>
                </a:solidFill>
              </a:rPr>
              <a:t>– </a:t>
            </a:r>
            <a:r>
              <a:rPr lang="pt-BR" b="1" dirty="0" err="1" smtClean="0">
                <a:solidFill>
                  <a:schemeClr val="accent2"/>
                </a:solidFill>
              </a:rPr>
              <a:t>Litovesk</a:t>
            </a:r>
            <a:r>
              <a:rPr lang="pt-BR" dirty="0" smtClean="0"/>
              <a:t>;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Regiões férteis e a independência da Ucrânia e Finlândia.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Antigos oficiais monarquistas e políticos conservadores formaram uma força militar </a:t>
            </a:r>
            <a:r>
              <a:rPr lang="pt-BR" dirty="0" err="1" smtClean="0"/>
              <a:t>contrarrevolucionária</a:t>
            </a:r>
            <a:r>
              <a:rPr lang="pt-BR" dirty="0" smtClean="0"/>
              <a:t>, o </a:t>
            </a:r>
            <a:r>
              <a:rPr lang="pt-BR" b="1" dirty="0" smtClean="0">
                <a:solidFill>
                  <a:schemeClr val="accent5"/>
                </a:solidFill>
              </a:rPr>
              <a:t>Exército Branco</a:t>
            </a:r>
            <a:r>
              <a:rPr lang="pt-BR" dirty="0" smtClean="0"/>
              <a:t>;</a:t>
            </a:r>
          </a:p>
          <a:p>
            <a:pPr>
              <a:buFont typeface="Wingdings" pitchFamily="2" charset="2"/>
              <a:buChar char="v"/>
            </a:pPr>
            <a:r>
              <a:rPr lang="pt-BR" b="1" dirty="0" smtClean="0">
                <a:solidFill>
                  <a:schemeClr val="accent4"/>
                </a:solidFill>
              </a:rPr>
              <a:t>Comunismo de guerra</a:t>
            </a:r>
            <a:r>
              <a:rPr lang="pt-BR" b="1" dirty="0" smtClean="0"/>
              <a:t>.</a:t>
            </a:r>
            <a:endParaRPr lang="pt-BR" b="1" dirty="0"/>
          </a:p>
        </p:txBody>
      </p:sp>
      <p:pic>
        <p:nvPicPr>
          <p:cNvPr id="4" name="Imagem 3" descr="15095023_1814176198844751_345647318391373099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071942"/>
            <a:ext cx="2838454" cy="2403145"/>
          </a:xfrm>
          <a:prstGeom prst="rect">
            <a:avLst/>
          </a:prstGeom>
        </p:spPr>
      </p:pic>
      <p:pic>
        <p:nvPicPr>
          <p:cNvPr id="5" name="Imagem 4" descr="comunis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857232"/>
            <a:ext cx="746343" cy="72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428604"/>
            <a:ext cx="7467600" cy="207170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O Exército Vermelho anexou territórios que formaram a </a:t>
            </a:r>
            <a:r>
              <a:rPr lang="pt-BR" b="1" dirty="0" smtClean="0">
                <a:solidFill>
                  <a:srgbClr val="FF0000"/>
                </a:solidFill>
              </a:rPr>
              <a:t>União das Repúblicas Socialistas Soviéticas (URSS);</a:t>
            </a:r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1919: </a:t>
            </a:r>
            <a:r>
              <a:rPr lang="pt-BR" dirty="0" smtClean="0"/>
              <a:t>Terceira Internacional ou Internacional Comunista.</a:t>
            </a:r>
            <a:endParaRPr lang="pt-BR" dirty="0"/>
          </a:p>
        </p:txBody>
      </p:sp>
      <p:pic>
        <p:nvPicPr>
          <p:cNvPr id="4" name="Imagem 3" descr="Lenin discurso com Trotsk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857496"/>
            <a:ext cx="4083322" cy="2984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 descr="image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3214686"/>
            <a:ext cx="3143253" cy="2435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 descr="comunism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0" y="1571612"/>
            <a:ext cx="746343" cy="72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adoção da NEP</a:t>
            </a:r>
            <a:endParaRPr lang="pt-BR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472006"/>
          </a:xfrm>
        </p:spPr>
        <p:txBody>
          <a:bodyPr/>
          <a:lstStyle/>
          <a:p>
            <a:r>
              <a:rPr lang="pt-BR" dirty="0" smtClean="0"/>
              <a:t>Naquele momento, porém, a situação na Rússia era dramática;</a:t>
            </a:r>
          </a:p>
          <a:p>
            <a:r>
              <a:rPr lang="pt-BR" dirty="0" smtClean="0"/>
              <a:t>Tal situação concorreu para que o governo soviético adotasse a </a:t>
            </a:r>
            <a:r>
              <a:rPr lang="pt-BR" b="1" dirty="0" smtClean="0">
                <a:solidFill>
                  <a:schemeClr val="accent2"/>
                </a:solidFill>
              </a:rPr>
              <a:t>Nova Política Econômica (NEP)</a:t>
            </a:r>
            <a:r>
              <a:rPr lang="pt-BR" b="1" dirty="0" smtClean="0"/>
              <a:t>;</a:t>
            </a:r>
          </a:p>
          <a:p>
            <a:r>
              <a:rPr lang="pt-BR" dirty="0" smtClean="0"/>
              <a:t>Permitiu a existência de um setor privado;</a:t>
            </a:r>
          </a:p>
          <a:p>
            <a:r>
              <a:rPr lang="pt-BR" dirty="0" smtClean="0"/>
              <a:t>Livre circulação da mão de obra, privatização de algumas empresas etc;</a:t>
            </a:r>
          </a:p>
          <a:p>
            <a:r>
              <a:rPr lang="pt-BR" dirty="0" smtClean="0"/>
              <a:t>Tentou atrair capital estrangeiro;</a:t>
            </a:r>
          </a:p>
          <a:p>
            <a:pPr lvl="1"/>
            <a:r>
              <a:rPr lang="pt-BR" b="1" dirty="0" smtClean="0">
                <a:solidFill>
                  <a:srgbClr val="C00000"/>
                </a:solidFill>
              </a:rPr>
              <a:t>“um passo para traz, para dar dois passos para frente”.</a:t>
            </a:r>
            <a:endParaRPr lang="pt-BR" b="1" dirty="0">
              <a:solidFill>
                <a:srgbClr val="C00000"/>
              </a:solidFill>
            </a:endParaRPr>
          </a:p>
        </p:txBody>
      </p:sp>
      <p:pic>
        <p:nvPicPr>
          <p:cNvPr id="4" name="Imagem 3" descr="comunis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00892" y="642918"/>
            <a:ext cx="746343" cy="724710"/>
          </a:xfrm>
          <a:prstGeom prst="rect">
            <a:avLst/>
          </a:prstGeom>
        </p:spPr>
      </p:pic>
      <p:pic>
        <p:nvPicPr>
          <p:cNvPr id="5" name="Imagem 4" descr="só-deu-julg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928670"/>
            <a:ext cx="5715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vitória da política de Stalin</a:t>
            </a:r>
            <a:endParaRPr lang="pt-B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1328734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A abertura econômica, porém, não foi acompanhada por uma abertura política;</a:t>
            </a:r>
          </a:p>
          <a:p>
            <a:pPr lvl="1">
              <a:buFont typeface="Arial" pitchFamily="34" charset="0"/>
              <a:buChar char="•"/>
            </a:pPr>
            <a:r>
              <a:rPr lang="pt-BR" b="1" dirty="0" smtClean="0"/>
              <a:t>1922: </a:t>
            </a:r>
            <a:r>
              <a:rPr lang="pt-BR" dirty="0" smtClean="0"/>
              <a:t>Joseph Stalin, Partido Comunista.</a:t>
            </a:r>
            <a:endParaRPr lang="pt-BR" b="1" dirty="0"/>
          </a:p>
        </p:txBody>
      </p:sp>
      <p:pic>
        <p:nvPicPr>
          <p:cNvPr id="4" name="Imagem 3" descr="Lenin_and_Stalin_19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3071810"/>
            <a:ext cx="3012328" cy="3409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comunis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1571612"/>
            <a:ext cx="746343" cy="72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571480"/>
            <a:ext cx="7467600" cy="4071966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b="1" dirty="0" smtClean="0"/>
              <a:t>1924: </a:t>
            </a:r>
            <a:r>
              <a:rPr lang="pt-BR" dirty="0" smtClean="0"/>
              <a:t>com a morte de Lênin, teve início uma disputa pelo poder entre Trotsky e Stalin;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Modo como viam a União Soviética.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/>
              <a:t>No XIII Congresso do Partido Comunista </a:t>
            </a:r>
            <a:r>
              <a:rPr lang="pt-BR" b="1" dirty="0" smtClean="0"/>
              <a:t>(1924)</a:t>
            </a:r>
            <a:r>
              <a:rPr lang="pt-BR" dirty="0" smtClean="0"/>
              <a:t>, Trotsky foi derrubado por Stalin;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Trotsky lutou contra o regime Stalinista; foi exilado.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/>
              <a:t>No decorrer do anos 1930, Trotsky afirmou que a burocracia soviética havia </a:t>
            </a:r>
            <a:r>
              <a:rPr lang="pt-BR" b="1" dirty="0" smtClean="0">
                <a:solidFill>
                  <a:srgbClr val="C00000"/>
                </a:solidFill>
              </a:rPr>
              <a:t>“expropriado politicamente o proletariado”</a:t>
            </a:r>
            <a:r>
              <a:rPr lang="pt-BR" dirty="0" smtClean="0">
                <a:solidFill>
                  <a:srgbClr val="C00000"/>
                </a:solidFill>
              </a:rPr>
              <a:t>;</a:t>
            </a:r>
          </a:p>
          <a:p>
            <a:pPr lvl="1">
              <a:buFont typeface="Courier New" pitchFamily="49" charset="0"/>
              <a:buChar char="o"/>
            </a:pPr>
            <a:r>
              <a:rPr lang="pt-BR" b="1" dirty="0" smtClean="0"/>
              <a:t>1940: </a:t>
            </a:r>
            <a:r>
              <a:rPr lang="pt-BR" dirty="0" smtClean="0"/>
              <a:t>Trotsky assassinado no México.</a:t>
            </a:r>
            <a:endParaRPr lang="pt-BR" b="1" dirty="0" smtClean="0"/>
          </a:p>
          <a:p>
            <a:pPr>
              <a:buFont typeface="Courier New" pitchFamily="49" charset="0"/>
              <a:buChar char="o"/>
            </a:pPr>
            <a:endParaRPr lang="pt-BR" dirty="0"/>
          </a:p>
        </p:txBody>
      </p:sp>
      <p:pic>
        <p:nvPicPr>
          <p:cNvPr id="4" name="Imagem 3" descr="sourc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714356"/>
            <a:ext cx="2895600" cy="4991100"/>
          </a:xfrm>
          <a:prstGeom prst="rect">
            <a:avLst/>
          </a:prstGeom>
        </p:spPr>
      </p:pic>
      <p:pic>
        <p:nvPicPr>
          <p:cNvPr id="5" name="Imagem 4" descr="comunis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6644" y="642918"/>
            <a:ext cx="746343" cy="72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428604"/>
            <a:ext cx="7467600" cy="242889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Stalin governou como um ditador;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O isolamento da União Soviética obrigou o governo a financiar o desenvolvimento tecnológico e industrial do país com recursos internos (indústrias de base);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/>
              <a:t>Capitalismo de Estado.</a:t>
            </a:r>
            <a:endParaRPr lang="pt-BR" dirty="0"/>
          </a:p>
        </p:txBody>
      </p:sp>
      <p:pic>
        <p:nvPicPr>
          <p:cNvPr id="4" name="Imagem 3" descr="comunis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142852"/>
            <a:ext cx="746343" cy="72471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00100" y="3143248"/>
            <a:ext cx="62151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“Ninguém, e não faço exceção de Hitler, aplicou ao socialismo um golpe tão mortal. Hitler ataca as organizações operárias no exterior. Stalin as ataca no interior. Hitler destrói o marxismo; Stalin o prostitui. Não há princípio que permaneça intacto; não há uma ideia que não tenha sido enlameada. Até mesmo os termos socialismo e comunismo foram gravemente comprometidos, agora que a </a:t>
            </a:r>
            <a:r>
              <a:rPr lang="pt-BR" dirty="0" err="1" smtClean="0"/>
              <a:t>gendarmaria</a:t>
            </a:r>
            <a:r>
              <a:rPr lang="pt-BR" dirty="0" smtClean="0"/>
              <a:t> incontrolável, com diplomas de “comunista”, chama de socialismo ao regime que impõe. Repugnante profanação!”</a:t>
            </a:r>
          </a:p>
          <a:p>
            <a:pPr algn="r"/>
            <a:r>
              <a:rPr lang="pt-BR" dirty="0" smtClean="0"/>
              <a:t>Leon Trotsky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928662" y="3071810"/>
            <a:ext cx="6357982" cy="328614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7467600" cy="631844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Bons estudos ♥ </a:t>
            </a:r>
            <a:endParaRPr lang="pt-B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 descr="giph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000108"/>
            <a:ext cx="2928958" cy="2928958"/>
          </a:xfrm>
          <a:prstGeom prst="rect">
            <a:avLst/>
          </a:prstGeom>
        </p:spPr>
      </p:pic>
      <p:pic>
        <p:nvPicPr>
          <p:cNvPr id="5" name="Imagem 4" descr="14947853_533756600162066_889466170084056041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1142984"/>
            <a:ext cx="2571768" cy="2857520"/>
          </a:xfrm>
          <a:prstGeom prst="rect">
            <a:avLst/>
          </a:prstGeom>
        </p:spPr>
      </p:pic>
      <p:pic>
        <p:nvPicPr>
          <p:cNvPr id="6" name="Imagem 5" descr="foto-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8" y="428604"/>
            <a:ext cx="2401277" cy="4000528"/>
          </a:xfrm>
          <a:prstGeom prst="rect">
            <a:avLst/>
          </a:prstGeom>
        </p:spPr>
      </p:pic>
      <p:pic>
        <p:nvPicPr>
          <p:cNvPr id="7" name="Imagem 6" descr="foto-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4071942"/>
            <a:ext cx="2889248" cy="2288285"/>
          </a:xfrm>
          <a:prstGeom prst="rect">
            <a:avLst/>
          </a:prstGeom>
        </p:spPr>
      </p:pic>
      <p:pic>
        <p:nvPicPr>
          <p:cNvPr id="8" name="Imagem 7" descr="foto-2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3306" y="4714884"/>
            <a:ext cx="3492480" cy="1585586"/>
          </a:xfrm>
          <a:prstGeom prst="rect">
            <a:avLst/>
          </a:prstGeom>
        </p:spPr>
      </p:pic>
      <p:pic>
        <p:nvPicPr>
          <p:cNvPr id="9" name="Imagem 8" descr="comunism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86710" y="4714884"/>
            <a:ext cx="746343" cy="72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7467600" cy="774720"/>
          </a:xfrm>
        </p:spPr>
        <p:txBody>
          <a:bodyPr>
            <a:normAutofit/>
          </a:bodyPr>
          <a:lstStyle/>
          <a:p>
            <a:pPr algn="ctr"/>
            <a:r>
              <a:rPr lang="pt-B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Karl Marx </a:t>
            </a:r>
            <a:r>
              <a:rPr lang="pt-BR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mozaum</a:t>
            </a:r>
            <a:endParaRPr lang="pt-BR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28596" y="1071546"/>
            <a:ext cx="7467600" cy="247174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Condições materiais e força econômica;</a:t>
            </a:r>
          </a:p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tx2"/>
                </a:solidFill>
              </a:rPr>
              <a:t>Bases da sociedade:</a:t>
            </a:r>
            <a:r>
              <a:rPr lang="pt-BR" b="1" dirty="0" smtClean="0"/>
              <a:t> </a:t>
            </a:r>
            <a:r>
              <a:rPr lang="pt-BR" dirty="0" smtClean="0"/>
              <a:t>relações materiais, econômicas e sociais</a:t>
            </a:r>
            <a:r>
              <a:rPr lang="pt-BR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accent2"/>
                </a:solidFill>
              </a:rPr>
              <a:t>Superestrutura:</a:t>
            </a:r>
            <a:r>
              <a:rPr lang="pt-BR" b="1" dirty="0" smtClean="0"/>
              <a:t> </a:t>
            </a:r>
            <a:r>
              <a:rPr lang="pt-BR" dirty="0" smtClean="0"/>
              <a:t>o modo de pensar de uma sociedade, instituições políticas, leis, religião, moral, arte, filosofia e ciência</a:t>
            </a:r>
            <a:r>
              <a:rPr lang="pt-BR" dirty="0" smtClean="0"/>
              <a:t>.</a:t>
            </a:r>
          </a:p>
          <a:p>
            <a:pPr>
              <a:buNone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endParaRPr lang="pt-BR" dirty="0"/>
          </a:p>
        </p:txBody>
      </p:sp>
      <p:pic>
        <p:nvPicPr>
          <p:cNvPr id="4" name="Imagem 3" descr="comunis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357166"/>
            <a:ext cx="746343" cy="724710"/>
          </a:xfrm>
          <a:prstGeom prst="rect">
            <a:avLst/>
          </a:prstGeom>
        </p:spPr>
      </p:pic>
      <p:pic>
        <p:nvPicPr>
          <p:cNvPr id="2050" name="Picture 2" descr="partenon k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3500438"/>
            <a:ext cx="6161528" cy="2500330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285720" y="5929330"/>
            <a:ext cx="79296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sociedade capitalista, o trabalho é organizado de modo a que um trabalhador realize trabalho escravo para outra classe social. Desta forma, o trabalhador “cede” não apenas sua própria força de trabalho, como também toda a sua existência humana. </a:t>
            </a:r>
            <a:endParaRPr lang="pt-B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Vitroles   Gatinha comunist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500958" y="4000504"/>
            <a:ext cx="785818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Rússia às vésperas da Revolução</a:t>
            </a:r>
            <a:endParaRPr lang="pt-BR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1400172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dirty="0" smtClean="0"/>
              <a:t>O Império Russo apresentava particularidades políticas, econômicas e sociais;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/>
              <a:t>Estado, nobreza e Igreja.</a:t>
            </a:r>
            <a:endParaRPr lang="pt-BR" dirty="0"/>
          </a:p>
        </p:txBody>
      </p:sp>
      <p:pic>
        <p:nvPicPr>
          <p:cNvPr id="4" name="Imagem 3" descr="comunis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3834" y="428604"/>
            <a:ext cx="746343" cy="724710"/>
          </a:xfrm>
          <a:prstGeom prst="rect">
            <a:avLst/>
          </a:prstGeom>
        </p:spPr>
      </p:pic>
      <p:pic>
        <p:nvPicPr>
          <p:cNvPr id="5" name="Imagem 4" descr="imperiorusso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3000372"/>
            <a:ext cx="5286412" cy="3541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357166"/>
            <a:ext cx="7467600" cy="278608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A economia baseava-se na agricultura, e a maior parte das terras pertencia à nobreza e à Igreja;</a:t>
            </a:r>
          </a:p>
          <a:p>
            <a:pPr>
              <a:buFont typeface="Wingdings" pitchFamily="2" charset="2"/>
              <a:buChar char="§"/>
            </a:pPr>
            <a:r>
              <a:rPr lang="pt-BR" b="1" dirty="0" smtClean="0"/>
              <a:t>Século XIX: </a:t>
            </a:r>
            <a:r>
              <a:rPr lang="pt-BR" dirty="0" smtClean="0"/>
              <a:t>industrialização da Rússia;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/>
              <a:t>A partir daí, surgiram empresas que concentravam um enorme contingente de operários.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Confrontos com o Czar e difusão das </a:t>
            </a:r>
            <a:r>
              <a:rPr lang="pt-BR" dirty="0" err="1" smtClean="0"/>
              <a:t>ideias</a:t>
            </a:r>
            <a:r>
              <a:rPr lang="pt-BR" dirty="0" smtClean="0"/>
              <a:t> marxistas.</a:t>
            </a:r>
            <a:endParaRPr lang="pt-BR" dirty="0"/>
          </a:p>
        </p:txBody>
      </p:sp>
      <p:pic>
        <p:nvPicPr>
          <p:cNvPr id="4" name="Imagem 3" descr="comunis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428604"/>
            <a:ext cx="746343" cy="724710"/>
          </a:xfrm>
          <a:prstGeom prst="rect">
            <a:avLst/>
          </a:prstGeom>
        </p:spPr>
      </p:pic>
      <p:pic>
        <p:nvPicPr>
          <p:cNvPr id="5" name="Imagem 4" descr="14725591_1082650211852392_680138076046017332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3429000"/>
            <a:ext cx="5704457" cy="2887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preparação política</a:t>
            </a:r>
            <a:endParaRPr lang="pt-BR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1257296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smtClean="0"/>
              <a:t>1898: </a:t>
            </a:r>
            <a:r>
              <a:rPr lang="pt-BR" dirty="0" smtClean="0"/>
              <a:t>criação do primeiro partido político de caráter marxista, o </a:t>
            </a:r>
            <a:r>
              <a:rPr lang="pt-BR" b="1" dirty="0" smtClean="0">
                <a:solidFill>
                  <a:srgbClr val="C00000"/>
                </a:solidFill>
              </a:rPr>
              <a:t>Partido Operário Social – Democrata Russo (POSDR);</a:t>
            </a:r>
          </a:p>
        </p:txBody>
      </p:sp>
      <p:pic>
        <p:nvPicPr>
          <p:cNvPr id="4" name="Imagem 3" descr="comunis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6644" y="642918"/>
            <a:ext cx="746343" cy="724710"/>
          </a:xfrm>
          <a:prstGeom prst="rect">
            <a:avLst/>
          </a:prstGeom>
        </p:spPr>
      </p:pic>
      <p:pic>
        <p:nvPicPr>
          <p:cNvPr id="5" name="Imagem 4" descr="czar-e14369880904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3000372"/>
            <a:ext cx="4040611" cy="35719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428604"/>
            <a:ext cx="7467600" cy="500066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dirty="0" err="1" smtClean="0"/>
              <a:t>Mencheviques</a:t>
            </a:r>
            <a:r>
              <a:rPr lang="pt-BR" dirty="0" smtClean="0"/>
              <a:t> e os Bolcheviques;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142976" y="1357298"/>
            <a:ext cx="61436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“ Enquanto os </a:t>
            </a:r>
            <a:r>
              <a:rPr lang="pt-BR" sz="2800" b="1" dirty="0" smtClean="0">
                <a:solidFill>
                  <a:srgbClr val="FF0000"/>
                </a:solidFill>
              </a:rPr>
              <a:t>bolcheviques</a:t>
            </a:r>
            <a:r>
              <a:rPr lang="pt-BR" sz="2800" dirty="0" smtClean="0"/>
              <a:t> pretendiam que a </a:t>
            </a:r>
            <a:r>
              <a:rPr lang="pt-BR" sz="2800" b="1" dirty="0" smtClean="0">
                <a:solidFill>
                  <a:srgbClr val="C00000"/>
                </a:solidFill>
              </a:rPr>
              <a:t>classe operária </a:t>
            </a:r>
            <a:r>
              <a:rPr lang="pt-BR" sz="2800" dirty="0" smtClean="0"/>
              <a:t>deveria liderar a revolução, em aliança principalmente com o </a:t>
            </a:r>
            <a:r>
              <a:rPr lang="pt-BR" sz="2800" b="1" dirty="0" smtClean="0">
                <a:solidFill>
                  <a:srgbClr val="FF0000"/>
                </a:solidFill>
              </a:rPr>
              <a:t>campesinato</a:t>
            </a:r>
            <a:r>
              <a:rPr lang="pt-BR" sz="2800" dirty="0" smtClean="0"/>
              <a:t>, a maior parte dos </a:t>
            </a:r>
            <a:r>
              <a:rPr lang="pt-BR" sz="2800" b="1" dirty="0" err="1" smtClean="0">
                <a:solidFill>
                  <a:schemeClr val="accent5"/>
                </a:solidFill>
              </a:rPr>
              <a:t>mencheviques</a:t>
            </a:r>
            <a:r>
              <a:rPr lang="pt-BR" sz="2800" dirty="0" smtClean="0"/>
              <a:t> queria que fosse liderada pela </a:t>
            </a:r>
            <a:r>
              <a:rPr lang="pt-BR" sz="2800" b="1" dirty="0" smtClean="0">
                <a:solidFill>
                  <a:schemeClr val="accent6"/>
                </a:solidFill>
              </a:rPr>
              <a:t>burguesia</a:t>
            </a:r>
            <a:r>
              <a:rPr lang="pt-BR" sz="2800" dirty="0" smtClean="0"/>
              <a:t> e era favorável a </a:t>
            </a:r>
            <a:r>
              <a:rPr lang="pt-BR" sz="2800" b="1" dirty="0" smtClean="0">
                <a:solidFill>
                  <a:schemeClr val="tx2"/>
                </a:solidFill>
              </a:rPr>
              <a:t>alianças</a:t>
            </a:r>
            <a:r>
              <a:rPr lang="pt-BR" sz="2800" dirty="0" smtClean="0"/>
              <a:t> com os </a:t>
            </a:r>
            <a:r>
              <a:rPr lang="pt-BR" sz="2800" b="1" dirty="0" smtClean="0">
                <a:solidFill>
                  <a:schemeClr val="accent2"/>
                </a:solidFill>
              </a:rPr>
              <a:t>liberais</a:t>
            </a:r>
            <a:r>
              <a:rPr lang="pt-BR" sz="2800" dirty="0" smtClean="0"/>
              <a:t>.”</a:t>
            </a:r>
          </a:p>
          <a:p>
            <a:pPr algn="r"/>
            <a:r>
              <a:rPr lang="pt-BR" sz="2800" dirty="0" smtClean="0"/>
              <a:t>Tom </a:t>
            </a:r>
            <a:r>
              <a:rPr lang="pt-BR" sz="2800" dirty="0" err="1" smtClean="0"/>
              <a:t>Bottomore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1071538" y="1285860"/>
            <a:ext cx="6286544" cy="464347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Imagem 5" descr="comunis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3636" y="285728"/>
            <a:ext cx="746343" cy="72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85720" y="142852"/>
            <a:ext cx="7467600" cy="321471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2000" dirty="0" smtClean="0"/>
              <a:t>Os </a:t>
            </a:r>
            <a:r>
              <a:rPr lang="pt-BR" sz="2000" b="1" dirty="0" err="1" smtClean="0">
                <a:solidFill>
                  <a:schemeClr val="accent3"/>
                </a:solidFill>
              </a:rPr>
              <a:t>mencheviques</a:t>
            </a:r>
            <a:r>
              <a:rPr lang="pt-BR" sz="2000" b="1" dirty="0" smtClean="0"/>
              <a:t> </a:t>
            </a:r>
            <a:r>
              <a:rPr lang="pt-BR" sz="2000" dirty="0" smtClean="0"/>
              <a:t>defendiam a tese de que a luta contra o czarismo deveria passar por uma etapa democrático – burguesa;</a:t>
            </a:r>
          </a:p>
          <a:p>
            <a:pPr lvl="1">
              <a:buFont typeface="Wingdings" pitchFamily="2" charset="2"/>
              <a:buChar char="Ø"/>
            </a:pPr>
            <a:r>
              <a:rPr lang="pt-BR" sz="1700" dirty="0" smtClean="0"/>
              <a:t>Burguesia e as reformas.</a:t>
            </a:r>
          </a:p>
          <a:p>
            <a:pPr>
              <a:buFont typeface="Wingdings" pitchFamily="2" charset="2"/>
              <a:buChar char="Ø"/>
            </a:pPr>
            <a:r>
              <a:rPr lang="pt-BR" sz="2000" dirty="0" smtClean="0"/>
              <a:t>Os </a:t>
            </a:r>
            <a:r>
              <a:rPr lang="pt-BR" sz="2000" b="1" dirty="0" smtClean="0">
                <a:solidFill>
                  <a:srgbClr val="C00000"/>
                </a:solidFill>
              </a:rPr>
              <a:t>bolcheviques</a:t>
            </a:r>
            <a:r>
              <a:rPr lang="pt-BR" sz="2000" dirty="0" smtClean="0"/>
              <a:t>, liderados por </a:t>
            </a:r>
            <a:r>
              <a:rPr lang="pt-BR" sz="2000" b="1" dirty="0" smtClean="0">
                <a:solidFill>
                  <a:srgbClr val="FF0000"/>
                </a:solidFill>
              </a:rPr>
              <a:t>Lênin</a:t>
            </a:r>
            <a:r>
              <a:rPr lang="pt-BR" sz="2000" dirty="0" smtClean="0"/>
              <a:t>, defendiam a necessidade de uma revolução proletária;</a:t>
            </a:r>
          </a:p>
          <a:p>
            <a:pPr>
              <a:buFont typeface="Wingdings" pitchFamily="2" charset="2"/>
              <a:buChar char="Ø"/>
            </a:pPr>
            <a:r>
              <a:rPr lang="pt-BR" sz="2000" b="1" dirty="0" smtClean="0"/>
              <a:t>1904-1905: </a:t>
            </a:r>
            <a:r>
              <a:rPr lang="pt-BR" sz="2000" b="1" dirty="0" smtClean="0">
                <a:solidFill>
                  <a:schemeClr val="accent4"/>
                </a:solidFill>
              </a:rPr>
              <a:t>Guerra Russo – Japonesa</a:t>
            </a:r>
            <a:r>
              <a:rPr lang="pt-BR" sz="2000" b="1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pt-BR" sz="2000" dirty="0" smtClean="0"/>
              <a:t>A sociedade civil reagiu às irreparáveis perdas em homens e recursos, além da humilhação.</a:t>
            </a:r>
            <a:r>
              <a:rPr lang="pt-BR" sz="2000" b="1" dirty="0" smtClean="0"/>
              <a:t> </a:t>
            </a:r>
            <a:endParaRPr lang="pt-BR" sz="2000" b="1" dirty="0"/>
          </a:p>
        </p:txBody>
      </p:sp>
      <p:pic>
        <p:nvPicPr>
          <p:cNvPr id="4" name="Imagem 3" descr="14925247_1090563484394398_116052873828055776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3357562"/>
            <a:ext cx="3929058" cy="3290586"/>
          </a:xfrm>
          <a:prstGeom prst="rect">
            <a:avLst/>
          </a:prstGeom>
        </p:spPr>
      </p:pic>
      <p:pic>
        <p:nvPicPr>
          <p:cNvPr id="5" name="Imagem 4" descr="comunis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6644" y="1071546"/>
            <a:ext cx="746343" cy="72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ensaio Geral de 1905</a:t>
            </a:r>
            <a:endParaRPr lang="pt-BR" sz="36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1257296"/>
          </a:xfrm>
        </p:spPr>
        <p:txBody>
          <a:bodyPr/>
          <a:lstStyle/>
          <a:p>
            <a:r>
              <a:rPr lang="pt-BR" b="1" dirty="0" smtClean="0"/>
              <a:t>1905: </a:t>
            </a:r>
            <a:r>
              <a:rPr lang="pt-BR" b="1" dirty="0" smtClean="0">
                <a:solidFill>
                  <a:schemeClr val="accent6"/>
                </a:solidFill>
              </a:rPr>
              <a:t>Domingo Sangrento</a:t>
            </a:r>
            <a:r>
              <a:rPr lang="pt-BR" b="1" dirty="0" smtClean="0"/>
              <a:t>;</a:t>
            </a:r>
          </a:p>
          <a:p>
            <a:pPr lvl="1"/>
            <a:r>
              <a:rPr lang="pt-BR" b="1" dirty="0" smtClean="0"/>
              <a:t>1904: </a:t>
            </a:r>
            <a:r>
              <a:rPr lang="pt-BR" dirty="0" smtClean="0"/>
              <a:t>um grupo de trabalhadores em São Petersburgo elaborou um boletim de reivindicações trabalhistas.</a:t>
            </a:r>
            <a:endParaRPr lang="pt-BR" b="1" dirty="0"/>
          </a:p>
        </p:txBody>
      </p:sp>
      <p:pic>
        <p:nvPicPr>
          <p:cNvPr id="4" name="Imagem 3" descr="encouraçado potemkin eisenstein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3000372"/>
            <a:ext cx="4532483" cy="3516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 descr="comunis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642918"/>
            <a:ext cx="746343" cy="72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lcão Envidraçado">
  <a:themeElements>
    <a:clrScheme name="Áp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177</TotalTime>
  <Words>1369</Words>
  <PresentationFormat>Apresentação na tela (4:3)</PresentationFormat>
  <Paragraphs>112</Paragraphs>
  <Slides>27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Balcão Envidraçado</vt:lpstr>
      <vt:lpstr>Revolução Russa</vt:lpstr>
      <vt:lpstr>Revolução Socialista na Rússia</vt:lpstr>
      <vt:lpstr>Karl Marx mozaum</vt:lpstr>
      <vt:lpstr>A Rússia às vésperas da Revolução</vt:lpstr>
      <vt:lpstr>Slide 5</vt:lpstr>
      <vt:lpstr>A preparação política</vt:lpstr>
      <vt:lpstr>Slide 7</vt:lpstr>
      <vt:lpstr>Slide 8</vt:lpstr>
      <vt:lpstr>O ensaio Geral de 1905</vt:lpstr>
      <vt:lpstr>Slide 10</vt:lpstr>
      <vt:lpstr>Slide 11</vt:lpstr>
      <vt:lpstr>O fim do regime czarista</vt:lpstr>
      <vt:lpstr>Slide 13</vt:lpstr>
      <vt:lpstr>Slide 14</vt:lpstr>
      <vt:lpstr>Slide 15</vt:lpstr>
      <vt:lpstr>A dualidade de poderes</vt:lpstr>
      <vt:lpstr>Slide 17</vt:lpstr>
      <vt:lpstr>Slide 18</vt:lpstr>
      <vt:lpstr>A Revolução Bolchevique</vt:lpstr>
      <vt:lpstr>Ditadura do Proletariado</vt:lpstr>
      <vt:lpstr>Slide 21</vt:lpstr>
      <vt:lpstr>Slide 22</vt:lpstr>
      <vt:lpstr>A adoção da NEP</vt:lpstr>
      <vt:lpstr>A vitória da política de Stalin</vt:lpstr>
      <vt:lpstr>Slide 25</vt:lpstr>
      <vt:lpstr>Slide 26</vt:lpstr>
      <vt:lpstr>Bons estudos ♥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Revolução Russa</dc:title>
  <dc:creator>Olga</dc:creator>
  <cp:lastModifiedBy>Olga</cp:lastModifiedBy>
  <cp:revision>22</cp:revision>
  <dcterms:created xsi:type="dcterms:W3CDTF">2016-11-15T11:18:27Z</dcterms:created>
  <dcterms:modified xsi:type="dcterms:W3CDTF">2016-11-15T14:27:22Z</dcterms:modified>
</cp:coreProperties>
</file>