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1" r:id="rId2"/>
    <p:sldId id="272" r:id="rId3"/>
    <p:sldId id="257" r:id="rId4"/>
    <p:sldId id="270" r:id="rId5"/>
    <p:sldId id="265" r:id="rId6"/>
    <p:sldId id="273" r:id="rId7"/>
    <p:sldId id="260" r:id="rId8"/>
    <p:sldId id="258" r:id="rId9"/>
    <p:sldId id="259" r:id="rId10"/>
    <p:sldId id="274" r:id="rId11"/>
    <p:sldId id="275" r:id="rId12"/>
    <p:sldId id="261" r:id="rId13"/>
    <p:sldId id="262" r:id="rId14"/>
    <p:sldId id="276" r:id="rId15"/>
    <p:sldId id="263" r:id="rId16"/>
    <p:sldId id="264" r:id="rId17"/>
    <p:sldId id="266" r:id="rId18"/>
    <p:sldId id="277" r:id="rId19"/>
    <p:sldId id="267" r:id="rId20"/>
    <p:sldId id="268" r:id="rId21"/>
    <p:sldId id="269" r:id="rId22"/>
    <p:sldId id="25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1FF2E168-6B19-4D55-8811-4ACABCA582F8}">
          <p14:sldIdLst>
            <p14:sldId id="271"/>
            <p14:sldId id="272"/>
            <p14:sldId id="257"/>
            <p14:sldId id="270"/>
            <p14:sldId id="265"/>
            <p14:sldId id="273"/>
            <p14:sldId id="260"/>
            <p14:sldId id="258"/>
            <p14:sldId id="259"/>
            <p14:sldId id="274"/>
            <p14:sldId id="275"/>
            <p14:sldId id="261"/>
            <p14:sldId id="262"/>
            <p14:sldId id="276"/>
            <p14:sldId id="263"/>
            <p14:sldId id="264"/>
            <p14:sldId id="266"/>
            <p14:sldId id="277"/>
            <p14:sldId id="267"/>
            <p14:sldId id="268"/>
            <p14:sldId id="269"/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51865-B2D9-4735-B97F-090DC2553284}" type="datetimeFigureOut">
              <a:rPr lang="en-US" smtClean="0"/>
              <a:t>30-Aug-16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4377F-2899-49ED-BFDE-8C8E76985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7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4377F-2899-49ED-BFDE-8C8E769858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6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4377F-2899-49ED-BFDE-8C8E769858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48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13FE-5122-4D0D-9B3D-A3C148C088E0}" type="datetimeFigureOut">
              <a:rPr lang="en-US" smtClean="0"/>
              <a:t>30-Aug-16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ACB-EABA-4036-925C-A2B392E44F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4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13FE-5122-4D0D-9B3D-A3C148C088E0}" type="datetimeFigureOut">
              <a:rPr lang="en-US" smtClean="0"/>
              <a:t>30-Aug-16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ACB-EABA-4036-925C-A2B392E44F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4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13FE-5122-4D0D-9B3D-A3C148C088E0}" type="datetimeFigureOut">
              <a:rPr lang="en-US" smtClean="0"/>
              <a:t>30-Aug-16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ACB-EABA-4036-925C-A2B392E44F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7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13FE-5122-4D0D-9B3D-A3C148C088E0}" type="datetimeFigureOut">
              <a:rPr lang="en-US" smtClean="0"/>
              <a:t>30-Aug-16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ACB-EABA-4036-925C-A2B392E44F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3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13FE-5122-4D0D-9B3D-A3C148C088E0}" type="datetimeFigureOut">
              <a:rPr lang="en-US" smtClean="0"/>
              <a:t>30-Aug-16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ACB-EABA-4036-925C-A2B392E44F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6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13FE-5122-4D0D-9B3D-A3C148C088E0}" type="datetimeFigureOut">
              <a:rPr lang="en-US" smtClean="0"/>
              <a:t>30-Aug-16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ACB-EABA-4036-925C-A2B392E44F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7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13FE-5122-4D0D-9B3D-A3C148C088E0}" type="datetimeFigureOut">
              <a:rPr lang="en-US" smtClean="0"/>
              <a:t>30-Aug-16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ACB-EABA-4036-925C-A2B392E44F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4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13FE-5122-4D0D-9B3D-A3C148C088E0}" type="datetimeFigureOut">
              <a:rPr lang="en-US" smtClean="0"/>
              <a:t>30-Aug-16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ACB-EABA-4036-925C-A2B392E44F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6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13FE-5122-4D0D-9B3D-A3C148C088E0}" type="datetimeFigureOut">
              <a:rPr lang="en-US" smtClean="0"/>
              <a:t>30-Aug-16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ACB-EABA-4036-925C-A2B392E44F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5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13FE-5122-4D0D-9B3D-A3C148C088E0}" type="datetimeFigureOut">
              <a:rPr lang="en-US" smtClean="0"/>
              <a:t>30-Aug-16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ACB-EABA-4036-925C-A2B392E44F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5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13FE-5122-4D0D-9B3D-A3C148C088E0}" type="datetimeFigureOut">
              <a:rPr lang="en-US" smtClean="0"/>
              <a:t>30-Aug-16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ACB-EABA-4036-925C-A2B392E44F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3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D13FE-5122-4D0D-9B3D-A3C148C088E0}" type="datetimeFigureOut">
              <a:rPr lang="en-US" smtClean="0"/>
              <a:t>30-Aug-16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4CACB-EABA-4036-925C-A2B392E44F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1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600" dirty="0" smtClean="0"/>
              <a:t>Botânica – ciência das plantas</a:t>
            </a:r>
            <a:endParaRPr lang="en-US" sz="6600" dirty="0"/>
          </a:p>
        </p:txBody>
      </p:sp>
      <p:pic>
        <p:nvPicPr>
          <p:cNvPr id="11266" name="Picture 2" descr="Resultado de imagem para mus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1" y="1553291"/>
            <a:ext cx="2863291" cy="337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sultado de imagem para avenc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10" y="1941694"/>
            <a:ext cx="4541315" cy="357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8915" y="4928074"/>
            <a:ext cx="207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Briófita - musgo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3509810" y="5580535"/>
            <a:ext cx="231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Pteridófita - avenca</a:t>
            </a:r>
            <a:endParaRPr lang="en-US" dirty="0"/>
          </a:p>
        </p:txBody>
      </p:sp>
      <p:pic>
        <p:nvPicPr>
          <p:cNvPr id="11270" name="Picture 6" descr="Resultado de imagem para araucár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33" y="1458868"/>
            <a:ext cx="3553540" cy="266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392733" y="4232615"/>
            <a:ext cx="2961066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Gimnosperma - araucária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046640" y="6488668"/>
            <a:ext cx="162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Luiza Boscolo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305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Pteridófitas – vasos condutores de seiva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Vasculares ou traqueófitas – portanto, conseguem crescer mais do que as briófitas</a:t>
            </a:r>
          </a:p>
          <a:p>
            <a:r>
              <a:rPr lang="pt-BR" dirty="0" smtClean="0"/>
              <a:t>Ainda dependentes de água para a fecundação</a:t>
            </a:r>
            <a:endParaRPr lang="en-US" dirty="0"/>
          </a:p>
        </p:txBody>
      </p:sp>
      <p:pic>
        <p:nvPicPr>
          <p:cNvPr id="1028" name="Picture 4" descr="Resultado de imagem para pteridofitas aven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283574"/>
            <a:ext cx="4762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55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Vasos condutores </a:t>
            </a:r>
            <a:r>
              <a:rPr lang="pt-BR" dirty="0"/>
              <a:t>de seiva</a:t>
            </a:r>
            <a:endParaRPr lang="en-US" dirty="0"/>
          </a:p>
        </p:txBody>
      </p:sp>
      <p:pic>
        <p:nvPicPr>
          <p:cNvPr id="5" name="Picture 2" descr="Resultado de imagem para xilema floe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22" y="1927767"/>
            <a:ext cx="5881484" cy="300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745443" y="3340661"/>
            <a:ext cx="52030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Xilema e floema são tecidos condutores de seiva presentes nas plantas.</a:t>
            </a:r>
          </a:p>
          <a:p>
            <a:r>
              <a:rPr lang="pt-BR" dirty="0" smtClean="0"/>
              <a:t>O </a:t>
            </a:r>
            <a:r>
              <a:rPr lang="pt-BR" u="sng" dirty="0" smtClean="0"/>
              <a:t>xilema</a:t>
            </a:r>
            <a:r>
              <a:rPr lang="pt-BR" dirty="0" smtClean="0"/>
              <a:t> transporta seiva bruta (água + sais minerais) das raízes para as folhas.</a:t>
            </a:r>
          </a:p>
          <a:p>
            <a:r>
              <a:rPr lang="pt-BR" dirty="0" smtClean="0"/>
              <a:t>O </a:t>
            </a:r>
            <a:r>
              <a:rPr lang="pt-BR" u="sng" dirty="0" smtClean="0"/>
              <a:t>floema</a:t>
            </a:r>
            <a:r>
              <a:rPr lang="pt-BR" dirty="0" smtClean="0"/>
              <a:t> transporta a seiva elaborada (água + compostos orgânicos) das folhas para o resto do corpo da planta.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3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Pteridófitas</a:t>
            </a:r>
            <a:endParaRPr lang="en-US" dirty="0"/>
          </a:p>
        </p:txBody>
      </p:sp>
      <p:pic>
        <p:nvPicPr>
          <p:cNvPr id="4098" name="Picture 2" descr="peteridóf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307" y="1528286"/>
            <a:ext cx="6631745" cy="499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397219" y="1871003"/>
            <a:ext cx="2293033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Note: Nas briófitas, o gametófito é a geração duradoura. Nas pteridófitas, assim como nas gimnospermas e angiospermas, o esporófito passa a ser a geração mais duradoura.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Pteridófitas – samambaias e avencas</a:t>
            </a:r>
            <a:endParaRPr lang="en-US" dirty="0"/>
          </a:p>
        </p:txBody>
      </p:sp>
      <p:pic>
        <p:nvPicPr>
          <p:cNvPr id="5122" name="Picture 2" descr="Resultado de imagem para samambaia prota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692" y="2318605"/>
            <a:ext cx="3572363" cy="344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m para samambaia so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1381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38200" y="5392902"/>
            <a:ext cx="39952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Soros são agregados de esporângios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Gimnospermas - sementes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Traqueófitas</a:t>
            </a:r>
          </a:p>
          <a:p>
            <a:r>
              <a:rPr lang="pt-BR" dirty="0" smtClean="0"/>
              <a:t>Fanerógamas ou </a:t>
            </a:r>
            <a:r>
              <a:rPr lang="pt-BR" dirty="0" err="1" smtClean="0"/>
              <a:t>espermatófitas</a:t>
            </a:r>
            <a:r>
              <a:rPr lang="pt-BR" dirty="0" smtClean="0"/>
              <a:t>: produzem sementes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i="1" dirty="0" smtClean="0"/>
              <a:t>“gimnosperma”=“semente nua” </a:t>
            </a:r>
            <a:r>
              <a:rPr lang="pt-BR" dirty="0" smtClean="0"/>
              <a:t>(não há fruto)</a:t>
            </a:r>
            <a:endParaRPr lang="pt-BR" i="1" dirty="0" smtClean="0"/>
          </a:p>
          <a:p>
            <a:r>
              <a:rPr lang="pt-BR" dirty="0" smtClean="0"/>
              <a:t>Estróbilos masculino e feminino</a:t>
            </a:r>
          </a:p>
          <a:p>
            <a:r>
              <a:rPr lang="pt-BR" dirty="0" smtClean="0"/>
              <a:t>Surgimento do tubo polínico: independência da água para a fecundação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78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Gimnospermas - coníferas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408793" y="4241412"/>
            <a:ext cx="128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Pinheiros</a:t>
            </a:r>
            <a:endParaRPr lang="en-US" dirty="0"/>
          </a:p>
        </p:txBody>
      </p:sp>
      <p:pic>
        <p:nvPicPr>
          <p:cNvPr id="7172" name="Picture 4" descr="Resultado de imagem para ARAUCAR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757" y="1155177"/>
            <a:ext cx="3502924" cy="467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750936" y="5916610"/>
            <a:ext cx="230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Araucárias</a:t>
            </a:r>
            <a:endParaRPr lang="en-US" dirty="0"/>
          </a:p>
        </p:txBody>
      </p:sp>
      <p:pic>
        <p:nvPicPr>
          <p:cNvPr id="7174" name="Picture 6" descr="Resultado de imagem para pinheiros gimnosper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19" y="1500536"/>
            <a:ext cx="4226019" cy="274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sultado de imagem para sequoi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98" y="3304878"/>
            <a:ext cx="3363600" cy="22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833049" y="5547278"/>
            <a:ext cx="191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Sequóias</a:t>
            </a:r>
            <a:endParaRPr lang="en-US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6206813"/>
            <a:ext cx="11704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“Exemplos </a:t>
            </a:r>
            <a:r>
              <a:rPr lang="pt-BR" dirty="0"/>
              <a:t>de coníferas são as árvores do género Pinus, como os pinheiros da </a:t>
            </a:r>
            <a:r>
              <a:rPr lang="pt-BR" dirty="0" err="1"/>
              <a:t>europa</a:t>
            </a:r>
            <a:r>
              <a:rPr lang="pt-BR" dirty="0"/>
              <a:t> (P. </a:t>
            </a:r>
            <a:r>
              <a:rPr lang="pt-BR" dirty="0" err="1"/>
              <a:t>pinaster</a:t>
            </a:r>
            <a:r>
              <a:rPr lang="pt-BR" dirty="0"/>
              <a:t>, P. </a:t>
            </a:r>
            <a:r>
              <a:rPr lang="pt-BR" dirty="0" err="1"/>
              <a:t>pinea</a:t>
            </a:r>
            <a:r>
              <a:rPr lang="pt-BR" dirty="0"/>
              <a:t>, P. </a:t>
            </a:r>
            <a:r>
              <a:rPr lang="pt-BR" dirty="0" err="1"/>
              <a:t>sylvestris</a:t>
            </a:r>
            <a:r>
              <a:rPr lang="pt-BR" dirty="0"/>
              <a:t>, etc.), os abetos, os </a:t>
            </a:r>
            <a:r>
              <a:rPr lang="pt-BR" dirty="0" err="1"/>
              <a:t>chamaciparis</a:t>
            </a:r>
            <a:r>
              <a:rPr lang="pt-BR" dirty="0"/>
              <a:t>, as </a:t>
            </a:r>
            <a:r>
              <a:rPr lang="pt-BR" dirty="0" err="1"/>
              <a:t>sequóias</a:t>
            </a:r>
            <a:r>
              <a:rPr lang="pt-BR" dirty="0"/>
              <a:t>, os </a:t>
            </a:r>
            <a:r>
              <a:rPr lang="pt-BR" dirty="0" err="1"/>
              <a:t>cedrus</a:t>
            </a:r>
            <a:r>
              <a:rPr lang="pt-BR" dirty="0"/>
              <a:t>, os ciprestes, as araucárias (pinheiros-do-paraná), etc</a:t>
            </a:r>
            <a:r>
              <a:rPr lang="pt-BR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Gimnosperma – semente e estróbilo</a:t>
            </a:r>
            <a:endParaRPr lang="en-US" dirty="0"/>
          </a:p>
        </p:txBody>
      </p:sp>
      <p:pic>
        <p:nvPicPr>
          <p:cNvPr id="6146" name="Picture 2" descr="Resultado de imagem para gimnospermas  estrob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88" y="1690688"/>
            <a:ext cx="30861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m para gimnospermas pinh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34" y="2093852"/>
            <a:ext cx="38862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297634" y="4568608"/>
            <a:ext cx="288387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O pinhão é a semente da araucária ou pinheiro. 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7146388" y="5434885"/>
            <a:ext cx="249988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A pinha é o estróbilo feminino (recebe o grão de pólen).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Gimnospermas – o tubo polínico</a:t>
            </a:r>
            <a:endParaRPr lang="en-US" dirty="0"/>
          </a:p>
        </p:txBody>
      </p:sp>
      <p:pic>
        <p:nvPicPr>
          <p:cNvPr id="8194" name="Picture 2" descr="Resultado de imagem para o tubo polínico gimnospe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3" y="1690688"/>
            <a:ext cx="3544228" cy="478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12677" y="1871003"/>
            <a:ext cx="23071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O grão de pólen é o gametófito masculino.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4712677" y="3108960"/>
            <a:ext cx="294014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O </a:t>
            </a:r>
            <a:r>
              <a:rPr lang="pt-BR" b="1" dirty="0" smtClean="0"/>
              <a:t>tubo polínico </a:t>
            </a:r>
            <a:r>
              <a:rPr lang="pt-BR" dirty="0" smtClean="0"/>
              <a:t>promove a </a:t>
            </a:r>
            <a:r>
              <a:rPr lang="pt-BR" b="1" dirty="0" smtClean="0"/>
              <a:t>independência de água para a fecundação </a:t>
            </a:r>
            <a:r>
              <a:rPr lang="pt-BR" dirty="0" smtClean="0"/>
              <a:t>em Gimnospermas e Angiospermas.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Angiospermas – frutos e flores vistosas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Traqueófitas</a:t>
            </a:r>
          </a:p>
          <a:p>
            <a:r>
              <a:rPr lang="pt-BR" dirty="0" smtClean="0"/>
              <a:t>Fanerógamas</a:t>
            </a:r>
          </a:p>
          <a:p>
            <a:r>
              <a:rPr lang="pt-BR" dirty="0" smtClean="0"/>
              <a:t>Frutos e flores vistosas – vantagens adaptativas que promovem proteção e </a:t>
            </a:r>
            <a:r>
              <a:rPr lang="pt-BR" u="sng" dirty="0" smtClean="0"/>
              <a:t>dispersão</a:t>
            </a:r>
            <a:r>
              <a:rPr lang="pt-BR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5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Angiospermas – frutos e flores vistosas</a:t>
            </a:r>
            <a:endParaRPr lang="en-US" dirty="0"/>
          </a:p>
        </p:txBody>
      </p:sp>
      <p:pic>
        <p:nvPicPr>
          <p:cNvPr id="9218" name="Picture 2" descr="Resultado de imagem para arvore mangue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2" y="1690688"/>
            <a:ext cx="3815060" cy="23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52522" y="4234375"/>
            <a:ext cx="355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Mangueira</a:t>
            </a:r>
            <a:endParaRPr lang="en-US" dirty="0"/>
          </a:p>
        </p:txBody>
      </p:sp>
      <p:pic>
        <p:nvPicPr>
          <p:cNvPr id="9220" name="Picture 4" descr="Resultado de imagem para laranjei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99" y="2482920"/>
            <a:ext cx="3756074" cy="387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103822" y="6355161"/>
            <a:ext cx="334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Laranjeira</a:t>
            </a:r>
            <a:endParaRPr lang="en-US" dirty="0"/>
          </a:p>
        </p:txBody>
      </p:sp>
      <p:pic>
        <p:nvPicPr>
          <p:cNvPr id="9226" name="Picture 10" descr="Resultado de imagem para feijão plan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32" y="2210972"/>
            <a:ext cx="2618784" cy="324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725532" y="5458264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Feijão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 do reino vegetal: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Eucariontes</a:t>
            </a:r>
          </a:p>
          <a:p>
            <a:r>
              <a:rPr lang="pt-BR" dirty="0" smtClean="0"/>
              <a:t>Pluricelulares</a:t>
            </a:r>
          </a:p>
          <a:p>
            <a:r>
              <a:rPr lang="pt-BR" dirty="0" smtClean="0"/>
              <a:t>Autótrofos fotossintetizantes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Com tecidos verdadeiros/ diferenciados – distinção em relação às algas verdes (grupo ancestral dos vegetais)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668" y="1465017"/>
            <a:ext cx="4560150" cy="34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Angiospermas – frutos e flores vistosas</a:t>
            </a:r>
            <a:endParaRPr lang="en-US" dirty="0"/>
          </a:p>
        </p:txBody>
      </p:sp>
      <p:pic>
        <p:nvPicPr>
          <p:cNvPr id="10242" name="Picture 2" descr="Resultado de imagem para rose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21437"/>
            <a:ext cx="4346087" cy="325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sultado de imagem para ipê amare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23" y="2188638"/>
            <a:ext cx="4216179" cy="316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667023" y="5350772"/>
            <a:ext cx="210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Ipê-amarelo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838200" y="5681002"/>
            <a:ext cx="163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</a:t>
            </a:r>
            <a:r>
              <a:rPr lang="pt-BR" dirty="0" smtClean="0"/>
              <a:t>oseira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Angiospermas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Vantagens adaptativas: </a:t>
            </a:r>
          </a:p>
          <a:p>
            <a:r>
              <a:rPr lang="pt-BR" dirty="0"/>
              <a:t>flores viscosas e néctar atraem animais </a:t>
            </a:r>
            <a:r>
              <a:rPr lang="pt-BR" dirty="0" smtClean="0"/>
              <a:t>polinizadores</a:t>
            </a:r>
          </a:p>
          <a:p>
            <a:r>
              <a:rPr lang="pt-BR" dirty="0"/>
              <a:t>frutos ajudam na dispersão de sementes por </a:t>
            </a:r>
            <a:r>
              <a:rPr lang="pt-BR" dirty="0" smtClean="0"/>
              <a:t>animais, além de protegerem as sementes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78040" y="3876540"/>
            <a:ext cx="90280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Maior dispersão : menor competição</a:t>
            </a:r>
            <a:endParaRPr lang="en-US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940158" y="4919730"/>
            <a:ext cx="88091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Essas vantagens permitem que as angiospermas sejam o grupo das plantas com maior diversidade de espécies no mundo.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44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65938" y="296213"/>
            <a:ext cx="149394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SEMENTE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2998632" y="1697865"/>
            <a:ext cx="92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120444" y="1298483"/>
            <a:ext cx="9272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SEM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6220496" y="1298483"/>
            <a:ext cx="9272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COM</a:t>
            </a:r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2296733" y="2471722"/>
            <a:ext cx="2331076" cy="3734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CRIPTÓGAMAS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518596" y="2497274"/>
            <a:ext cx="2331076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FANERÓGAMAS ou ESPERMATÓFITAS</a:t>
            </a:r>
            <a:endParaRPr lang="en-US" dirty="0"/>
          </a:p>
        </p:txBody>
      </p:sp>
      <p:sp>
        <p:nvSpPr>
          <p:cNvPr id="11" name="Seta para baixo 10"/>
          <p:cNvSpPr/>
          <p:nvPr/>
        </p:nvSpPr>
        <p:spPr>
          <a:xfrm>
            <a:off x="3259428" y="1791937"/>
            <a:ext cx="581695" cy="570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ta para baixo 11"/>
          <p:cNvSpPr/>
          <p:nvPr/>
        </p:nvSpPr>
        <p:spPr>
          <a:xfrm>
            <a:off x="6393287" y="1781853"/>
            <a:ext cx="581695" cy="570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ector angulado 13"/>
          <p:cNvCxnSpPr>
            <a:stCxn id="4" idx="1"/>
            <a:endCxn id="7" idx="0"/>
          </p:cNvCxnSpPr>
          <p:nvPr/>
        </p:nvCxnSpPr>
        <p:spPr>
          <a:xfrm rot="10800000" flipV="1">
            <a:off x="3584084" y="480879"/>
            <a:ext cx="781855" cy="81760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4" idx="3"/>
            <a:endCxn id="8" idx="0"/>
          </p:cNvCxnSpPr>
          <p:nvPr/>
        </p:nvCxnSpPr>
        <p:spPr>
          <a:xfrm>
            <a:off x="5859887" y="480879"/>
            <a:ext cx="824248" cy="81760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481071" y="3880903"/>
            <a:ext cx="151756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BRIÓFITAS</a:t>
            </a:r>
            <a:endParaRPr lang="en-US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259428" y="3880903"/>
            <a:ext cx="157658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PTERIDÓFITAS</a:t>
            </a:r>
            <a:endParaRPr lang="en-US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4974463" y="3880903"/>
            <a:ext cx="197476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GIMNOSPERMAS</a:t>
            </a:r>
            <a:endParaRPr lang="en-US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147774" y="3880903"/>
            <a:ext cx="200051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ANGIOSPERMAS</a:t>
            </a:r>
            <a:endParaRPr lang="en-US" dirty="0"/>
          </a:p>
        </p:txBody>
      </p:sp>
      <p:cxnSp>
        <p:nvCxnSpPr>
          <p:cNvPr id="24" name="Conector angulado 23"/>
          <p:cNvCxnSpPr>
            <a:stCxn id="9" idx="2"/>
            <a:endCxn id="19" idx="0"/>
          </p:cNvCxnSpPr>
          <p:nvPr/>
        </p:nvCxnSpPr>
        <p:spPr>
          <a:xfrm rot="5400000">
            <a:off x="2333215" y="2751847"/>
            <a:ext cx="1035694" cy="12224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26"/>
          <p:cNvCxnSpPr>
            <a:stCxn id="9" idx="2"/>
            <a:endCxn id="20" idx="0"/>
          </p:cNvCxnSpPr>
          <p:nvPr/>
        </p:nvCxnSpPr>
        <p:spPr>
          <a:xfrm rot="16200000" flipH="1">
            <a:off x="3237150" y="3070330"/>
            <a:ext cx="1035694" cy="58545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2" idx="0"/>
          </p:cNvCxnSpPr>
          <p:nvPr/>
        </p:nvCxnSpPr>
        <p:spPr>
          <a:xfrm rot="16200000" flipH="1">
            <a:off x="7047435" y="2780304"/>
            <a:ext cx="737298" cy="14639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angulado 35"/>
          <p:cNvCxnSpPr>
            <a:stCxn id="10" idx="2"/>
            <a:endCxn id="21" idx="0"/>
          </p:cNvCxnSpPr>
          <p:nvPr/>
        </p:nvCxnSpPr>
        <p:spPr>
          <a:xfrm rot="5400000">
            <a:off x="5954340" y="3151109"/>
            <a:ext cx="737298" cy="7222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have esquerda 38"/>
          <p:cNvSpPr/>
          <p:nvPr/>
        </p:nvSpPr>
        <p:spPr>
          <a:xfrm rot="16200000">
            <a:off x="6021435" y="1751832"/>
            <a:ext cx="364851" cy="58888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ixaDeTexto 39"/>
          <p:cNvSpPr txBox="1"/>
          <p:nvPr/>
        </p:nvSpPr>
        <p:spPr>
          <a:xfrm>
            <a:off x="5036710" y="4987533"/>
            <a:ext cx="2379374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TRAQUEÓFITAS (vasculares)</a:t>
            </a:r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450761" y="296213"/>
            <a:ext cx="1845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OBS: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653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27290" y="3177726"/>
            <a:ext cx="191895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ESPORÓFITO (2n)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66714" y="3177726"/>
            <a:ext cx="168713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ESPORO (n)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366714" y="5983550"/>
            <a:ext cx="189319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GAMETÓFITO (n)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2743199" y="5983550"/>
            <a:ext cx="168713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GAMETA (n)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2501" y="5988119"/>
            <a:ext cx="168713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GAMETA (n)</a:t>
            </a:r>
          </a:p>
        </p:txBody>
      </p:sp>
      <p:cxnSp>
        <p:nvCxnSpPr>
          <p:cNvPr id="12" name="Conector de seta reta 11"/>
          <p:cNvCxnSpPr>
            <a:stCxn id="5" idx="2"/>
            <a:endCxn id="6" idx="0"/>
          </p:cNvCxnSpPr>
          <p:nvPr/>
        </p:nvCxnSpPr>
        <p:spPr>
          <a:xfrm>
            <a:off x="8210280" y="3547058"/>
            <a:ext cx="103031" cy="2436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7" idx="0"/>
          </p:cNvCxnSpPr>
          <p:nvPr/>
        </p:nvCxnSpPr>
        <p:spPr>
          <a:xfrm flipV="1">
            <a:off x="3586765" y="5199118"/>
            <a:ext cx="0" cy="784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4951927" y="3039226"/>
            <a:ext cx="186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Meiose </a:t>
            </a:r>
            <a:r>
              <a:rPr lang="pt-BR" dirty="0" err="1" smtClean="0"/>
              <a:t>espórica</a:t>
            </a:r>
            <a:endParaRPr lang="pt-BR" dirty="0" smtClean="0"/>
          </a:p>
          <a:p>
            <a:pPr algn="ctr"/>
            <a:r>
              <a:rPr lang="pt-BR" dirty="0" smtClean="0"/>
              <a:t>(nos esporângios)</a:t>
            </a:r>
            <a:endParaRPr lang="en-US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183745" y="5845050"/>
            <a:ext cx="207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Mitose</a:t>
            </a:r>
          </a:p>
          <a:p>
            <a:r>
              <a:rPr lang="pt-BR" dirty="0" smtClean="0"/>
              <a:t>(nos gametângios)</a:t>
            </a:r>
            <a:endParaRPr lang="en-US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20361" y="458870"/>
            <a:ext cx="65328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atin typeface="+mj-lt"/>
              </a:rPr>
              <a:t>Ciclo </a:t>
            </a:r>
            <a:r>
              <a:rPr lang="pt-BR" sz="4400" b="1" dirty="0" err="1" smtClean="0">
                <a:latin typeface="+mj-lt"/>
              </a:rPr>
              <a:t>diplobionte</a:t>
            </a:r>
            <a:r>
              <a:rPr lang="pt-BR" sz="4400" b="1" dirty="0" smtClean="0">
                <a:latin typeface="+mj-lt"/>
              </a:rPr>
              <a:t> </a:t>
            </a:r>
            <a:r>
              <a:rPr lang="pt-BR" sz="4400" dirty="0" smtClean="0">
                <a:latin typeface="+mj-lt"/>
              </a:rPr>
              <a:t>(ou </a:t>
            </a:r>
            <a:r>
              <a:rPr lang="pt-BR" sz="4400" dirty="0" err="1" smtClean="0">
                <a:latin typeface="+mj-lt"/>
              </a:rPr>
              <a:t>haplodiplobionte</a:t>
            </a:r>
            <a:r>
              <a:rPr lang="pt-BR" sz="4400" dirty="0" smtClean="0">
                <a:latin typeface="+mj-lt"/>
              </a:rPr>
              <a:t>) de reprodução das plantas</a:t>
            </a:r>
            <a:endParaRPr lang="en-US" sz="4400" dirty="0">
              <a:latin typeface="+mj-lt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8210280" y="694669"/>
            <a:ext cx="34772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Metagênese = alternância de fases (sexuada/assexuada)</a:t>
            </a:r>
            <a:endParaRPr lang="en-US" dirty="0"/>
          </a:p>
        </p:txBody>
      </p:sp>
      <p:cxnSp>
        <p:nvCxnSpPr>
          <p:cNvPr id="3" name="Conector de seta reta 2"/>
          <p:cNvCxnSpPr>
            <a:stCxn id="4" idx="3"/>
            <a:endCxn id="5" idx="1"/>
          </p:cNvCxnSpPr>
          <p:nvPr/>
        </p:nvCxnSpPr>
        <p:spPr>
          <a:xfrm>
            <a:off x="4546242" y="3362392"/>
            <a:ext cx="28204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>
            <a:stCxn id="6" idx="1"/>
            <a:endCxn id="7" idx="3"/>
          </p:cNvCxnSpPr>
          <p:nvPr/>
        </p:nvCxnSpPr>
        <p:spPr>
          <a:xfrm flipH="1">
            <a:off x="4430331" y="6168216"/>
            <a:ext cx="29363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3065171" y="4891634"/>
            <a:ext cx="104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ZIGOTO</a:t>
            </a:r>
            <a:endParaRPr lang="en-US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3013654" y="4034680"/>
            <a:ext cx="114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EMBRIÃO</a:t>
            </a:r>
            <a:endParaRPr lang="en-US" dirty="0"/>
          </a:p>
        </p:txBody>
      </p:sp>
      <p:cxnSp>
        <p:nvCxnSpPr>
          <p:cNvPr id="32" name="Conector de seta reta 31"/>
          <p:cNvCxnSpPr>
            <a:stCxn id="29" idx="0"/>
            <a:endCxn id="30" idx="2"/>
          </p:cNvCxnSpPr>
          <p:nvPr/>
        </p:nvCxnSpPr>
        <p:spPr>
          <a:xfrm flipV="1">
            <a:off x="3586765" y="4404012"/>
            <a:ext cx="0" cy="487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>
            <a:stCxn id="30" idx="0"/>
            <a:endCxn id="4" idx="2"/>
          </p:cNvCxnSpPr>
          <p:nvPr/>
        </p:nvCxnSpPr>
        <p:spPr>
          <a:xfrm flipV="1">
            <a:off x="3586765" y="3547058"/>
            <a:ext cx="1" cy="487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angulado 39"/>
          <p:cNvCxnSpPr>
            <a:stCxn id="8" idx="0"/>
          </p:cNvCxnSpPr>
          <p:nvPr/>
        </p:nvCxnSpPr>
        <p:spPr>
          <a:xfrm rot="5400000" flipH="1" flipV="1">
            <a:off x="2123023" y="4524379"/>
            <a:ext cx="396785" cy="2530697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1458533" y="5272078"/>
            <a:ext cx="1558341" cy="367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Fecundação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Ciclo </a:t>
            </a:r>
            <a:r>
              <a:rPr lang="pt-BR" dirty="0" err="1" smtClean="0"/>
              <a:t>diplobionte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Esporos são </a:t>
            </a:r>
            <a:r>
              <a:rPr lang="pt-BR" u="sng" dirty="0" smtClean="0"/>
              <a:t>resistentes</a:t>
            </a:r>
            <a:r>
              <a:rPr lang="pt-BR" dirty="0" smtClean="0"/>
              <a:t> e promovem </a:t>
            </a:r>
            <a:r>
              <a:rPr lang="pt-BR" u="sng" dirty="0" smtClean="0"/>
              <a:t>dispersão</a:t>
            </a:r>
            <a:r>
              <a:rPr lang="pt-BR" dirty="0" smtClean="0"/>
              <a:t> eficiente para lugares distantes.</a:t>
            </a:r>
          </a:p>
          <a:p>
            <a:r>
              <a:rPr lang="pt-BR" dirty="0" smtClean="0"/>
              <a:t>Gametas promovem maior </a:t>
            </a:r>
            <a:r>
              <a:rPr lang="pt-BR" u="sng" dirty="0" smtClean="0"/>
              <a:t>variabilidade genética</a:t>
            </a:r>
            <a:r>
              <a:rPr lang="pt-B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" y="323558"/>
            <a:ext cx="10241279" cy="63867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have direita 4"/>
          <p:cNvSpPr/>
          <p:nvPr/>
        </p:nvSpPr>
        <p:spPr>
          <a:xfrm rot="16200000">
            <a:off x="6870312" y="-1116625"/>
            <a:ext cx="411480" cy="635859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4902594" y="1153551"/>
            <a:ext cx="434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REINO VEGETAL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Briófitas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têm vasos condutores (</a:t>
            </a:r>
            <a:r>
              <a:rPr lang="pt-BR" u="sng" dirty="0" smtClean="0"/>
              <a:t>avasculares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r>
              <a:rPr lang="pt-BR" dirty="0" smtClean="0"/>
              <a:t>	O transporte de água e nutrientes ocorre por difusão célula a célula → transporte lento 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O transporte lento por difusão não é capaz de nutrir uma planta grande, portanto, as briófitas são sempre vegetais de </a:t>
            </a:r>
            <a:r>
              <a:rPr lang="pt-BR" u="sng" dirty="0" smtClean="0"/>
              <a:t>pequeno porte</a:t>
            </a:r>
            <a:r>
              <a:rPr lang="pt-BR" dirty="0" smtClean="0"/>
              <a:t>.</a:t>
            </a:r>
          </a:p>
          <a:p>
            <a:r>
              <a:rPr lang="pt-BR" dirty="0" smtClean="0"/>
              <a:t>São restritas a </a:t>
            </a:r>
            <a:r>
              <a:rPr lang="pt-BR" u="sng" dirty="0" smtClean="0"/>
              <a:t>ambientes úmidos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98367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Briófitas – a estrutura </a:t>
            </a:r>
            <a:endParaRPr lang="en-US" dirty="0"/>
          </a:p>
        </p:txBody>
      </p:sp>
      <p:pic>
        <p:nvPicPr>
          <p:cNvPr id="3074" name="Picture 2" descr="Resultado de imagem para briofitas gametofito esporofi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405" y="1892391"/>
            <a:ext cx="6213190" cy="39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578714" y="1347131"/>
            <a:ext cx="215235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O esporófito é totalmente dependente do gametófito nas Briófitas.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Briófitas: musgos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067" y="3281876"/>
            <a:ext cx="5240086" cy="2551748"/>
          </a:xfrm>
          <a:prstGeom prst="rect">
            <a:avLst/>
          </a:prstGeom>
        </p:spPr>
      </p:pic>
      <p:pic>
        <p:nvPicPr>
          <p:cNvPr id="1028" name="Picture 4" descr="Musgos são representantes das Briófitas. Foto: tomoki1970 / Shutterstoc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68990"/>
            <a:ext cx="42862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9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Briófitas: hepáticas</a:t>
            </a:r>
            <a:endParaRPr lang="en-US" dirty="0"/>
          </a:p>
        </p:txBody>
      </p:sp>
      <p:pic>
        <p:nvPicPr>
          <p:cNvPr id="2050" name="Picture 2" descr="Resultado de imagem para briofitas hepa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2" y="1963909"/>
            <a:ext cx="5238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briofitas hepa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96" y="1027906"/>
            <a:ext cx="39243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45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501</Words>
  <Application>Microsoft Office PowerPoint</Application>
  <PresentationFormat>Widescreen</PresentationFormat>
  <Paragraphs>99</Paragraphs>
  <Slides>22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Botânica – ciência das plantas</vt:lpstr>
      <vt:lpstr>Características do reino vegetal:</vt:lpstr>
      <vt:lpstr>Apresentação do PowerPoint</vt:lpstr>
      <vt:lpstr>Ciclo diplobionte</vt:lpstr>
      <vt:lpstr>Apresentação do PowerPoint</vt:lpstr>
      <vt:lpstr>Briófitas</vt:lpstr>
      <vt:lpstr>Briófitas – a estrutura </vt:lpstr>
      <vt:lpstr>Briófitas: musgos</vt:lpstr>
      <vt:lpstr>Briófitas: hepáticas</vt:lpstr>
      <vt:lpstr>Pteridófitas – vasos condutores de seiva</vt:lpstr>
      <vt:lpstr>Vasos condutores de seiva</vt:lpstr>
      <vt:lpstr>Pteridófitas</vt:lpstr>
      <vt:lpstr>Pteridófitas – samambaias e avencas</vt:lpstr>
      <vt:lpstr>Gimnospermas - sementes</vt:lpstr>
      <vt:lpstr>Gimnospermas - coníferas</vt:lpstr>
      <vt:lpstr>Gimnosperma – semente e estróbilo</vt:lpstr>
      <vt:lpstr>Gimnospermas – o tubo polínico</vt:lpstr>
      <vt:lpstr>Angiospermas – frutos e flores vistosas</vt:lpstr>
      <vt:lpstr>Angiospermas – frutos e flores vistosas</vt:lpstr>
      <vt:lpstr>Angiospermas – frutos e flores vistosas</vt:lpstr>
      <vt:lpstr>Angiospermas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Luiza Boscolo</dc:creator>
  <cp:lastModifiedBy>Luiza Boscolo</cp:lastModifiedBy>
  <cp:revision>26</cp:revision>
  <dcterms:created xsi:type="dcterms:W3CDTF">2016-08-28T21:27:35Z</dcterms:created>
  <dcterms:modified xsi:type="dcterms:W3CDTF">2016-08-31T01:29:36Z</dcterms:modified>
  <cp:contentStatus/>
</cp:coreProperties>
</file>