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29/05/2016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29/05/2016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29/05/2016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8000" b="1" dirty="0" smtClean="0">
                <a:solidFill>
                  <a:schemeClr val="tx1"/>
                </a:solidFill>
              </a:rPr>
              <a:t>Grécia</a:t>
            </a:r>
            <a:endParaRPr lang="pt-BR" sz="8000" b="1" dirty="0">
              <a:solidFill>
                <a:schemeClr val="tx1"/>
              </a:solidFill>
            </a:endParaRPr>
          </a:p>
        </p:txBody>
      </p:sp>
      <p:pic>
        <p:nvPicPr>
          <p:cNvPr id="3" name="Imagem 2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497"/>
            <a:ext cx="4500593" cy="1785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m 3" descr="944_Warner_Bros._Frank_Miller_300_-_300SpartanWarrio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923" y="3214686"/>
            <a:ext cx="3775125" cy="250033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Imagem 4" descr="spar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4857760"/>
            <a:ext cx="1920240" cy="14417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m 5" descr="depositphotos_10770024-Symbols-of-Greec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500042"/>
            <a:ext cx="2143140" cy="14350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m 6" descr="depositphotos_21533351-Traditional-symbols-of-Gree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500042"/>
            <a:ext cx="1941466" cy="1475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</a:rPr>
              <a:t>Conflitos e Reformas</a:t>
            </a:r>
            <a:endParaRPr lang="pt-BR" sz="40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643050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400" b="1" dirty="0" smtClean="0"/>
              <a:t>Século VIII a.C: </a:t>
            </a:r>
            <a:r>
              <a:rPr lang="pt-BR" sz="2400" dirty="0" smtClean="0"/>
              <a:t>monarquia fortalecia a aristocracia eupátrida existente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i="1" dirty="0" smtClean="0"/>
              <a:t>Areópago</a:t>
            </a:r>
          </a:p>
          <a:p>
            <a:pPr>
              <a:buFont typeface="Arial" pitchFamily="34" charset="0"/>
              <a:buChar char="•"/>
            </a:pPr>
            <a:r>
              <a:rPr lang="pt-BR" sz="2400" i="1" dirty="0" smtClean="0"/>
              <a:t> </a:t>
            </a:r>
            <a:r>
              <a:rPr lang="pt-BR" sz="2400" dirty="0" smtClean="0"/>
              <a:t>Nobreza se apropriava das melhores terras e pequenos proprietários empobreciam </a:t>
            </a:r>
            <a:r>
              <a:rPr lang="pt-BR" sz="2400" i="1" dirty="0" smtClean="0"/>
              <a:t>(</a:t>
            </a:r>
            <a:r>
              <a:rPr lang="pt-BR" sz="2400" i="1" dirty="0" err="1" smtClean="0"/>
              <a:t>bonshibonshibombombom</a:t>
            </a:r>
            <a:r>
              <a:rPr lang="pt-BR" sz="2400" i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pt-BR" sz="2400" i="1" dirty="0" smtClean="0"/>
              <a:t> </a:t>
            </a:r>
            <a:r>
              <a:rPr lang="pt-BR" sz="2400" dirty="0" smtClean="0"/>
              <a:t>Rebeliões entre o povo e os eupátridas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i="1" dirty="0" smtClean="0"/>
              <a:t>Reformadores</a:t>
            </a:r>
            <a:endParaRPr lang="pt-BR" dirty="0"/>
          </a:p>
        </p:txBody>
      </p:sp>
      <p:pic>
        <p:nvPicPr>
          <p:cNvPr id="5" name="Imagem 4" descr="760d02d8490a718aad29cf3c33bfc51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4000504"/>
            <a:ext cx="4143404" cy="2210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20" y="357166"/>
            <a:ext cx="7715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pt-BR" sz="2400" b="1" dirty="0" smtClean="0"/>
              <a:t> Em 621 a.C: </a:t>
            </a:r>
            <a:r>
              <a:rPr lang="pt-BR" sz="2400" dirty="0" err="1" smtClean="0"/>
              <a:t>Drácon</a:t>
            </a:r>
            <a:r>
              <a:rPr lang="pt-BR" sz="2400" dirty="0" smtClean="0"/>
              <a:t> redigiu um código de lei para todos.</a:t>
            </a:r>
          </a:p>
          <a:p>
            <a:pPr>
              <a:buFont typeface="Courier New" pitchFamily="49" charset="0"/>
              <a:buChar char="o"/>
            </a:pPr>
            <a:r>
              <a:rPr lang="pt-BR" sz="2400" b="1" dirty="0" smtClean="0"/>
              <a:t> Em 594 a.C: </a:t>
            </a:r>
            <a:r>
              <a:rPr lang="pt-BR" sz="2400" dirty="0" smtClean="0"/>
              <a:t>Sólon decretou o fim da escravidão por dívidas e a libertação dos devedores escravizados</a:t>
            </a:r>
          </a:p>
          <a:p>
            <a:pPr>
              <a:buFont typeface="Courier New" pitchFamily="49" charset="0"/>
              <a:buChar char="o"/>
            </a:pPr>
            <a:r>
              <a:rPr lang="pt-BR" sz="2400" b="1" dirty="0" smtClean="0"/>
              <a:t> Em 546 a.C: </a:t>
            </a:r>
            <a:r>
              <a:rPr lang="pt-BR" sz="2400" dirty="0" err="1" smtClean="0"/>
              <a:t>Pisístrato</a:t>
            </a:r>
            <a:r>
              <a:rPr lang="pt-BR" sz="2400" dirty="0" smtClean="0"/>
              <a:t>, rei popular</a:t>
            </a:r>
          </a:p>
          <a:p>
            <a:pPr>
              <a:buFont typeface="Courier New" pitchFamily="49" charset="0"/>
              <a:buChar char="o"/>
            </a:pPr>
            <a:r>
              <a:rPr lang="pt-BR" sz="2400" b="1" dirty="0" smtClean="0"/>
              <a:t> </a:t>
            </a:r>
            <a:r>
              <a:rPr lang="pt-BR" sz="2400" dirty="0" smtClean="0"/>
              <a:t>Século de Péricles </a:t>
            </a:r>
            <a:r>
              <a:rPr lang="pt-BR" sz="2400" b="1" dirty="0" smtClean="0"/>
              <a:t>(século de ouro)</a:t>
            </a:r>
            <a:endParaRPr lang="pt-BR" sz="2400" b="1" dirty="0"/>
          </a:p>
        </p:txBody>
      </p:sp>
      <p:pic>
        <p:nvPicPr>
          <p:cNvPr id="3" name="Imagem 2" descr="pericles_140520131522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214686"/>
            <a:ext cx="3643338" cy="1917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Imagem 3" descr="pericl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786058"/>
            <a:ext cx="23622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34400" cy="758952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O poder nas mãos dos cidadãos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164305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dirty="0" smtClean="0"/>
              <a:t> Democracia ateniense atingi sua plenitude por meio da democracia direta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 </a:t>
            </a:r>
            <a:r>
              <a:rPr lang="pt-BR" sz="2400" b="1" dirty="0" smtClean="0"/>
              <a:t>Assembléias: </a:t>
            </a:r>
            <a:r>
              <a:rPr lang="pt-BR" sz="2400" dirty="0" smtClean="0"/>
              <a:t>comícios ao ar livre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 </a:t>
            </a:r>
            <a:r>
              <a:rPr lang="pt-BR" sz="2400" b="1" dirty="0" smtClean="0"/>
              <a:t>Exemplo: </a:t>
            </a:r>
            <a:r>
              <a:rPr lang="pt-BR" sz="2400" dirty="0" smtClean="0"/>
              <a:t>organizações estudantis</a:t>
            </a:r>
            <a:endParaRPr lang="pt-BR" sz="2400" dirty="0"/>
          </a:p>
        </p:txBody>
      </p:sp>
      <p:pic>
        <p:nvPicPr>
          <p:cNvPr id="5" name="Imagem 4" descr="ASSEMBLE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286124"/>
            <a:ext cx="3486150" cy="2667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agem 5" descr="charge_assemble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2428868"/>
            <a:ext cx="2809875" cy="34956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00B050"/>
                </a:solidFill>
              </a:rPr>
              <a:t>As Guerras </a:t>
            </a:r>
            <a:r>
              <a:rPr lang="pt-BR" sz="3600" b="1" dirty="0" err="1" smtClean="0">
                <a:solidFill>
                  <a:srgbClr val="00B050"/>
                </a:solidFill>
              </a:rPr>
              <a:t>Greco-Pérsicas</a:t>
            </a:r>
            <a:endParaRPr lang="pt-BR" sz="3600" b="1" dirty="0">
              <a:solidFill>
                <a:srgbClr val="00B05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1643050"/>
            <a:ext cx="79296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400" dirty="0" smtClean="0"/>
              <a:t> Confronto entre Persas e Gregos </a:t>
            </a:r>
            <a:r>
              <a:rPr lang="pt-BR" sz="2400" b="1" dirty="0" smtClean="0"/>
              <a:t>(Guerras Médicas)</a:t>
            </a:r>
          </a:p>
          <a:p>
            <a:pPr>
              <a:buFont typeface="Wingdings" pitchFamily="2" charset="2"/>
              <a:buChar char="q"/>
            </a:pPr>
            <a:r>
              <a:rPr lang="pt-BR" sz="2400" b="1" dirty="0" smtClean="0"/>
              <a:t> </a:t>
            </a:r>
            <a:r>
              <a:rPr lang="pt-BR" sz="2400" dirty="0" err="1" smtClean="0"/>
              <a:t>Atencas</a:t>
            </a:r>
            <a:r>
              <a:rPr lang="pt-BR" sz="2400" dirty="0" smtClean="0"/>
              <a:t> vence os Persas </a:t>
            </a:r>
            <a:r>
              <a:rPr lang="pt-BR" sz="2400" b="1" dirty="0" smtClean="0"/>
              <a:t>(prova olímpica da maratona)</a:t>
            </a:r>
          </a:p>
          <a:p>
            <a:pPr>
              <a:buFont typeface="Wingdings" pitchFamily="2" charset="2"/>
              <a:buChar char="q"/>
            </a:pPr>
            <a:r>
              <a:rPr lang="pt-BR" sz="2400" b="1" dirty="0" smtClean="0"/>
              <a:t> Ofensiva Persa em 480 a.C: </a:t>
            </a:r>
            <a:r>
              <a:rPr lang="pt-BR" sz="2400" dirty="0" smtClean="0"/>
              <a:t>Esparta e Atenas se unem para a treta.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 Formação da Liga de </a:t>
            </a:r>
            <a:r>
              <a:rPr lang="pt-BR" sz="2400" i="1" dirty="0" err="1" smtClean="0"/>
              <a:t>Delos</a:t>
            </a:r>
            <a:endParaRPr lang="pt-BR" sz="2400" dirty="0"/>
          </a:p>
        </p:txBody>
      </p:sp>
      <p:pic>
        <p:nvPicPr>
          <p:cNvPr id="5" name="Imagem 4" descr="slid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071546"/>
            <a:ext cx="5500726" cy="4125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B0F0"/>
                </a:solidFill>
              </a:rPr>
              <a:t>A Guerra do Peloponeso</a:t>
            </a:r>
            <a:endParaRPr lang="pt-BR" sz="4000" b="1" dirty="0">
              <a:solidFill>
                <a:srgbClr val="00B0F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57161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sz="2400" b="1" dirty="0" smtClean="0"/>
              <a:t> Em 431 a.C: </a:t>
            </a:r>
            <a:r>
              <a:rPr lang="pt-BR" sz="2400" dirty="0" smtClean="0"/>
              <a:t>Confronto entre Esparta e Atenas. Vitória dos Espartanos \o/</a:t>
            </a:r>
          </a:p>
          <a:p>
            <a:pPr>
              <a:buFont typeface="Wingdings" pitchFamily="2" charset="2"/>
              <a:buChar char="v"/>
            </a:pPr>
            <a:r>
              <a:rPr lang="pt-BR" sz="2400" b="1" dirty="0" smtClean="0"/>
              <a:t> </a:t>
            </a:r>
            <a:r>
              <a:rPr lang="pt-BR" sz="2400" dirty="0" smtClean="0"/>
              <a:t>Várias tretas se seguiram. </a:t>
            </a:r>
            <a:endParaRPr lang="pt-BR" sz="2400" b="1" dirty="0"/>
          </a:p>
        </p:txBody>
      </p:sp>
      <p:pic>
        <p:nvPicPr>
          <p:cNvPr id="5" name="Imagem 4" descr="45bc10af-1538-4493-ba93-d96d50effe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857496"/>
            <a:ext cx="5286412" cy="323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70C0"/>
                </a:solidFill>
              </a:rPr>
              <a:t>A conquista Macedônica</a:t>
            </a:r>
            <a:endParaRPr lang="pt-BR" sz="4000" b="1" dirty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1643050"/>
            <a:ext cx="707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sz="2400" b="1" dirty="0" smtClean="0"/>
              <a:t>Século IV a.C: </a:t>
            </a:r>
            <a:r>
              <a:rPr lang="pt-BR" sz="2400" dirty="0" smtClean="0"/>
              <a:t>cidades-estado enfraquecidas;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 Rei da Macedônia, Felipe II preparou um poderoso exército para conquistar o território helênico;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 Alexandre conquista os territórios gregos e persas e consolida o maior império já formado.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b="1" dirty="0" smtClean="0"/>
              <a:t>“libertador dos territórios conquistados”: </a:t>
            </a:r>
            <a:r>
              <a:rPr lang="pt-BR" sz="2400" dirty="0" smtClean="0"/>
              <a:t>evitar rebeliões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i="1" dirty="0" smtClean="0"/>
              <a:t>helenismo</a:t>
            </a:r>
            <a:endParaRPr lang="pt-BR" sz="2400" dirty="0"/>
          </a:p>
        </p:txBody>
      </p:sp>
      <p:pic>
        <p:nvPicPr>
          <p:cNvPr id="7" name="Imagem 6" descr="Mapa império macedônic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124825" cy="618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002060"/>
                </a:solidFill>
              </a:rPr>
              <a:t>O amor pelo “belo”</a:t>
            </a:r>
            <a:endParaRPr lang="pt-BR" sz="4000" b="1" dirty="0">
              <a:solidFill>
                <a:srgbClr val="00206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1571612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sz="2400" dirty="0" smtClean="0"/>
              <a:t>“Desenvolvimento” cultural e artístico</a:t>
            </a:r>
            <a:endParaRPr lang="pt-BR" dirty="0"/>
          </a:p>
        </p:txBody>
      </p:sp>
      <p:pic>
        <p:nvPicPr>
          <p:cNvPr id="5" name="Imagem 4" descr="150112belezagreciaafrod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14554"/>
            <a:ext cx="2452674" cy="3673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m 5" descr="2975782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2643182"/>
            <a:ext cx="2143140" cy="214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 descr="Laocoonte-Arte-Grega1-450x5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2357430"/>
            <a:ext cx="3000381" cy="3380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7030A0"/>
                </a:solidFill>
              </a:rPr>
              <a:t>Religião</a:t>
            </a:r>
            <a:endParaRPr lang="pt-BR" sz="4000" b="1" dirty="0">
              <a:solidFill>
                <a:srgbClr val="7030A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157161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sz="2400" dirty="0" smtClean="0"/>
              <a:t>Politeísta; deuses humanizados e mitos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Zeus, Palas Atena, Apolo, Artemis, Afrodite, Hera, Deméter, Hermes, </a:t>
            </a:r>
            <a:r>
              <a:rPr lang="pt-BR" sz="2400" dirty="0" err="1" smtClean="0"/>
              <a:t>Poseidon</a:t>
            </a:r>
            <a:r>
              <a:rPr lang="pt-BR" sz="2400" dirty="0" smtClean="0"/>
              <a:t>, Dionísio, Ares </a:t>
            </a:r>
            <a:r>
              <a:rPr lang="pt-BR" sz="2400" dirty="0" err="1" smtClean="0"/>
              <a:t>Hefesto</a:t>
            </a:r>
            <a:r>
              <a:rPr lang="pt-BR" sz="2400" dirty="0" smtClean="0"/>
              <a:t>..</a:t>
            </a:r>
            <a:endParaRPr lang="pt-BR" dirty="0"/>
          </a:p>
        </p:txBody>
      </p:sp>
      <p:pic>
        <p:nvPicPr>
          <p:cNvPr id="5" name="Imagem 4" descr="Apolo_Belved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786058"/>
            <a:ext cx="925274" cy="1391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7c1e8dcf1f9118736713f85a1f785e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714620"/>
            <a:ext cx="1333510" cy="1643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 descr="botticelli_birth_ven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7620" y="2928934"/>
            <a:ext cx="2428892" cy="15560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 descr="220px-Hera_Campana_Louvre_Ma228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500042"/>
            <a:ext cx="106768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 descr="Demeter_Altemps_Inv85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357694"/>
            <a:ext cx="1207933" cy="1614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m 9" descr="Hermes-8822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32" y="4429132"/>
            <a:ext cx="1224422" cy="1719266"/>
          </a:xfrm>
          <a:prstGeom prst="rect">
            <a:avLst/>
          </a:prstGeom>
        </p:spPr>
      </p:pic>
      <p:pic>
        <p:nvPicPr>
          <p:cNvPr id="11" name="Imagem 10" descr="poseid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4714884"/>
            <a:ext cx="1235066" cy="15554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 descr="img_1_31_180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6380" y="4857760"/>
            <a:ext cx="1238245" cy="928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m 12" descr="ares.spea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5140" y="3143248"/>
            <a:ext cx="205990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Imagem 13" descr="200px-Vienna_Pallas_closeup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8662" y="214290"/>
            <a:ext cx="1143008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C00000"/>
                </a:solidFill>
              </a:rPr>
              <a:t>Teatro</a:t>
            </a:r>
            <a:endParaRPr lang="pt-BR" sz="40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571612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pt-BR" sz="2400" dirty="0" smtClean="0"/>
              <a:t> Tragédia e Comédia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Sófocles, Eurípedes e Aristófanes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2910" y="2571744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</a:rPr>
              <a:t>Pensamento filosófico e Científico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7158" y="357187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pt-BR" sz="2000" dirty="0" smtClean="0"/>
              <a:t> Sócrates, Platão</a:t>
            </a:r>
          </a:p>
          <a:p>
            <a:pPr algn="ctr">
              <a:buFont typeface="Wingdings" pitchFamily="2" charset="2"/>
              <a:buChar char="§"/>
            </a:pPr>
            <a:r>
              <a:rPr lang="pt-BR" sz="2000" dirty="0" smtClean="0"/>
              <a:t> e Aristóteles</a:t>
            </a:r>
            <a:endParaRPr lang="pt-BR" sz="2000" dirty="0"/>
          </a:p>
        </p:txBody>
      </p:sp>
      <p:pic>
        <p:nvPicPr>
          <p:cNvPr id="7" name="Imagem 6" descr="img_5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286124"/>
            <a:ext cx="4000528" cy="26670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C000"/>
                </a:solidFill>
              </a:rPr>
              <a:t>Bons estudos &lt;3</a:t>
            </a:r>
            <a:endParaRPr lang="pt-BR" sz="4000" b="1" dirty="0">
              <a:solidFill>
                <a:srgbClr val="FFC000"/>
              </a:solidFill>
            </a:endParaRPr>
          </a:p>
        </p:txBody>
      </p:sp>
      <p:pic>
        <p:nvPicPr>
          <p:cNvPr id="6" name="Espaço Reservado para Conteúdo 5" descr="tumblr_m1bbdgu1rU1qhblsao1_500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4405868" cy="2000264"/>
          </a:xfrm>
        </p:spPr>
      </p:pic>
      <p:pic>
        <p:nvPicPr>
          <p:cNvPr id="7" name="Imagem 6" descr="cachorrofof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711" y="2643182"/>
            <a:ext cx="3690011" cy="2786082"/>
          </a:xfrm>
          <a:prstGeom prst="rect">
            <a:avLst/>
          </a:prstGeom>
        </p:spPr>
      </p:pic>
      <p:pic>
        <p:nvPicPr>
          <p:cNvPr id="8" name="Imagem 7" descr="gifs-cachorros-espelho-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929066"/>
            <a:ext cx="3571900" cy="238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400" b="1" dirty="0" smtClean="0">
                <a:solidFill>
                  <a:schemeClr val="tx2"/>
                </a:solidFill>
              </a:rPr>
              <a:t>O Mundo Grego</a:t>
            </a:r>
            <a:endParaRPr lang="pt-BR" sz="4400" b="1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4282" y="1500174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b="1" dirty="0" smtClean="0"/>
              <a:t>Ilha de Creta: </a:t>
            </a:r>
            <a:r>
              <a:rPr lang="pt-BR" sz="2400" dirty="0" smtClean="0"/>
              <a:t>dominou o comércio marítimo no mediterrâneo.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 Semelhante ao sistema </a:t>
            </a:r>
            <a:r>
              <a:rPr lang="pt-BR" sz="2400" i="1" dirty="0" smtClean="0"/>
              <a:t>matriarcal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 Fim da Sociedade Cretense </a:t>
            </a:r>
            <a:r>
              <a:rPr lang="pt-BR" sz="2400" b="1" dirty="0" smtClean="0"/>
              <a:t>(1400 a.C)</a:t>
            </a:r>
            <a:endParaRPr lang="pt-BR" sz="2400" dirty="0"/>
          </a:p>
        </p:txBody>
      </p:sp>
      <p:pic>
        <p:nvPicPr>
          <p:cNvPr id="6" name="Imagem 5" descr="ilha-cre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14686"/>
            <a:ext cx="3810000" cy="24288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agem 6" descr="Knossos_north_entrance,_Crete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214686"/>
            <a:ext cx="376454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800" b="1" i="1" dirty="0" smtClean="0">
                <a:solidFill>
                  <a:schemeClr val="accent1">
                    <a:lumMod val="50000"/>
                  </a:schemeClr>
                </a:solidFill>
              </a:rPr>
              <a:t>Diáspora</a:t>
            </a:r>
            <a:endParaRPr lang="pt-BR" sz="4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2844" y="147356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/>
              <a:t> Aqueus, eólios e os Jônios povoaram a Grécia até o </a:t>
            </a:r>
            <a:r>
              <a:rPr lang="pt-BR" sz="2400" dirty="0" err="1" smtClean="0"/>
              <a:t>séc</a:t>
            </a:r>
            <a:r>
              <a:rPr lang="pt-BR" sz="2400" dirty="0" smtClean="0"/>
              <a:t> XII a.C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b="1" dirty="0" smtClean="0"/>
              <a:t>1ª Diáspora grega: </a:t>
            </a:r>
            <a:r>
              <a:rPr lang="pt-BR" sz="2400" dirty="0" smtClean="0"/>
              <a:t>Dórios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Nova estrutura comunitária</a:t>
            </a:r>
            <a:endParaRPr lang="pt-BR" sz="2400" dirty="0"/>
          </a:p>
        </p:txBody>
      </p:sp>
      <p:pic>
        <p:nvPicPr>
          <p:cNvPr id="5" name="Imagem 4" descr="grecia-antiga-8-7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071810"/>
            <a:ext cx="7103624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2">
                    <a:lumMod val="50000"/>
                  </a:schemeClr>
                </a:solidFill>
              </a:rPr>
              <a:t>Os Helenos Arcaicos</a:t>
            </a:r>
            <a:endParaRPr lang="pt-BR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571612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 Formação de Cidades-Estado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Assembléias na </a:t>
            </a:r>
            <a:r>
              <a:rPr lang="pt-BR" sz="2400" i="1" dirty="0" err="1" smtClean="0"/>
              <a:t>Pólis</a:t>
            </a: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/>
              <a:t>Economia: </a:t>
            </a:r>
            <a:r>
              <a:rPr lang="pt-BR" sz="2400" dirty="0" smtClean="0"/>
              <a:t>agropastoril, artesanato e comércio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i="1" dirty="0" smtClean="0"/>
              <a:t>Aristocracia</a:t>
            </a:r>
            <a:r>
              <a:rPr lang="pt-BR" sz="2400" dirty="0" smtClean="0"/>
              <a:t> consolidada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Propriedades, camponeses e escravos </a:t>
            </a:r>
            <a:r>
              <a:rPr lang="pt-BR" sz="2400" b="1" dirty="0" smtClean="0"/>
              <a:t>(por dívida e por guerra)</a:t>
            </a:r>
            <a:endParaRPr lang="pt-BR" sz="2400" dirty="0"/>
          </a:p>
        </p:txBody>
      </p:sp>
      <p:pic>
        <p:nvPicPr>
          <p:cNvPr id="5" name="Imagem 4" descr="Image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643314"/>
            <a:ext cx="2751868" cy="2363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 descr="Aten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643314"/>
            <a:ext cx="2533650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82" y="285728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pt-BR" sz="2400" dirty="0" smtClean="0"/>
              <a:t> Colonização no mediterrâneo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Aumento populacional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Comércio desenvolvido entre as cidades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</a:t>
            </a:r>
            <a:r>
              <a:rPr lang="pt-BR" sz="2400" b="1" dirty="0" smtClean="0"/>
              <a:t>Identidade Cultural: </a:t>
            </a:r>
            <a:r>
              <a:rPr lang="pt-BR" sz="2400" dirty="0" smtClean="0"/>
              <a:t>Helenos</a:t>
            </a:r>
          </a:p>
          <a:p>
            <a:pPr>
              <a:buFont typeface="Courier New" pitchFamily="49" charset="0"/>
              <a:buChar char="o"/>
            </a:pPr>
            <a:r>
              <a:rPr lang="pt-BR" sz="2400" dirty="0" smtClean="0"/>
              <a:t> </a:t>
            </a:r>
            <a:r>
              <a:rPr lang="pt-BR" sz="2400" b="1" dirty="0" smtClean="0"/>
              <a:t>Período entre 650 e 510 a.C: </a:t>
            </a:r>
            <a:r>
              <a:rPr lang="pt-BR" sz="2400" i="1" dirty="0" smtClean="0"/>
              <a:t>tirania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4282" y="2357430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dirty="0" smtClean="0"/>
              <a:t> </a:t>
            </a:r>
            <a:r>
              <a:rPr lang="pt-BR" sz="2400" b="1" dirty="0" smtClean="0"/>
              <a:t>Final do </a:t>
            </a:r>
            <a:r>
              <a:rPr lang="pt-BR" sz="2400" b="1" dirty="0" err="1" smtClean="0"/>
              <a:t>séc</a:t>
            </a:r>
            <a:r>
              <a:rPr lang="pt-BR" sz="2400" b="1" dirty="0" smtClean="0"/>
              <a:t> VIII a.C: </a:t>
            </a:r>
            <a:r>
              <a:rPr lang="pt-BR" sz="2400" dirty="0" smtClean="0"/>
              <a:t>camponeses, artesãos e comerciantes passaram a exigir participação política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 Camadas mais pobres nos exércitos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 Tiranias dissolvidas aos poucos e a transição para o período clássico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3">
                    <a:lumMod val="50000"/>
                  </a:schemeClr>
                </a:solidFill>
              </a:rPr>
              <a:t>O nascimento da democracia</a:t>
            </a:r>
            <a:endParaRPr lang="pt-BR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1500174"/>
            <a:ext cx="850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 </a:t>
            </a:r>
            <a:r>
              <a:rPr lang="pt-BR" sz="2400" dirty="0" smtClean="0"/>
              <a:t>Aristocracias tomam o poder de reis tiranos </a:t>
            </a:r>
            <a:r>
              <a:rPr lang="pt-BR" sz="2400" b="1" dirty="0" smtClean="0"/>
              <a:t>(ajudou? Não)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 Desenvolvimento do comércio e da produção artesanal</a:t>
            </a:r>
          </a:p>
          <a:p>
            <a:pPr>
              <a:buFont typeface="Wingdings" pitchFamily="2" charset="2"/>
              <a:buChar char="q"/>
            </a:pPr>
            <a:r>
              <a:rPr lang="pt-BR" sz="2400" dirty="0" smtClean="0"/>
              <a:t> Novas colônias; mão de obra escrava </a:t>
            </a:r>
            <a:r>
              <a:rPr lang="pt-BR" sz="2400" b="1" dirty="0" smtClean="0"/>
              <a:t>(prisioneiros de guerra)</a:t>
            </a:r>
          </a:p>
          <a:p>
            <a:pPr>
              <a:buFont typeface="Wingdings" pitchFamily="2" charset="2"/>
              <a:buChar char="q"/>
            </a:pPr>
            <a:r>
              <a:rPr lang="pt-BR" sz="2400" b="1" dirty="0" smtClean="0"/>
              <a:t> </a:t>
            </a:r>
            <a:r>
              <a:rPr lang="pt-BR" sz="2400" dirty="0" smtClean="0"/>
              <a:t>Assembléias, conselhos e magistraturas</a:t>
            </a:r>
            <a:endParaRPr lang="pt-BR" dirty="0"/>
          </a:p>
        </p:txBody>
      </p:sp>
      <p:pic>
        <p:nvPicPr>
          <p:cNvPr id="6" name="Imagem 5" descr="polis-gre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857628"/>
            <a:ext cx="3357558" cy="2510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 descr="ensino-grecia-anti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929066"/>
            <a:ext cx="3429024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4">
                    <a:lumMod val="75000"/>
                  </a:schemeClr>
                </a:solidFill>
              </a:rPr>
              <a:t>Esparta, o prazer da Guerra</a:t>
            </a:r>
            <a:endParaRPr lang="pt-BR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1571612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pt-BR" dirty="0" smtClean="0"/>
              <a:t> Estrutura militar, Esparta encontrava na guerra sua justificativa e sua vocação. </a:t>
            </a:r>
            <a:r>
              <a:rPr lang="pt-BR" b="1" dirty="0" smtClean="0"/>
              <a:t>(Descendente dos Dórios)</a:t>
            </a:r>
          </a:p>
          <a:p>
            <a:pPr>
              <a:buFont typeface="Wingdings" pitchFamily="2" charset="2"/>
              <a:buChar char="v"/>
            </a:pPr>
            <a:r>
              <a:rPr lang="pt-BR" b="1" dirty="0" smtClean="0"/>
              <a:t> Dois reis: </a:t>
            </a:r>
            <a:r>
              <a:rPr lang="pt-BR" dirty="0" smtClean="0"/>
              <a:t>caráter religioso e militar </a:t>
            </a:r>
            <a:r>
              <a:rPr lang="pt-BR" b="1" i="1" dirty="0" smtClean="0"/>
              <a:t>(</a:t>
            </a:r>
            <a:r>
              <a:rPr lang="pt-BR" b="1" i="1" dirty="0" err="1" smtClean="0"/>
              <a:t>diarquia</a:t>
            </a:r>
            <a:r>
              <a:rPr lang="pt-BR" b="1" i="1" dirty="0" smtClean="0"/>
              <a:t>)</a:t>
            </a:r>
            <a:endParaRPr lang="pt-BR" i="1" dirty="0" smtClean="0"/>
          </a:p>
          <a:p>
            <a:pPr>
              <a:buFont typeface="Wingdings" pitchFamily="2" charset="2"/>
              <a:buChar char="v"/>
            </a:pPr>
            <a:r>
              <a:rPr lang="pt-BR" i="1" dirty="0" smtClean="0"/>
              <a:t> </a:t>
            </a:r>
            <a:r>
              <a:rPr lang="pt-BR" i="1" dirty="0" err="1" smtClean="0"/>
              <a:t>Gerúsia</a:t>
            </a:r>
            <a:r>
              <a:rPr lang="pt-BR" i="1" dirty="0" smtClean="0"/>
              <a:t> e </a:t>
            </a:r>
            <a:r>
              <a:rPr lang="pt-BR" i="1" dirty="0" err="1" smtClean="0"/>
              <a:t>Ápela</a:t>
            </a:r>
            <a:endParaRPr lang="pt-BR" i="1" dirty="0" smtClean="0"/>
          </a:p>
          <a:p>
            <a:pPr>
              <a:buFont typeface="Wingdings" pitchFamily="2" charset="2"/>
              <a:buChar char="v"/>
            </a:pPr>
            <a:r>
              <a:rPr lang="pt-BR" i="1" dirty="0" smtClean="0"/>
              <a:t> </a:t>
            </a:r>
            <a:r>
              <a:rPr lang="pt-BR" b="1" dirty="0" smtClean="0"/>
              <a:t>Sociedade hierarquizada: </a:t>
            </a:r>
            <a:r>
              <a:rPr lang="pt-BR" dirty="0" smtClean="0"/>
              <a:t>espartanos, </a:t>
            </a:r>
            <a:r>
              <a:rPr lang="pt-BR" dirty="0" err="1" smtClean="0"/>
              <a:t>periécos</a:t>
            </a:r>
            <a:r>
              <a:rPr lang="pt-BR" dirty="0" smtClean="0"/>
              <a:t> e </a:t>
            </a:r>
            <a:r>
              <a:rPr lang="pt-BR" i="1" dirty="0" err="1" smtClean="0"/>
              <a:t>hilótas</a:t>
            </a:r>
            <a:endParaRPr lang="pt-BR" dirty="0" smtClean="0"/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 Educação</a:t>
            </a:r>
          </a:p>
          <a:p>
            <a:pPr>
              <a:buFont typeface="Wingdings" pitchFamily="2" charset="2"/>
              <a:buChar char="v"/>
            </a:pPr>
            <a:r>
              <a:rPr lang="pt-BR" dirty="0" smtClean="0"/>
              <a:t>Mulheres </a:t>
            </a:r>
            <a:endParaRPr lang="pt-BR" dirty="0"/>
          </a:p>
        </p:txBody>
      </p:sp>
      <p:pic>
        <p:nvPicPr>
          <p:cNvPr id="5" name="Imagem 4" descr="espar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714752"/>
            <a:ext cx="4429125" cy="219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 descr="wgo-9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286124"/>
            <a:ext cx="3810000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</a:rPr>
              <a:t>Atenas, o prazer de viver</a:t>
            </a:r>
            <a:endParaRPr lang="pt-BR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1571612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dirty="0" smtClean="0"/>
              <a:t> Descendentes dos Jônios; solo pouco fértil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 Comércio no mediterrâneo e influências externas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b="1" dirty="0" smtClean="0"/>
              <a:t>Sociedade </a:t>
            </a:r>
            <a:r>
              <a:rPr lang="pt-BR" sz="2400" b="1" dirty="0" err="1" smtClean="0"/>
              <a:t>hieraquizada</a:t>
            </a:r>
            <a:r>
              <a:rPr lang="pt-BR" sz="2400" b="1" dirty="0" smtClean="0"/>
              <a:t>: </a:t>
            </a:r>
            <a:r>
              <a:rPr lang="pt-BR" sz="2400" i="1" dirty="0" smtClean="0"/>
              <a:t>eupátridas, </a:t>
            </a:r>
            <a:r>
              <a:rPr lang="pt-BR" sz="2400" i="1" dirty="0" err="1" smtClean="0"/>
              <a:t>georgóis</a:t>
            </a:r>
            <a:r>
              <a:rPr lang="pt-BR" sz="2400" i="1" dirty="0" smtClean="0"/>
              <a:t> e demiurgos.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 </a:t>
            </a:r>
            <a:r>
              <a:rPr lang="pt-BR" sz="2400" dirty="0" err="1" smtClean="0"/>
              <a:t>Metecos</a:t>
            </a:r>
            <a:r>
              <a:rPr lang="pt-BR" sz="2400" dirty="0" smtClean="0"/>
              <a:t> e escravos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/>
              <a:t> Mulheres</a:t>
            </a:r>
            <a:endParaRPr lang="pt-BR" sz="2400" dirty="0"/>
          </a:p>
        </p:txBody>
      </p:sp>
      <p:pic>
        <p:nvPicPr>
          <p:cNvPr id="5" name="Imagem 4" descr="102-grecia-antiga-atenas-e-espart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857496"/>
            <a:ext cx="4143404" cy="3110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Imagem 5" descr="historia-acropol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929066"/>
            <a:ext cx="3145319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O papel atribuído as mulheres</a:t>
            </a:r>
            <a:endParaRPr lang="pt-BR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1714488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/>
              <a:t> Patriarcado; funções domésticas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</a:t>
            </a:r>
            <a:r>
              <a:rPr lang="pt-BR" sz="2400" b="1" dirty="0" smtClean="0"/>
              <a:t>“Docilidade e submissão” </a:t>
            </a:r>
            <a:r>
              <a:rPr lang="pt-BR" sz="2400" dirty="0" smtClean="0"/>
              <a:t>(me poupe)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Situação das mulheres nas classes subalternas</a:t>
            </a:r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 Exclusão e marginalização social</a:t>
            </a:r>
            <a:endParaRPr lang="pt-BR" sz="2400" dirty="0"/>
          </a:p>
        </p:txBody>
      </p:sp>
      <p:pic>
        <p:nvPicPr>
          <p:cNvPr id="6" name="Imagem 5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643314"/>
            <a:ext cx="3333750" cy="2133600"/>
          </a:xfrm>
          <a:prstGeom prst="rect">
            <a:avLst/>
          </a:prstGeom>
        </p:spPr>
      </p:pic>
      <p:pic>
        <p:nvPicPr>
          <p:cNvPr id="7" name="Imagem 6" descr="valesc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500438"/>
            <a:ext cx="4058017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391</TotalTime>
  <Words>638</Words>
  <PresentationFormat>Apresentação na tela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Cívico</vt:lpstr>
      <vt:lpstr>Grécia</vt:lpstr>
      <vt:lpstr>O Mundo Grego</vt:lpstr>
      <vt:lpstr>Diáspora</vt:lpstr>
      <vt:lpstr>Os Helenos Arcaicos</vt:lpstr>
      <vt:lpstr>Slide 5</vt:lpstr>
      <vt:lpstr>O nascimento da democracia</vt:lpstr>
      <vt:lpstr>Esparta, o prazer da Guerra</vt:lpstr>
      <vt:lpstr>Atenas, o prazer de viver</vt:lpstr>
      <vt:lpstr>O papel atribuído as mulheres</vt:lpstr>
      <vt:lpstr>Conflitos e Reformas</vt:lpstr>
      <vt:lpstr>Slide 11</vt:lpstr>
      <vt:lpstr>O poder nas mãos dos cidadãos</vt:lpstr>
      <vt:lpstr>As Guerras Greco-Pérsicas</vt:lpstr>
      <vt:lpstr>A Guerra do Peloponeso</vt:lpstr>
      <vt:lpstr>A conquista Macedônica</vt:lpstr>
      <vt:lpstr>O amor pelo “belo”</vt:lpstr>
      <vt:lpstr>Religião</vt:lpstr>
      <vt:lpstr>Teatro</vt:lpstr>
      <vt:lpstr>Bons estudos &lt;3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Grécia</dc:title>
  <dc:creator>Olga</dc:creator>
  <cp:lastModifiedBy>Olga</cp:lastModifiedBy>
  <cp:revision>41</cp:revision>
  <dcterms:created xsi:type="dcterms:W3CDTF">2016-02-21T23:44:58Z</dcterms:created>
  <dcterms:modified xsi:type="dcterms:W3CDTF">2016-05-29T22:27:20Z</dcterms:modified>
</cp:coreProperties>
</file>