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60" r:id="rId6"/>
    <p:sldId id="261" r:id="rId7"/>
    <p:sldId id="264" r:id="rId8"/>
    <p:sldId id="262" r:id="rId9"/>
    <p:sldId id="267" r:id="rId10"/>
    <p:sldId id="270" r:id="rId11"/>
    <p:sldId id="271" r:id="rId12"/>
    <p:sldId id="268" r:id="rId13"/>
    <p:sldId id="273" r:id="rId14"/>
    <p:sldId id="278" r:id="rId15"/>
    <p:sldId id="269" r:id="rId16"/>
    <p:sldId id="292" r:id="rId17"/>
    <p:sldId id="274" r:id="rId18"/>
    <p:sldId id="275" r:id="rId19"/>
    <p:sldId id="276" r:id="rId20"/>
    <p:sldId id="272" r:id="rId21"/>
    <p:sldId id="277" r:id="rId22"/>
    <p:sldId id="279" r:id="rId23"/>
    <p:sldId id="280" r:id="rId24"/>
    <p:sldId id="289" r:id="rId25"/>
    <p:sldId id="290" r:id="rId26"/>
    <p:sldId id="282" r:id="rId27"/>
    <p:sldId id="283" r:id="rId28"/>
    <p:sldId id="293" r:id="rId29"/>
    <p:sldId id="284" r:id="rId30"/>
    <p:sldId id="285" r:id="rId31"/>
    <p:sldId id="257" r:id="rId32"/>
    <p:sldId id="288" r:id="rId33"/>
    <p:sldId id="286" r:id="rId34"/>
    <p:sldId id="291" r:id="rId35"/>
    <p:sldId id="287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1" r:id="rId45"/>
    <p:sldId id="30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2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5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7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F2A8-A227-4191-8776-15297E154624}" type="datetimeFigureOut">
              <a:rPr lang="en-US" smtClean="0"/>
              <a:t>21-Nov-16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6BB-4E32-4899-8356-2B4D0357B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 Endócrino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Luiza Boscolo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3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00" y="269920"/>
            <a:ext cx="5602519" cy="64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Diabetes </a:t>
            </a:r>
            <a:r>
              <a:rPr lang="pt-BR" dirty="0" err="1" smtClean="0"/>
              <a:t>Insipidus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Deficiência na produção de ADH pelo hipotálamo </a:t>
            </a:r>
            <a:r>
              <a:rPr lang="pt-BR" dirty="0" smtClean="0"/>
              <a:t>ou insensibilidade de células renais ao hormônio</a:t>
            </a:r>
          </a:p>
          <a:p>
            <a:r>
              <a:rPr lang="pt-BR" dirty="0" smtClean="0"/>
              <a:t>Baixa reabsorção de água nos rins: </a:t>
            </a:r>
            <a:r>
              <a:rPr lang="pt-BR" u="sng" dirty="0" smtClean="0"/>
              <a:t>perda de água</a:t>
            </a:r>
            <a:endParaRPr lang="en-US" u="sng" dirty="0"/>
          </a:p>
          <a:p>
            <a:r>
              <a:rPr lang="en-US" dirty="0" smtClean="0">
                <a:sym typeface="Symbol" panose="05050102010706020507" pitchFamily="18" charset="2"/>
              </a:rPr>
              <a:t> </a:t>
            </a:r>
            <a:r>
              <a:rPr lang="en-US" dirty="0" err="1" smtClean="0">
                <a:sym typeface="Symbol" panose="05050102010706020507" pitchFamily="18" charset="2"/>
              </a:rPr>
              <a:t>concentração</a:t>
            </a:r>
            <a:r>
              <a:rPr lang="en-US" dirty="0" smtClean="0">
                <a:sym typeface="Symbol" panose="05050102010706020507" pitchFamily="18" charset="2"/>
              </a:rPr>
              <a:t> de </a:t>
            </a:r>
            <a:r>
              <a:rPr lang="en-US" dirty="0" err="1" smtClean="0">
                <a:sym typeface="Symbol" panose="05050102010706020507" pitchFamily="18" charset="2"/>
              </a:rPr>
              <a:t>solutos</a:t>
            </a:r>
            <a:r>
              <a:rPr lang="en-US" dirty="0" smtClean="0">
                <a:sym typeface="Symbol" panose="05050102010706020507" pitchFamily="18" charset="2"/>
              </a:rPr>
              <a:t> no </a:t>
            </a:r>
            <a:r>
              <a:rPr lang="en-US" dirty="0" err="1" smtClean="0">
                <a:sym typeface="Symbol" panose="05050102010706020507" pitchFamily="18" charset="2"/>
              </a:rPr>
              <a:t>sangue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0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Hipófise Anterior ou </a:t>
            </a:r>
            <a:r>
              <a:rPr lang="pt-BR" dirty="0" err="1" smtClean="0"/>
              <a:t>Adenohipófise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14" y="1690688"/>
            <a:ext cx="7578735" cy="49012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854262" cy="4351338"/>
          </a:xfrm>
        </p:spPr>
        <p:txBody>
          <a:bodyPr/>
          <a:lstStyle/>
          <a:p>
            <a:r>
              <a:rPr lang="pt-BR" dirty="0" smtClean="0"/>
              <a:t>Produz diversos hormônios:</a:t>
            </a:r>
            <a:r>
              <a:rPr lang="en-US" dirty="0" smtClean="0"/>
              <a:t> GH , TSH, ACTH, </a:t>
            </a:r>
            <a:r>
              <a:rPr lang="en-US" dirty="0" err="1" smtClean="0"/>
              <a:t>Prolactina</a:t>
            </a:r>
            <a:r>
              <a:rPr lang="en-US" dirty="0" smtClean="0"/>
              <a:t>, </a:t>
            </a:r>
            <a:r>
              <a:rPr lang="en-US" dirty="0" err="1" smtClean="0"/>
              <a:t>Hormônios</a:t>
            </a:r>
            <a:r>
              <a:rPr lang="en-US" dirty="0" smtClean="0"/>
              <a:t> </a:t>
            </a:r>
            <a:r>
              <a:rPr lang="en-US" dirty="0" err="1" smtClean="0"/>
              <a:t>gonadotróficos</a:t>
            </a:r>
            <a:r>
              <a:rPr lang="en-US" dirty="0" smtClean="0"/>
              <a:t> (FSH e LH)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5865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GH = hormônio do crescimento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GH ou </a:t>
            </a:r>
            <a:r>
              <a:rPr lang="pt-BR" dirty="0" err="1" smtClean="0"/>
              <a:t>Somatotrofina</a:t>
            </a:r>
            <a:endParaRPr lang="pt-BR" dirty="0" smtClean="0"/>
          </a:p>
          <a:p>
            <a:r>
              <a:rPr lang="pt-BR" dirty="0" smtClean="0"/>
              <a:t>Estimula </a:t>
            </a:r>
            <a:r>
              <a:rPr lang="pt-BR" b="1" dirty="0" smtClean="0"/>
              <a:t>o crescimento dos músculos e dos ossos</a:t>
            </a:r>
          </a:p>
          <a:p>
            <a:pPr lvl="1"/>
            <a:r>
              <a:rPr lang="pt-BR" dirty="0" smtClean="0"/>
              <a:t>Células absorvem mais açúcar (respiração celular)</a:t>
            </a:r>
          </a:p>
          <a:p>
            <a:pPr lvl="1"/>
            <a:r>
              <a:rPr lang="pt-BR" dirty="0" smtClean="0"/>
              <a:t>Queimam mais gordura</a:t>
            </a:r>
          </a:p>
          <a:p>
            <a:pPr lvl="1"/>
            <a:r>
              <a:rPr lang="pt-BR" dirty="0" smtClean="0"/>
              <a:t>Absorvem mais aminoácidos: </a:t>
            </a:r>
            <a:r>
              <a:rPr lang="pt-BR" dirty="0" smtClean="0">
                <a:sym typeface="Symbol" panose="05050102010706020507" pitchFamily="18" charset="2"/>
              </a:rPr>
              <a:t> síntese proteica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917" y="2180688"/>
            <a:ext cx="3031432" cy="43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3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GH = hormônio do crescimento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 GH </a:t>
            </a:r>
            <a:r>
              <a:rPr lang="pt-BR" dirty="0" smtClean="0">
                <a:sym typeface="Symbol" panose="05050102010706020507" pitchFamily="18" charset="2"/>
              </a:rPr>
              <a:t>crianças</a:t>
            </a:r>
            <a:r>
              <a:rPr lang="en-US" dirty="0" smtClean="0">
                <a:sym typeface="Symbol" panose="05050102010706020507" pitchFamily="18" charset="2"/>
              </a:rPr>
              <a:t>/ </a:t>
            </a:r>
            <a:r>
              <a:rPr lang="en-US" dirty="0" err="1" smtClean="0">
                <a:sym typeface="Symbol" panose="05050102010706020507" pitchFamily="18" charset="2"/>
              </a:rPr>
              <a:t>adolescentes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nanismo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 GH </a:t>
            </a:r>
            <a:r>
              <a:rPr lang="en-US" dirty="0" err="1" smtClean="0">
                <a:sym typeface="Symbol" panose="05050102010706020507" pitchFamily="18" charset="2"/>
              </a:rPr>
              <a:t>crianças</a:t>
            </a:r>
            <a:r>
              <a:rPr lang="en-US" dirty="0" smtClean="0">
                <a:sym typeface="Symbol" panose="05050102010706020507" pitchFamily="18" charset="2"/>
              </a:rPr>
              <a:t>/ </a:t>
            </a:r>
            <a:r>
              <a:rPr lang="en-US" dirty="0" err="1" smtClean="0">
                <a:sym typeface="Symbol" panose="05050102010706020507" pitchFamily="18" charset="2"/>
              </a:rPr>
              <a:t>adolescentes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gigantismo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 GH </a:t>
            </a:r>
            <a:r>
              <a:rPr lang="en-US" dirty="0" err="1" smtClean="0">
                <a:sym typeface="Symbol" panose="05050102010706020507" pitchFamily="18" charset="2"/>
              </a:rPr>
              <a:t>adultos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acromegalia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dirty="0" err="1" smtClean="0">
                <a:sym typeface="Wingdings" panose="05000000000000000000" pitchFamily="2" charset="2"/>
              </a:rPr>
              <a:t>desenvolvimento</a:t>
            </a:r>
            <a:r>
              <a:rPr lang="en-US" dirty="0" smtClean="0">
                <a:sym typeface="Wingdings" panose="05000000000000000000" pitchFamily="2" charset="2"/>
              </a:rPr>
              <a:t> da </a:t>
            </a:r>
            <a:r>
              <a:rPr lang="en-US" dirty="0" err="1" smtClean="0">
                <a:sym typeface="Wingdings" panose="05000000000000000000" pitchFamily="2" charset="2"/>
              </a:rPr>
              <a:t>mandíbula</a:t>
            </a:r>
            <a:r>
              <a:rPr lang="en-US" dirty="0" smtClean="0">
                <a:sym typeface="Wingdings" panose="05000000000000000000" pitchFamily="2" charset="2"/>
              </a:rPr>
              <a:t>, das </a:t>
            </a:r>
            <a:r>
              <a:rPr lang="en-US" dirty="0" err="1" smtClean="0">
                <a:sym typeface="Wingdings" panose="05000000000000000000" pitchFamily="2" charset="2"/>
              </a:rPr>
              <a:t>mãos</a:t>
            </a:r>
            <a:r>
              <a:rPr lang="en-US" dirty="0" smtClean="0">
                <a:sym typeface="Wingdings" panose="05000000000000000000" pitchFamily="2" charset="2"/>
              </a:rPr>
              <a:t> e dos </a:t>
            </a:r>
            <a:r>
              <a:rPr lang="en-US" dirty="0" err="1" smtClean="0">
                <a:sym typeface="Wingdings" panose="05000000000000000000" pitchFamily="2" charset="2"/>
              </a:rPr>
              <a:t>pés</a:t>
            </a:r>
            <a:endParaRPr lang="en-US" dirty="0"/>
          </a:p>
        </p:txBody>
      </p:sp>
      <p:pic>
        <p:nvPicPr>
          <p:cNvPr id="10242" name="Picture 2" descr="Resultado de imagem para nan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0" y="3769419"/>
            <a:ext cx="3794595" cy="268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m para gigant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95" y="3375563"/>
            <a:ext cx="2437706" cy="34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m para acromeg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19" y="3481355"/>
            <a:ext cx="3614881" cy="283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Prolactina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811073" cy="4351338"/>
          </a:xfrm>
        </p:spPr>
        <p:txBody>
          <a:bodyPr/>
          <a:lstStyle/>
          <a:p>
            <a:r>
              <a:rPr lang="pt-BR" dirty="0" smtClean="0"/>
              <a:t>Estimula a </a:t>
            </a:r>
            <a:r>
              <a:rPr lang="pt-BR" b="1" dirty="0" smtClean="0"/>
              <a:t>produção e liberação de leite pelas glândulas mamárias </a:t>
            </a:r>
            <a:r>
              <a:rPr lang="pt-BR" dirty="0" smtClean="0"/>
              <a:t>	</a:t>
            </a:r>
          </a:p>
          <a:p>
            <a:r>
              <a:rPr lang="pt-BR" dirty="0" smtClean="0"/>
              <a:t>Sucção: estimula a liberação de prolactina e ocitocina na corrente sanguínea</a:t>
            </a:r>
            <a:endParaRPr lang="en-US" dirty="0"/>
          </a:p>
        </p:txBody>
      </p:sp>
      <p:pic>
        <p:nvPicPr>
          <p:cNvPr id="11266" name="Picture 2" descr="Resultado de imagem para prolac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52" y="776288"/>
            <a:ext cx="57150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4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ACTH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hormônio</a:t>
            </a:r>
            <a:r>
              <a:rPr lang="en-US" dirty="0" smtClean="0"/>
              <a:t> </a:t>
            </a:r>
            <a:r>
              <a:rPr lang="en-US" dirty="0" err="1" smtClean="0"/>
              <a:t>adrenocorticotrófico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Estimula a liberação de hormônios do córtex das </a:t>
            </a:r>
            <a:r>
              <a:rPr lang="pt-BR" b="1" dirty="0" smtClean="0"/>
              <a:t>glândulas suprarrenais</a:t>
            </a:r>
            <a:r>
              <a:rPr lang="pt-BR" dirty="0" smtClean="0"/>
              <a:t>: glicocorticoides, mineralocorticoides e androgênicos</a:t>
            </a:r>
            <a:endParaRPr lang="en-US" dirty="0"/>
          </a:p>
        </p:txBody>
      </p:sp>
      <p:sp>
        <p:nvSpPr>
          <p:cNvPr id="5" name="AutoShape 4" descr="Resultado de imagem para glandula supra re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11" y="2985417"/>
            <a:ext cx="44481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FSH = hormônio folículo estimulante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Age sobre as gônadas: sobre os testículos e ovários</a:t>
            </a:r>
            <a:endParaRPr lang="en-US" dirty="0"/>
          </a:p>
          <a:p>
            <a:pPr lvl="1"/>
            <a:r>
              <a:rPr lang="pt-BR" dirty="0" smtClean="0"/>
              <a:t>Gametogênese</a:t>
            </a:r>
          </a:p>
        </p:txBody>
      </p:sp>
    </p:spTree>
    <p:extLst>
      <p:ext uri="{BB962C8B-B14F-4D97-AF65-F5344CB8AC3E}">
        <p14:creationId xmlns:p14="http://schemas.microsoft.com/office/powerpoint/2010/main" val="386264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LH = hormônio luteinizante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Age sobre as gônadas:</a:t>
            </a:r>
          </a:p>
          <a:p>
            <a:pPr lvl="1"/>
            <a:r>
              <a:rPr lang="pt-BR" dirty="0" smtClean="0"/>
              <a:t>Estimula a produção de testosterona pelos testículos </a:t>
            </a:r>
          </a:p>
          <a:p>
            <a:pPr lvl="1"/>
            <a:r>
              <a:rPr lang="pt-BR" dirty="0" smtClean="0"/>
              <a:t>Ovulação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49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TSH ou Hormônio Tireotrófico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Estímulo da </a:t>
            </a:r>
            <a:r>
              <a:rPr lang="pt-BR" b="1" dirty="0" err="1" smtClean="0"/>
              <a:t>tireóide</a:t>
            </a:r>
            <a:r>
              <a:rPr lang="pt-BR" dirty="0" smtClean="0"/>
              <a:t>: produção de </a:t>
            </a:r>
            <a:r>
              <a:rPr lang="pt-BR" b="1" dirty="0" smtClean="0"/>
              <a:t>T3 e T4 </a:t>
            </a:r>
            <a:r>
              <a:rPr lang="pt-BR" dirty="0" smtClean="0"/>
              <a:t>e de </a:t>
            </a:r>
            <a:r>
              <a:rPr lang="pt-BR" b="1" dirty="0" smtClean="0"/>
              <a:t>Calcitonina</a:t>
            </a:r>
            <a:endParaRPr lang="en-US" b="1" dirty="0"/>
          </a:p>
        </p:txBody>
      </p:sp>
      <p:pic>
        <p:nvPicPr>
          <p:cNvPr id="14338" name="Picture 2" descr="Resultado de imagem para tireoide t3 t4 calciton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33" y="2420032"/>
            <a:ext cx="5189157" cy="38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hormônios são mensageiros químico no nosso corpo.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5155" y="3709115"/>
            <a:ext cx="31038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Glândula endócrina ou porção endócrina de uma glândula mista</a:t>
            </a:r>
            <a:endParaRPr lang="en-US" dirty="0"/>
          </a:p>
        </p:txBody>
      </p:sp>
      <p:sp>
        <p:nvSpPr>
          <p:cNvPr id="5" name="Seta para a direita 4"/>
          <p:cNvSpPr/>
          <p:nvPr/>
        </p:nvSpPr>
        <p:spPr>
          <a:xfrm>
            <a:off x="3721995" y="3346532"/>
            <a:ext cx="1777285" cy="1648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02312" y="4001294"/>
            <a:ext cx="12095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sangue</a:t>
            </a:r>
            <a:endParaRPr lang="en-US" b="1" dirty="0"/>
          </a:p>
        </p:txBody>
      </p:sp>
      <p:sp>
        <p:nvSpPr>
          <p:cNvPr id="7" name="Seta para a direita 6"/>
          <p:cNvSpPr/>
          <p:nvPr/>
        </p:nvSpPr>
        <p:spPr>
          <a:xfrm>
            <a:off x="6988938" y="3579725"/>
            <a:ext cx="1841679" cy="1304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9007703" y="3724294"/>
            <a:ext cx="149394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Atua sobre</a:t>
            </a:r>
          </a:p>
          <a:p>
            <a:r>
              <a:rPr lang="pt-BR" sz="2000" dirty="0" smtClean="0"/>
              <a:t>Células-alvo</a:t>
            </a:r>
          </a:p>
          <a:p>
            <a:r>
              <a:rPr lang="pt-BR" sz="2000" dirty="0" smtClean="0"/>
              <a:t>(receptores)</a:t>
            </a:r>
          </a:p>
          <a:p>
            <a:endParaRPr lang="en-US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96049" y="4001294"/>
            <a:ext cx="147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HORMÔNIO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3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hipófise hormon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0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Glândula </a:t>
            </a:r>
            <a:r>
              <a:rPr lang="pt-BR" dirty="0" err="1" smtClean="0"/>
              <a:t>tireóide</a:t>
            </a:r>
            <a:r>
              <a:rPr lang="pt-BR" dirty="0" smtClean="0"/>
              <a:t>: T3 e T4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Controle do metabolismo basal (feedback negativo)</a:t>
            </a:r>
          </a:p>
          <a:p>
            <a:r>
              <a:rPr lang="pt-BR" dirty="0" smtClean="0">
                <a:sym typeface="Symbol" panose="05050102010706020507" pitchFamily="18" charset="2"/>
              </a:rPr>
              <a:t> T3, T4: hipertireoidismo </a:t>
            </a:r>
            <a:r>
              <a:rPr lang="pt-BR" dirty="0" smtClean="0">
                <a:sym typeface="Wingdings" panose="05000000000000000000" pitchFamily="2" charset="2"/>
              </a:rPr>
              <a:t> agitação, nervosismo, taquicardia, perda de peso, olho saltado</a:t>
            </a:r>
            <a:endParaRPr lang="pt-BR" dirty="0" smtClean="0">
              <a:sym typeface="Symbol" panose="05050102010706020507" pitchFamily="18" charset="2"/>
            </a:endParaRPr>
          </a:p>
          <a:p>
            <a:r>
              <a:rPr lang="pt-BR" dirty="0" smtClean="0">
                <a:sym typeface="Symbol" panose="05050102010706020507" pitchFamily="18" charset="2"/>
              </a:rPr>
              <a:t> T3, T4: hipotireoidismo </a:t>
            </a:r>
            <a:endParaRPr lang="en-US" dirty="0"/>
          </a:p>
        </p:txBody>
      </p:sp>
      <p:pic>
        <p:nvPicPr>
          <p:cNvPr id="15362" name="Picture 2" descr="Resultado de imagem para t3 feedback neg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63" y="3043616"/>
            <a:ext cx="5460777" cy="36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25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884" y="365125"/>
            <a:ext cx="10490915" cy="1325563"/>
          </a:xfrm>
        </p:spPr>
        <p:txBody>
          <a:bodyPr/>
          <a:lstStyle/>
          <a:p>
            <a:r>
              <a:rPr lang="pt-BR" dirty="0" smtClean="0"/>
              <a:t>Glândula </a:t>
            </a:r>
            <a:r>
              <a:rPr lang="pt-BR" dirty="0" err="1" smtClean="0"/>
              <a:t>Tireóide</a:t>
            </a:r>
            <a:r>
              <a:rPr lang="pt-BR" dirty="0" smtClean="0"/>
              <a:t>: Calcitonina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 </a:t>
            </a:r>
            <a:r>
              <a:rPr lang="en-US" dirty="0" err="1" smtClean="0">
                <a:sym typeface="Symbol" panose="05050102010706020507" pitchFamily="18" charset="2"/>
              </a:rPr>
              <a:t>Incorporação</a:t>
            </a:r>
            <a:r>
              <a:rPr lang="en-US" dirty="0" smtClean="0">
                <a:sym typeface="Symbol" panose="05050102010706020507" pitchFamily="18" charset="2"/>
              </a:rPr>
              <a:t> de </a:t>
            </a:r>
            <a:r>
              <a:rPr lang="en-US" dirty="0" err="1" smtClean="0">
                <a:sym typeface="Symbol" panose="05050102010706020507" pitchFamily="18" charset="2"/>
              </a:rPr>
              <a:t>cálcio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nos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ossos</a:t>
            </a:r>
            <a:r>
              <a:rPr lang="pt-BR" dirty="0" smtClean="0">
                <a:sym typeface="Symbol" panose="05050102010706020507" pitchFamily="18" charset="2"/>
              </a:rPr>
              <a:t>: retirada de Ca++ da corrente sanguínea</a:t>
            </a:r>
            <a:endParaRPr lang="en-US" dirty="0"/>
          </a:p>
        </p:txBody>
      </p:sp>
      <p:pic>
        <p:nvPicPr>
          <p:cNvPr id="16386" name="Picture 2" descr="Resultado de imagem para calciton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79" y="2642853"/>
            <a:ext cx="2613383" cy="38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20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Glândulas </a:t>
            </a:r>
            <a:r>
              <a:rPr lang="pt-BR" dirty="0" err="1" smtClean="0"/>
              <a:t>Paratireóides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Produz </a:t>
            </a:r>
            <a:r>
              <a:rPr lang="pt-BR" b="1" dirty="0" smtClean="0"/>
              <a:t>Paratormônio: </a:t>
            </a:r>
            <a:r>
              <a:rPr lang="pt-BR" dirty="0" smtClean="0"/>
              <a:t>função antagônica à da calcitonina</a:t>
            </a:r>
          </a:p>
          <a:p>
            <a:r>
              <a:rPr lang="pt-BR" dirty="0" smtClean="0"/>
              <a:t>Retira cálcio dos ossos e libera Ca++ na corrente sanguínea</a:t>
            </a:r>
            <a:endParaRPr lang="en-US" dirty="0"/>
          </a:p>
        </p:txBody>
      </p:sp>
      <p:pic>
        <p:nvPicPr>
          <p:cNvPr id="7170" name="Picture 2" descr="Resultado de imagem para calcitonina e paratormo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7" y="2871989"/>
            <a:ext cx="5134375" cy="38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76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8034" y="643944"/>
            <a:ext cx="10825766" cy="553301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(UFU-MG) Um determinado hormônio, liberado por certa glândula, remove o cálcio da matriz óssea, levando-o ao plasma. O hormônio e a glândula são, respectivamente:</a:t>
            </a:r>
          </a:p>
          <a:p>
            <a:pPr marL="0" indent="0">
              <a:buNone/>
            </a:pPr>
            <a:r>
              <a:rPr lang="pt-BR" dirty="0"/>
              <a:t>a)     </a:t>
            </a:r>
            <a:r>
              <a:rPr lang="pt-BR" dirty="0" err="1"/>
              <a:t>Somatotrófico</a:t>
            </a:r>
            <a:r>
              <a:rPr lang="pt-BR" dirty="0"/>
              <a:t>, hipófise;</a:t>
            </a:r>
          </a:p>
          <a:p>
            <a:pPr marL="0" indent="0">
              <a:buNone/>
            </a:pPr>
            <a:r>
              <a:rPr lang="pt-BR" dirty="0"/>
              <a:t>b)     Adrenalina, suprarrenal;</a:t>
            </a:r>
          </a:p>
          <a:p>
            <a:pPr marL="0" indent="0">
              <a:buNone/>
            </a:pPr>
            <a:r>
              <a:rPr lang="pt-BR" dirty="0"/>
              <a:t>c)     Paratormônio, paratireoide;</a:t>
            </a:r>
          </a:p>
          <a:p>
            <a:pPr marL="0" indent="0">
              <a:buNone/>
            </a:pPr>
            <a:r>
              <a:rPr lang="pt-BR" dirty="0"/>
              <a:t>d)     Insulina, pâncreas;</a:t>
            </a:r>
          </a:p>
          <a:p>
            <a:pPr marL="0" indent="0">
              <a:buNone/>
            </a:pPr>
            <a:r>
              <a:rPr lang="pt-BR" dirty="0"/>
              <a:t>e)     ADH, hipófise.</a:t>
            </a:r>
          </a:p>
        </p:txBody>
      </p:sp>
    </p:spTree>
    <p:extLst>
      <p:ext uri="{BB962C8B-B14F-4D97-AF65-F5344CB8AC3E}">
        <p14:creationId xmlns:p14="http://schemas.microsoft.com/office/powerpoint/2010/main" val="971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8034" y="643944"/>
            <a:ext cx="10825766" cy="553301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(UFU-MG) Um determinado hormônio, liberado por certa glândula, remove o cálcio da matriz óssea, levando-o ao plasma. O hormônio e a glândula são, respectivamente:</a:t>
            </a:r>
          </a:p>
          <a:p>
            <a:pPr marL="0" indent="0">
              <a:buNone/>
            </a:pPr>
            <a:r>
              <a:rPr lang="pt-BR" dirty="0"/>
              <a:t>a)     </a:t>
            </a:r>
            <a:r>
              <a:rPr lang="pt-BR" dirty="0" err="1"/>
              <a:t>Somatotrófico</a:t>
            </a:r>
            <a:r>
              <a:rPr lang="pt-BR" dirty="0"/>
              <a:t>, hipófise;</a:t>
            </a:r>
          </a:p>
          <a:p>
            <a:pPr marL="0" indent="0">
              <a:buNone/>
            </a:pPr>
            <a:r>
              <a:rPr lang="pt-BR" dirty="0"/>
              <a:t>b)     Adrenalina, suprarrenal;</a:t>
            </a:r>
          </a:p>
          <a:p>
            <a:pPr marL="0" indent="0">
              <a:buNone/>
            </a:pPr>
            <a:r>
              <a:rPr lang="pt-BR" dirty="0"/>
              <a:t>c)     </a:t>
            </a:r>
            <a:r>
              <a:rPr lang="pt-BR" b="1" dirty="0"/>
              <a:t>Paratormônio, paratireoide;</a:t>
            </a:r>
          </a:p>
          <a:p>
            <a:pPr marL="0" indent="0">
              <a:buNone/>
            </a:pPr>
            <a:r>
              <a:rPr lang="pt-BR" dirty="0"/>
              <a:t>d)     Insulina, pâncreas;</a:t>
            </a:r>
          </a:p>
          <a:p>
            <a:pPr marL="0" indent="0">
              <a:buNone/>
            </a:pPr>
            <a:r>
              <a:rPr lang="pt-BR" dirty="0"/>
              <a:t>e)     ADH, hipófise.</a:t>
            </a:r>
          </a:p>
        </p:txBody>
      </p:sp>
    </p:spTree>
    <p:extLst>
      <p:ext uri="{BB962C8B-B14F-4D97-AF65-F5344CB8AC3E}">
        <p14:creationId xmlns:p14="http://schemas.microsoft.com/office/powerpoint/2010/main" val="3371320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Pâncreas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124718" cy="4351338"/>
          </a:xfrm>
        </p:spPr>
        <p:txBody>
          <a:bodyPr/>
          <a:lstStyle/>
          <a:p>
            <a:r>
              <a:rPr lang="pt-BR" dirty="0" smtClean="0"/>
              <a:t>Parte endócrina – Ilhotas pancreáticas -  produz </a:t>
            </a:r>
            <a:r>
              <a:rPr lang="pt-BR" b="1" dirty="0" smtClean="0"/>
              <a:t>Insulina </a:t>
            </a:r>
            <a:r>
              <a:rPr lang="pt-BR" dirty="0" smtClean="0"/>
              <a:t>(</a:t>
            </a:r>
            <a:r>
              <a:rPr lang="pt-BR" dirty="0" err="1" smtClean="0"/>
              <a:t>céls</a:t>
            </a:r>
            <a:r>
              <a:rPr lang="pt-BR" dirty="0" smtClean="0"/>
              <a:t>. Beta) e </a:t>
            </a:r>
            <a:r>
              <a:rPr lang="pt-BR" b="1" dirty="0" smtClean="0"/>
              <a:t>Glucagon </a:t>
            </a:r>
            <a:r>
              <a:rPr lang="pt-BR" dirty="0" smtClean="0"/>
              <a:t>(</a:t>
            </a:r>
            <a:r>
              <a:rPr lang="pt-BR" dirty="0" err="1" smtClean="0"/>
              <a:t>céls</a:t>
            </a:r>
            <a:r>
              <a:rPr lang="pt-BR" dirty="0" smtClean="0"/>
              <a:t>. Alfa)</a:t>
            </a:r>
            <a:endParaRPr lang="en-US" b="1" dirty="0"/>
          </a:p>
        </p:txBody>
      </p:sp>
      <p:pic>
        <p:nvPicPr>
          <p:cNvPr id="9218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66" y="658498"/>
            <a:ext cx="4335073" cy="55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79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Diabete Mellitus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Deficiência na produção de insulina pelas células beta pancreáticas</a:t>
            </a:r>
            <a:r>
              <a:rPr lang="pt-BR" dirty="0" smtClean="0"/>
              <a:t> ou insensibilidade das células alvo ao hormônio</a:t>
            </a:r>
          </a:p>
          <a:p>
            <a:r>
              <a:rPr lang="pt-BR" dirty="0" smtClean="0">
                <a:sym typeface="Symbol" panose="05050102010706020507" pitchFamily="18" charset="2"/>
              </a:rPr>
              <a:t> glicose no sangue,  volume plasma sanguíneo	,  volume urinário e glicose na urina</a:t>
            </a:r>
          </a:p>
          <a:p>
            <a:r>
              <a:rPr lang="pt-BR" dirty="0" smtClean="0">
                <a:sym typeface="Symbol" panose="05050102010706020507" pitchFamily="18" charset="2"/>
              </a:rPr>
              <a:t>Células degradam gordura e proteína para obter energia: falência de órgãos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21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Glândulas Adrenais ou Suprarrenais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386848" cy="4351338"/>
          </a:xfrm>
        </p:spPr>
        <p:txBody>
          <a:bodyPr/>
          <a:lstStyle/>
          <a:p>
            <a:r>
              <a:rPr lang="pt-BR" dirty="0"/>
              <a:t>A medula adrenal produz dois hormônios principais: a </a:t>
            </a:r>
            <a:r>
              <a:rPr lang="pt-BR" b="1" dirty="0"/>
              <a:t>adrenalina</a:t>
            </a:r>
            <a:r>
              <a:rPr lang="pt-BR" dirty="0"/>
              <a:t> (ou </a:t>
            </a:r>
            <a:r>
              <a:rPr lang="pt-BR" dirty="0" err="1"/>
              <a:t>epinefrina</a:t>
            </a:r>
            <a:r>
              <a:rPr lang="pt-BR" dirty="0"/>
              <a:t>) e a </a:t>
            </a:r>
            <a:r>
              <a:rPr lang="pt-BR" b="1" dirty="0"/>
              <a:t>noradrenalina</a:t>
            </a:r>
            <a:r>
              <a:rPr lang="pt-BR" dirty="0"/>
              <a:t> (ou </a:t>
            </a:r>
            <a:r>
              <a:rPr lang="pt-BR" dirty="0" err="1"/>
              <a:t>norepinefrina</a:t>
            </a:r>
            <a:r>
              <a:rPr lang="pt-BR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Luta e fuga: aumenta batimentos cardíacos, </a:t>
            </a:r>
            <a:r>
              <a:rPr lang="pt-BR" dirty="0" err="1" smtClean="0"/>
              <a:t>vasocontrição</a:t>
            </a:r>
            <a:r>
              <a:rPr lang="pt-BR" dirty="0" smtClean="0"/>
              <a:t> periférica, maior excitabilidade do sistema nervoso.</a:t>
            </a:r>
            <a:endParaRPr lang="en-US" dirty="0" smtClean="0"/>
          </a:p>
          <a:p>
            <a:endParaRPr lang="pt-BR" dirty="0" smtClean="0"/>
          </a:p>
        </p:txBody>
      </p:sp>
      <p:pic>
        <p:nvPicPr>
          <p:cNvPr id="17410" name="Picture 2" descr="http://www.sobiologia.com.br/figuras/Fisiologiaanimal/hormoni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11" y="1928655"/>
            <a:ext cx="4377676" cy="342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2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Glândulas Suprarrenais ou Adrenais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Os hormônios produzidos pelo córtex adrenal são </a:t>
            </a:r>
            <a:r>
              <a:rPr lang="pt-BR" dirty="0" err="1"/>
              <a:t>esteróides</a:t>
            </a:r>
            <a:r>
              <a:rPr lang="pt-BR" dirty="0"/>
              <a:t>, isto é, derivados do colesterol e conhecidos genericamente como </a:t>
            </a:r>
            <a:r>
              <a:rPr lang="pt-BR" dirty="0" err="1"/>
              <a:t>corticosteróides</a:t>
            </a:r>
            <a:r>
              <a:rPr lang="pt-BR" dirty="0"/>
              <a:t>. Os principais são os </a:t>
            </a:r>
            <a:r>
              <a:rPr lang="pt-BR" dirty="0" err="1"/>
              <a:t>glicocorticóides</a:t>
            </a:r>
            <a:r>
              <a:rPr lang="pt-BR" dirty="0"/>
              <a:t> e os </a:t>
            </a:r>
            <a:r>
              <a:rPr lang="pt-BR" dirty="0" err="1"/>
              <a:t>mineralocorticóides</a:t>
            </a:r>
            <a:r>
              <a:rPr lang="pt-BR" dirty="0" smtClean="0"/>
              <a:t>.</a:t>
            </a:r>
          </a:p>
          <a:p>
            <a:r>
              <a:rPr lang="pt-BR" dirty="0"/>
              <a:t>O principal </a:t>
            </a:r>
            <a:r>
              <a:rPr lang="pt-BR" dirty="0" err="1"/>
              <a:t>glicocorticóide</a:t>
            </a:r>
            <a:r>
              <a:rPr lang="pt-BR" dirty="0"/>
              <a:t> é o </a:t>
            </a:r>
            <a:r>
              <a:rPr lang="pt-BR" b="1" dirty="0" smtClean="0"/>
              <a:t>cortisol </a:t>
            </a:r>
            <a:r>
              <a:rPr lang="pt-BR" dirty="0" smtClean="0"/>
              <a:t>– </a:t>
            </a:r>
            <a:r>
              <a:rPr lang="pt-BR" b="1" dirty="0" smtClean="0"/>
              <a:t>produção de glicose</a:t>
            </a:r>
            <a:r>
              <a:rPr lang="pt-BR" dirty="0" smtClean="0"/>
              <a:t> a partir de aminoácidos e gordura. </a:t>
            </a:r>
            <a:r>
              <a:rPr lang="pt-BR" dirty="0"/>
              <a:t>Além </a:t>
            </a:r>
            <a:r>
              <a:rPr lang="pt-BR" dirty="0" smtClean="0"/>
              <a:t>disso, o cortisol diminui </a:t>
            </a:r>
            <a:r>
              <a:rPr lang="pt-BR" dirty="0"/>
              <a:t>a permeabilidade dos capilares sanguíneos. Por causa dessas propriedades, </a:t>
            </a:r>
            <a:r>
              <a:rPr lang="pt-BR" dirty="0" smtClean="0"/>
              <a:t>é usado clinicamente </a:t>
            </a:r>
            <a:r>
              <a:rPr lang="pt-BR" dirty="0"/>
              <a:t>para reduzir inflamações provocadas por processos alérgicos, entre outras coisas</a:t>
            </a:r>
            <a:r>
              <a:rPr lang="pt-BR" dirty="0" smtClean="0"/>
              <a:t>.</a:t>
            </a:r>
          </a:p>
          <a:p>
            <a:r>
              <a:rPr lang="pt-BR" dirty="0"/>
              <a:t>Os </a:t>
            </a:r>
            <a:r>
              <a:rPr lang="pt-BR" dirty="0" err="1"/>
              <a:t>mineralocorticóides</a:t>
            </a:r>
            <a:r>
              <a:rPr lang="pt-BR" dirty="0"/>
              <a:t> regulam o balanço de água e de sais no organismo. A </a:t>
            </a:r>
            <a:r>
              <a:rPr lang="pt-BR" b="1" dirty="0" err="1"/>
              <a:t>aldosterona</a:t>
            </a:r>
            <a:r>
              <a:rPr lang="pt-BR" dirty="0"/>
              <a:t>, por exemplo, é um hormônio que </a:t>
            </a:r>
            <a:r>
              <a:rPr lang="pt-BR" b="1" dirty="0"/>
              <a:t>estimula a reabsorção de </a:t>
            </a:r>
            <a:r>
              <a:rPr lang="pt-BR" b="1" dirty="0" smtClean="0"/>
              <a:t>sódio</a:t>
            </a:r>
            <a:r>
              <a:rPr lang="pt-BR" dirty="0" smtClean="0"/>
              <a:t> e água </a:t>
            </a:r>
            <a:r>
              <a:rPr lang="pt-BR" dirty="0"/>
              <a:t>pelos rins. </a:t>
            </a:r>
            <a:endParaRPr lang="pt-BR" dirty="0" smtClean="0"/>
          </a:p>
          <a:p>
            <a:r>
              <a:rPr lang="pt-BR" dirty="0" smtClean="0"/>
              <a:t>Hormônios androgênicos: as glândulas adrenais também produzem estrógeno e testosterona em menor quantidade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m para glândulas endócr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1" y="813035"/>
            <a:ext cx="6230648" cy="604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Glândulas endócrinas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99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Gônadas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Testículos </a:t>
            </a:r>
            <a:r>
              <a:rPr lang="pt-BR" dirty="0" smtClean="0">
                <a:sym typeface="Wingdings" panose="05000000000000000000" pitchFamily="2" charset="2"/>
              </a:rPr>
              <a:t> produzem </a:t>
            </a:r>
            <a:r>
              <a:rPr lang="pt-BR" b="1" dirty="0" smtClean="0">
                <a:sym typeface="Wingdings" panose="05000000000000000000" pitchFamily="2" charset="2"/>
              </a:rPr>
              <a:t>testosterona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Ovários  produzem </a:t>
            </a:r>
            <a:r>
              <a:rPr lang="pt-BR" b="1" dirty="0" smtClean="0">
                <a:sym typeface="Wingdings" panose="05000000000000000000" pitchFamily="2" charset="2"/>
              </a:rPr>
              <a:t>estrógeno e progesterona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Esses hormônios estimulam características sexuais secundárias femininas e masculinas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Atuam no processo de formação dos gametas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5823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248" y="553791"/>
            <a:ext cx="10787130" cy="5481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(UFC-CE) Os hormônios secretados pelas glândulas endócrinas estimulam diversas funções e atividades dos organismos, como, por exemplo, o crescimento e reações de susto e raiva nos vertebrados. Assinale a opção inteiramente correta quanto às glândulas secretoras e aos efeitos dos hormônios indicados.</a:t>
            </a:r>
          </a:p>
          <a:p>
            <a:pPr marL="0" indent="0">
              <a:buNone/>
            </a:pPr>
            <a:r>
              <a:rPr lang="pt-BR" dirty="0"/>
              <a:t>a)     Ocitocina: é liberada na hipófise e acelera as contrações uterinas que levam ao parto;</a:t>
            </a:r>
          </a:p>
          <a:p>
            <a:pPr marL="0" indent="0">
              <a:buNone/>
            </a:pPr>
            <a:r>
              <a:rPr lang="pt-BR" dirty="0"/>
              <a:t>b)     </a:t>
            </a:r>
            <a:r>
              <a:rPr lang="pt-BR" dirty="0" err="1"/>
              <a:t>Somatotrofina</a:t>
            </a:r>
            <a:r>
              <a:rPr lang="pt-BR" dirty="0"/>
              <a:t>: é liberada no pâncreas e promove o crescimento corporal;</a:t>
            </a:r>
          </a:p>
          <a:p>
            <a:pPr marL="0" indent="0">
              <a:buNone/>
            </a:pPr>
            <a:r>
              <a:rPr lang="pt-BR" dirty="0"/>
              <a:t>c)     Insulina: é liberada na hipófise e diminui a concentração de glicose no sangue;</a:t>
            </a:r>
          </a:p>
          <a:p>
            <a:pPr marL="0" indent="0">
              <a:buNone/>
            </a:pPr>
            <a:r>
              <a:rPr lang="pt-BR" dirty="0"/>
              <a:t>d)     Adrenalina: é liberada nas suprarrenais e diminui a pressão arterial;</a:t>
            </a:r>
          </a:p>
          <a:p>
            <a:pPr marL="0" indent="0">
              <a:buNone/>
            </a:pPr>
            <a:r>
              <a:rPr lang="pt-BR" dirty="0"/>
              <a:t>e)     Estrógeno: é liberado nos testículos e determina o impulso sexual nos machos.</a:t>
            </a:r>
          </a:p>
        </p:txBody>
      </p:sp>
    </p:spTree>
    <p:extLst>
      <p:ext uri="{BB962C8B-B14F-4D97-AF65-F5344CB8AC3E}">
        <p14:creationId xmlns:p14="http://schemas.microsoft.com/office/powerpoint/2010/main" val="2974575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248" y="553791"/>
            <a:ext cx="10787130" cy="5481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(UFC-CE) Os hormônios secretados pelas glândulas endócrinas estimulam diversas funções e atividades dos organismos, como, por exemplo, o crescimento e reações de susto e raiva nos vertebrados. Assinale a opção inteiramente correta quanto às glândulas secretoras e aos efeitos dos hormônios indicados.</a:t>
            </a:r>
          </a:p>
          <a:p>
            <a:pPr marL="0" indent="0">
              <a:buNone/>
            </a:pPr>
            <a:r>
              <a:rPr lang="pt-BR" b="1" dirty="0"/>
              <a:t>a)     Ocitocina: é liberada na hipófise e acelera as contrações uterinas que levam ao parto;</a:t>
            </a:r>
          </a:p>
          <a:p>
            <a:pPr marL="0" indent="0">
              <a:buNone/>
            </a:pPr>
            <a:r>
              <a:rPr lang="pt-BR" dirty="0"/>
              <a:t>b)     </a:t>
            </a:r>
            <a:r>
              <a:rPr lang="pt-BR" dirty="0" err="1"/>
              <a:t>Somatotrofina</a:t>
            </a:r>
            <a:r>
              <a:rPr lang="pt-BR" dirty="0"/>
              <a:t>: é liberada no pâncreas e promove o crescimento corporal;</a:t>
            </a:r>
          </a:p>
          <a:p>
            <a:pPr marL="0" indent="0">
              <a:buNone/>
            </a:pPr>
            <a:r>
              <a:rPr lang="pt-BR" dirty="0"/>
              <a:t>c)     Insulina: é liberada na hipófise e diminui a concentração de glicose no sangue;</a:t>
            </a:r>
          </a:p>
          <a:p>
            <a:pPr marL="0" indent="0">
              <a:buNone/>
            </a:pPr>
            <a:r>
              <a:rPr lang="pt-BR" dirty="0"/>
              <a:t>d)     Adrenalina: é liberada nas suprarrenais e diminui a pressão arterial;</a:t>
            </a:r>
          </a:p>
          <a:p>
            <a:pPr marL="0" indent="0">
              <a:buNone/>
            </a:pPr>
            <a:r>
              <a:rPr lang="pt-BR" dirty="0"/>
              <a:t>e)     Estrógeno: é liberado nos testículos e determina o impulso sexual nos machos.</a:t>
            </a:r>
          </a:p>
        </p:txBody>
      </p:sp>
    </p:spTree>
    <p:extLst>
      <p:ext uri="{BB962C8B-B14F-4D97-AF65-F5344CB8AC3E}">
        <p14:creationId xmlns:p14="http://schemas.microsoft.com/office/powerpoint/2010/main" val="925978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882" y="515155"/>
            <a:ext cx="10915918" cy="5661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As gônadas, testículos e ovários, produzem gametas e hormônios e, por isso, podem ser chamadas de glândulas. Assinale a alternativa que apresenta o nome e a função de um hormônio produzido pelos ovários.</a:t>
            </a:r>
          </a:p>
          <a:p>
            <a:pPr marL="0" indent="0">
              <a:buNone/>
            </a:pPr>
            <a:r>
              <a:rPr lang="pt-BR" dirty="0"/>
              <a:t>a)     Estrógeno, estimula o crescimento da mucosa uterina, além de desenvolver e manter as características sexuais secundárias femininas;</a:t>
            </a:r>
          </a:p>
          <a:p>
            <a:pPr marL="0" indent="0">
              <a:buNone/>
            </a:pPr>
            <a:r>
              <a:rPr lang="pt-BR" dirty="0"/>
              <a:t>b)     Andrógenos, promove a continuação de crescimento da mucosa uterina;</a:t>
            </a:r>
          </a:p>
          <a:p>
            <a:pPr marL="0" indent="0">
              <a:buNone/>
            </a:pPr>
            <a:r>
              <a:rPr lang="pt-BR" dirty="0"/>
              <a:t>c)     Progesterona, determina o aparecimento das características sexuais secundárias;</a:t>
            </a:r>
          </a:p>
          <a:p>
            <a:pPr marL="0" indent="0">
              <a:buNone/>
            </a:pPr>
            <a:r>
              <a:rPr lang="pt-BR" dirty="0"/>
              <a:t>d)     Testosterona, responsável pelo aparecimento das características sexuais secundárias masculinas;</a:t>
            </a:r>
          </a:p>
          <a:p>
            <a:pPr marL="0" indent="0">
              <a:buNone/>
            </a:pPr>
            <a:r>
              <a:rPr lang="pt-BR" dirty="0"/>
              <a:t>e)     Ocitocina, estimula a contração da musculatura do útero e das glândulas mamárias.</a:t>
            </a:r>
          </a:p>
        </p:txBody>
      </p:sp>
    </p:spTree>
    <p:extLst>
      <p:ext uri="{BB962C8B-B14F-4D97-AF65-F5344CB8AC3E}">
        <p14:creationId xmlns:p14="http://schemas.microsoft.com/office/powerpoint/2010/main" val="2968787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882" y="515155"/>
            <a:ext cx="10915918" cy="5661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As gônadas, testículos e ovários, produzem gametas e hormônios e, por isso, podem ser chamadas de glândulas. Assinale a alternativa que apresenta o nome e a função de um hormônio produzido pelos ovários.</a:t>
            </a:r>
          </a:p>
          <a:p>
            <a:pPr marL="0" indent="0">
              <a:buNone/>
            </a:pPr>
            <a:r>
              <a:rPr lang="pt-BR" dirty="0"/>
              <a:t>a)     </a:t>
            </a:r>
            <a:r>
              <a:rPr lang="pt-BR" b="1" dirty="0"/>
              <a:t>Estrógeno, estimula o crescimento da mucosa uterina, além de desenvolver e manter as características sexuais secundárias femininas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b)     Andrógenos, promove a continuação de crescimento da mucosa uterina;</a:t>
            </a:r>
          </a:p>
          <a:p>
            <a:pPr marL="0" indent="0">
              <a:buNone/>
            </a:pPr>
            <a:r>
              <a:rPr lang="pt-BR" dirty="0"/>
              <a:t>c)     Progesterona, determina o aparecimento das características sexuais secundárias;</a:t>
            </a:r>
          </a:p>
          <a:p>
            <a:pPr marL="0" indent="0">
              <a:buNone/>
            </a:pPr>
            <a:r>
              <a:rPr lang="pt-BR" dirty="0"/>
              <a:t>d)     Testosterona, responsável pelo aparecimento das características sexuais secundárias masculinas;</a:t>
            </a:r>
          </a:p>
          <a:p>
            <a:pPr marL="0" indent="0">
              <a:buNone/>
            </a:pPr>
            <a:r>
              <a:rPr lang="pt-BR" dirty="0"/>
              <a:t>e)     Ocitocina, estimula a contração da musculatura do útero e das glândulas mamárias.</a:t>
            </a:r>
          </a:p>
        </p:txBody>
      </p:sp>
    </p:spTree>
    <p:extLst>
      <p:ext uri="{BB962C8B-B14F-4D97-AF65-F5344CB8AC3E}">
        <p14:creationId xmlns:p14="http://schemas.microsoft.com/office/powerpoint/2010/main" val="2998899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Reprodutor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 </a:t>
            </a:r>
            <a:r>
              <a:rPr lang="pt-BR" b="1" dirty="0"/>
              <a:t>gonadotrofinas</a:t>
            </a:r>
            <a:r>
              <a:rPr lang="pt-BR" dirty="0"/>
              <a:t> </a:t>
            </a:r>
            <a:r>
              <a:rPr lang="pt-BR" b="1" dirty="0"/>
              <a:t>FSH</a:t>
            </a:r>
            <a:r>
              <a:rPr lang="pt-BR" dirty="0"/>
              <a:t> (hormônio folículo estimulante) e</a:t>
            </a:r>
            <a:r>
              <a:rPr lang="pt-BR" b="1" dirty="0"/>
              <a:t> LH</a:t>
            </a:r>
            <a:r>
              <a:rPr lang="pt-BR" dirty="0"/>
              <a:t> (hormônio luteinizante) são produzidos pela porção anterior da hipófise e </a:t>
            </a:r>
            <a:r>
              <a:rPr lang="pt-BR" b="1" dirty="0"/>
              <a:t>regulam a atividade dos ovários e testículos</a:t>
            </a:r>
            <a:r>
              <a:rPr lang="pt-BR" dirty="0"/>
              <a:t>. Esses órgãos, por sua vez, </a:t>
            </a:r>
            <a:r>
              <a:rPr lang="pt-BR" b="1" dirty="0"/>
              <a:t>produzirão hormônios </a:t>
            </a:r>
            <a:r>
              <a:rPr lang="pt-BR" dirty="0"/>
              <a:t>que atuarão no </a:t>
            </a:r>
            <a:r>
              <a:rPr lang="pt-BR" b="1" dirty="0"/>
              <a:t>surgimento dos caracteres sexuais secundários e no processo de reprodução humana</a:t>
            </a:r>
            <a:r>
              <a:rPr lang="pt-B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3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Hormônios no sistema reprodutor masculino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Puberdade: nessa </a:t>
            </a:r>
            <a:r>
              <a:rPr lang="pt-BR" dirty="0"/>
              <a:t>fase da vida, </a:t>
            </a:r>
            <a:r>
              <a:rPr lang="pt-BR" b="1" dirty="0" smtClean="0"/>
              <a:t>FSH e LH </a:t>
            </a:r>
            <a:r>
              <a:rPr lang="pt-BR" dirty="0" smtClean="0"/>
              <a:t>(produzidos pela </a:t>
            </a:r>
            <a:r>
              <a:rPr lang="pt-BR" dirty="0" err="1" smtClean="0"/>
              <a:t>adenohipófise</a:t>
            </a:r>
            <a:r>
              <a:rPr lang="pt-BR" dirty="0" smtClean="0"/>
              <a:t>) agem </a:t>
            </a:r>
            <a:r>
              <a:rPr lang="pt-BR" dirty="0"/>
              <a:t>sobre os testículos, estimulando a produção de </a:t>
            </a:r>
            <a:r>
              <a:rPr lang="pt-BR" b="1" dirty="0"/>
              <a:t>testosterona</a:t>
            </a:r>
            <a:r>
              <a:rPr lang="pt-BR" dirty="0"/>
              <a:t>. </a:t>
            </a:r>
            <a:endParaRPr lang="en-US" dirty="0" smtClean="0"/>
          </a:p>
          <a:p>
            <a:r>
              <a:rPr lang="pt-BR" dirty="0"/>
              <a:t>A </a:t>
            </a:r>
            <a:r>
              <a:rPr lang="pt-BR" b="1" dirty="0"/>
              <a:t>testosterona</a:t>
            </a:r>
            <a:r>
              <a:rPr lang="pt-BR" dirty="0"/>
              <a:t> é o principal hormônio </a:t>
            </a:r>
            <a:r>
              <a:rPr lang="pt-BR" dirty="0" smtClean="0"/>
              <a:t>masculino</a:t>
            </a:r>
            <a:endParaRPr lang="pt-BR" dirty="0"/>
          </a:p>
          <a:p>
            <a:pPr lvl="1"/>
            <a:r>
              <a:rPr lang="pt-BR" dirty="0"/>
              <a:t>Ela determina o </a:t>
            </a:r>
            <a:r>
              <a:rPr lang="pt-BR" u="sng" dirty="0"/>
              <a:t>desenvolvimento dos órgãos genitais</a:t>
            </a:r>
            <a:r>
              <a:rPr lang="pt-BR" dirty="0"/>
              <a:t>, a descida dos testículos para a bolsa escrotal e o </a:t>
            </a:r>
            <a:r>
              <a:rPr lang="pt-BR" u="sng" dirty="0"/>
              <a:t>aparecimento das características sexuais secundárias masculinas</a:t>
            </a:r>
            <a:r>
              <a:rPr lang="pt-BR" dirty="0" smtClean="0"/>
              <a:t>, </a:t>
            </a:r>
            <a:r>
              <a:rPr lang="pt-BR" dirty="0"/>
              <a:t>induz o amadurecimento dos órgãos genitais, além de promover o impulso sexual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FSH</a:t>
            </a:r>
            <a:r>
              <a:rPr lang="pt-BR" dirty="0" smtClean="0"/>
              <a:t> estimula a </a:t>
            </a:r>
            <a:r>
              <a:rPr lang="pt-BR" b="1" dirty="0" smtClean="0"/>
              <a:t>espermatogênese</a:t>
            </a:r>
            <a:r>
              <a:rPr lang="pt-BR" dirty="0" smtClean="0"/>
              <a:t> nos testículos</a:t>
            </a:r>
          </a:p>
        </p:txBody>
      </p:sp>
    </p:spTree>
    <p:extLst>
      <p:ext uri="{BB962C8B-B14F-4D97-AF65-F5344CB8AC3E}">
        <p14:creationId xmlns:p14="http://schemas.microsoft.com/office/powerpoint/2010/main" val="2816971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Hormônios no ciclo menstrual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ciclo menstrual </a:t>
            </a:r>
            <a:r>
              <a:rPr lang="pt-BR" dirty="0" smtClean="0"/>
              <a:t>é </a:t>
            </a:r>
            <a:r>
              <a:rPr lang="pt-BR" dirty="0"/>
              <a:t>causado pela secreção alternada dos hormônios </a:t>
            </a:r>
            <a:r>
              <a:rPr lang="pt-BR" dirty="0" smtClean="0"/>
              <a:t>folículo-estimulante (</a:t>
            </a:r>
            <a:r>
              <a:rPr lang="pt-BR" b="1" dirty="0" smtClean="0"/>
              <a:t>FSH</a:t>
            </a:r>
            <a:r>
              <a:rPr lang="pt-BR" dirty="0" smtClean="0"/>
              <a:t>) </a:t>
            </a:r>
            <a:r>
              <a:rPr lang="pt-BR" dirty="0"/>
              <a:t>e </a:t>
            </a:r>
            <a:r>
              <a:rPr lang="pt-BR" dirty="0" smtClean="0"/>
              <a:t>luteinizante (</a:t>
            </a:r>
            <a:r>
              <a:rPr lang="pt-BR" b="1" dirty="0" smtClean="0"/>
              <a:t>LH</a:t>
            </a:r>
            <a:r>
              <a:rPr lang="pt-BR" dirty="0" smtClean="0"/>
              <a:t>), pela </a:t>
            </a:r>
            <a:r>
              <a:rPr lang="pt-BR" dirty="0" err="1" smtClean="0"/>
              <a:t>adenohipófise</a:t>
            </a:r>
            <a:r>
              <a:rPr lang="pt-BR" dirty="0" smtClean="0"/>
              <a:t>, </a:t>
            </a:r>
            <a:r>
              <a:rPr lang="pt-BR" dirty="0"/>
              <a:t>e dos </a:t>
            </a:r>
            <a:r>
              <a:rPr lang="pt-BR" b="1" dirty="0"/>
              <a:t>estrogênios</a:t>
            </a:r>
            <a:r>
              <a:rPr lang="pt-BR" dirty="0"/>
              <a:t> e </a:t>
            </a:r>
            <a:r>
              <a:rPr lang="pt-BR" b="1" dirty="0"/>
              <a:t>progesterona</a:t>
            </a:r>
            <a:r>
              <a:rPr lang="pt-BR" dirty="0"/>
              <a:t>, pelos ovários.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42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Início da menstruação: </a:t>
            </a:r>
            <a:r>
              <a:rPr lang="pt-BR" dirty="0" smtClean="0">
                <a:sym typeface="Symbol" panose="05050102010706020507" pitchFamily="18" charset="2"/>
              </a:rPr>
              <a:t></a:t>
            </a:r>
            <a:r>
              <a:rPr lang="pt-BR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pt-BR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FSH</a:t>
            </a:r>
            <a:r>
              <a:rPr lang="pt-BR" dirty="0" smtClean="0">
                <a:sym typeface="Symbol" panose="05050102010706020507" pitchFamily="18" charset="2"/>
              </a:rPr>
              <a:t>, </a:t>
            </a:r>
            <a:r>
              <a:rPr lang="pt-BR" sz="2400" dirty="0" smtClean="0">
                <a:sym typeface="Symbol" panose="05050102010706020507" pitchFamily="18" charset="2"/>
              </a:rPr>
              <a:t>LH</a:t>
            </a:r>
          </a:p>
          <a:p>
            <a:pPr lvl="1"/>
            <a:r>
              <a:rPr lang="pt-BR" dirty="0" smtClean="0"/>
              <a:t>Juntos</a:t>
            </a:r>
            <a:r>
              <a:rPr lang="pt-BR" dirty="0"/>
              <a:t>, esses hormônios promovem o </a:t>
            </a:r>
            <a:r>
              <a:rPr lang="pt-BR" u="sng" dirty="0">
                <a:solidFill>
                  <a:srgbClr val="FF0000"/>
                </a:solidFill>
              </a:rPr>
              <a:t>crescimento de diversos folículos nos ovários</a:t>
            </a:r>
            <a:r>
              <a:rPr lang="pt-BR" dirty="0"/>
              <a:t> e acarretam uma </a:t>
            </a:r>
            <a:r>
              <a:rPr lang="pt-BR" b="1" dirty="0"/>
              <a:t>secreção considerável de estrogênio (estrógeno).</a:t>
            </a:r>
          </a:p>
          <a:p>
            <a:r>
              <a:rPr lang="pt-BR" dirty="0" smtClean="0"/>
              <a:t>Estrogênio inibe a secreção de FSH e LH, fazendo com que suas taxas declinassem a um mínimo por volta do décimo dia do ciclo (feedback negativo)</a:t>
            </a:r>
          </a:p>
          <a:p>
            <a:r>
              <a:rPr lang="pt-BR" dirty="0" smtClean="0"/>
              <a:t>Depois, subitamente a </a:t>
            </a:r>
            <a:r>
              <a:rPr lang="pt-BR" dirty="0" err="1" smtClean="0"/>
              <a:t>adenohipófise</a:t>
            </a:r>
            <a:r>
              <a:rPr lang="pt-BR" dirty="0" smtClean="0"/>
              <a:t> começa a secretar quantidades  muito elevadas de ambos os hormônios mas principalmente do </a:t>
            </a:r>
            <a:r>
              <a:rPr lang="pt-BR" b="1" dirty="0" smtClean="0"/>
              <a:t>hormônio luteinizante (</a:t>
            </a:r>
            <a:r>
              <a:rPr lang="pt-BR" b="1" dirty="0" smtClean="0">
                <a:solidFill>
                  <a:srgbClr val="FF0000"/>
                </a:solidFill>
              </a:rPr>
              <a:t>LH</a:t>
            </a:r>
            <a:r>
              <a:rPr lang="pt-BR" b="1" dirty="0" smtClean="0"/>
              <a:t>)</a:t>
            </a:r>
            <a:r>
              <a:rPr lang="pt-BR" dirty="0" smtClean="0"/>
              <a:t>. É essa fase de aumento súbito da secreção que provoca o rápido </a:t>
            </a:r>
            <a:r>
              <a:rPr lang="pt-BR" u="sng" dirty="0" smtClean="0">
                <a:solidFill>
                  <a:srgbClr val="FF0000"/>
                </a:solidFill>
              </a:rPr>
              <a:t>desenvolvimento final de um dos folículos ovarianos e a sua ruptura </a:t>
            </a:r>
            <a:r>
              <a:rPr lang="pt-BR" dirty="0" smtClean="0"/>
              <a:t>dentro de cerca de dois dias – </a:t>
            </a:r>
            <a:r>
              <a:rPr lang="pt-BR" dirty="0" smtClean="0">
                <a:solidFill>
                  <a:srgbClr val="FF0000"/>
                </a:solidFill>
              </a:rPr>
              <a:t>ovulação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791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m para hormonios ov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018147"/>
            <a:ext cx="51149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013" y="1018147"/>
            <a:ext cx="7301249" cy="5485684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 processo de </a:t>
            </a:r>
            <a:r>
              <a:rPr lang="pt-BR" b="1" dirty="0"/>
              <a:t>ovulação</a:t>
            </a:r>
            <a:r>
              <a:rPr lang="pt-BR" dirty="0"/>
              <a:t>, que ocorre por volta do décimo quarto dia de um ciclo normal de 28 dias, conduz ao </a:t>
            </a:r>
            <a:r>
              <a:rPr lang="pt-BR" u="sng" dirty="0"/>
              <a:t>desenvolvimento do corpo lúteo ou corpo amarelo</a:t>
            </a:r>
            <a:r>
              <a:rPr lang="pt-BR" dirty="0"/>
              <a:t>, que secreta quantidades elevadas de </a:t>
            </a:r>
            <a:r>
              <a:rPr lang="pt-BR" b="1" dirty="0"/>
              <a:t>progesterona</a:t>
            </a:r>
            <a:r>
              <a:rPr lang="pt-BR" dirty="0"/>
              <a:t> e quantidades consideráveis de </a:t>
            </a:r>
            <a:r>
              <a:rPr lang="pt-BR" b="1" dirty="0"/>
              <a:t>estrogênio</a:t>
            </a:r>
            <a:r>
              <a:rPr lang="pt-BR" dirty="0" smtClean="0"/>
              <a:t>.</a:t>
            </a:r>
          </a:p>
          <a:p>
            <a:r>
              <a:rPr lang="pt-BR" dirty="0"/>
              <a:t>O </a:t>
            </a:r>
            <a:r>
              <a:rPr lang="pt-BR" b="1" dirty="0">
                <a:solidFill>
                  <a:srgbClr val="FF0000"/>
                </a:solidFill>
              </a:rPr>
              <a:t>estrogênio</a:t>
            </a:r>
            <a:r>
              <a:rPr lang="pt-BR" dirty="0">
                <a:solidFill>
                  <a:srgbClr val="FF0000"/>
                </a:solidFill>
              </a:rPr>
              <a:t> e a </a:t>
            </a:r>
            <a:r>
              <a:rPr lang="pt-BR" b="1" dirty="0">
                <a:solidFill>
                  <a:srgbClr val="FF0000"/>
                </a:solidFill>
              </a:rPr>
              <a:t>progesterona</a:t>
            </a:r>
            <a:r>
              <a:rPr lang="pt-BR" dirty="0">
                <a:solidFill>
                  <a:srgbClr val="FF0000"/>
                </a:solidFill>
              </a:rPr>
              <a:t> secretados pelo corpo lúteo</a:t>
            </a:r>
            <a:r>
              <a:rPr lang="pt-BR" dirty="0"/>
              <a:t> inibem novamente a </a:t>
            </a:r>
            <a:r>
              <a:rPr lang="pt-BR" dirty="0" err="1" smtClean="0"/>
              <a:t>adenohipófise</a:t>
            </a:r>
            <a:r>
              <a:rPr lang="pt-BR" dirty="0" smtClean="0"/>
              <a:t>, </a:t>
            </a:r>
            <a:r>
              <a:rPr lang="pt-BR" dirty="0"/>
              <a:t>diminuindo a taxa de secreção </a:t>
            </a:r>
            <a:r>
              <a:rPr lang="pt-BR" dirty="0" smtClean="0"/>
              <a:t>de FSH e LH. </a:t>
            </a:r>
          </a:p>
          <a:p>
            <a:r>
              <a:rPr lang="pt-BR" dirty="0" smtClean="0"/>
              <a:t>Sem </a:t>
            </a:r>
            <a:r>
              <a:rPr lang="pt-BR" dirty="0"/>
              <a:t>esses hormônios para estimulá-lo, o corpo lúteo </a:t>
            </a:r>
            <a:r>
              <a:rPr lang="pt-BR" dirty="0" err="1"/>
              <a:t>involui</a:t>
            </a:r>
            <a:r>
              <a:rPr lang="pt-BR" dirty="0"/>
              <a:t>, de modo que </a:t>
            </a:r>
            <a:r>
              <a:rPr lang="pt-BR" b="1" dirty="0"/>
              <a:t>a secreção de </a:t>
            </a:r>
            <a:r>
              <a:rPr lang="pt-BR" b="1" dirty="0">
                <a:solidFill>
                  <a:srgbClr val="FF0000"/>
                </a:solidFill>
              </a:rPr>
              <a:t>estrogênio e progesterona cai</a:t>
            </a:r>
            <a:r>
              <a:rPr lang="pt-BR" b="1" dirty="0"/>
              <a:t> para níveis muito baixos. É nesse momento que </a:t>
            </a:r>
            <a:r>
              <a:rPr lang="pt-BR" b="1" dirty="0">
                <a:solidFill>
                  <a:srgbClr val="FF0000"/>
                </a:solidFill>
              </a:rPr>
              <a:t>a menstruação se inicia</a:t>
            </a:r>
            <a:r>
              <a:rPr lang="pt-BR" b="1" dirty="0"/>
              <a:t>, provocada por esse súbito declínio na secreção de ambos os hormônios</a:t>
            </a:r>
            <a:r>
              <a:rPr lang="pt-BR" b="1" dirty="0" smtClean="0"/>
              <a:t>.</a:t>
            </a:r>
          </a:p>
          <a:p>
            <a:r>
              <a:rPr lang="pt-BR" dirty="0"/>
              <a:t>Nessa ocasião, a </a:t>
            </a:r>
            <a:r>
              <a:rPr lang="pt-BR" dirty="0" err="1" smtClean="0"/>
              <a:t>adenohipófise</a:t>
            </a:r>
            <a:r>
              <a:rPr lang="pt-BR" dirty="0" smtClean="0"/>
              <a:t>, </a:t>
            </a:r>
            <a:r>
              <a:rPr lang="pt-BR" dirty="0"/>
              <a:t>que estava inibida pelo estrogênio e pela progesterona, começa a secretar outra vez grandes quantidades de hormônio folículo-estimulante, iniciando um novo ciclo. 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480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20" y="829880"/>
            <a:ext cx="7578735" cy="49012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56113" y="4288664"/>
            <a:ext cx="219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  <a:r>
              <a:rPr lang="pt-BR" dirty="0" smtClean="0"/>
              <a:t>u </a:t>
            </a:r>
            <a:r>
              <a:rPr lang="pt-BR" dirty="0" err="1" smtClean="0"/>
              <a:t>Neurohipófise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32702" y="4103998"/>
            <a:ext cx="22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ou </a:t>
            </a:r>
            <a:r>
              <a:rPr lang="pt-BR" dirty="0" err="1" smtClean="0"/>
              <a:t>Adenohipófise</a:t>
            </a:r>
            <a:endParaRPr lang="en-U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4864" y="167098"/>
            <a:ext cx="10515600" cy="1325563"/>
          </a:xfrm>
        </p:spPr>
        <p:txBody>
          <a:bodyPr/>
          <a:lstStyle/>
          <a:p>
            <a:r>
              <a:rPr lang="pt-BR" dirty="0" smtClean="0"/>
              <a:t>Glândulas mestres: hipófise e hipotálamo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80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b="1" dirty="0" smtClean="0"/>
              <a:t>estrógeno</a:t>
            </a:r>
            <a:r>
              <a:rPr lang="pt-BR" dirty="0" smtClean="0"/>
              <a:t> estimula </a:t>
            </a:r>
            <a:r>
              <a:rPr lang="pt-BR" dirty="0"/>
              <a:t>o crescimento das células da parede interna do útero, o </a:t>
            </a:r>
            <a:r>
              <a:rPr lang="pt-BR" b="1" dirty="0"/>
              <a:t>endométrio</a:t>
            </a:r>
            <a:r>
              <a:rPr lang="pt-BR" dirty="0"/>
              <a:t>, que se torna mais espesso e vascularizado. Essas mudanças preparam o útero para o caso da implantação de um embrião, ou seja, de uma gravidez</a:t>
            </a:r>
            <a:r>
              <a:rPr lang="pt-BR" dirty="0" smtClean="0"/>
              <a:t>.</a:t>
            </a:r>
          </a:p>
          <a:p>
            <a:r>
              <a:rPr lang="pt-BR" dirty="0"/>
              <a:t>A </a:t>
            </a:r>
            <a:r>
              <a:rPr lang="pt-BR" b="1" dirty="0"/>
              <a:t>queda nos níveis de estrogênio e progesterona </a:t>
            </a:r>
            <a:r>
              <a:rPr lang="pt-BR" dirty="0"/>
              <a:t>faz com que as células endometriais se desprendam da parede uterina. Estas células são expulsas do corpo, através do canal vaginal, causando o sangramento característico da </a:t>
            </a:r>
            <a:r>
              <a:rPr lang="pt-BR" b="1" dirty="0"/>
              <a:t>menstruação</a:t>
            </a:r>
            <a:r>
              <a:rPr lang="pt-B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14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obiologia.com.br/figuras/Fisiologiaanimal/hormoni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84" y="90352"/>
            <a:ext cx="5150521" cy="649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22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Gravidez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Na gravidez, o embrião se fixa à parede do útero e </a:t>
            </a:r>
            <a:r>
              <a:rPr lang="pt-BR" b="1" dirty="0"/>
              <a:t>o endométrio não sofre descamação. </a:t>
            </a:r>
            <a:endParaRPr lang="pt-BR" b="1" dirty="0" smtClean="0"/>
          </a:p>
          <a:p>
            <a:r>
              <a:rPr lang="pt-BR" dirty="0"/>
              <a:t>Isso ocorre devido à produção de um hormônio, chamado de gonadotrofina </a:t>
            </a:r>
            <a:r>
              <a:rPr lang="pt-BR" dirty="0" smtClean="0"/>
              <a:t>coriônica (HCG), </a:t>
            </a:r>
            <a:r>
              <a:rPr lang="pt-BR" dirty="0"/>
              <a:t>pela placenta. Este hormônio estimula o corpo lúteo, </a:t>
            </a:r>
            <a:r>
              <a:rPr lang="pt-BR" b="1" dirty="0"/>
              <a:t>mantendo o nível de progesterona elevado</a:t>
            </a:r>
            <a:r>
              <a:rPr lang="pt-BR" dirty="0"/>
              <a:t>. Em muitos testes de gravidez a resposta é dada pela presença ou </a:t>
            </a:r>
            <a:r>
              <a:rPr lang="pt-BR" dirty="0" smtClean="0"/>
              <a:t>ausência.</a:t>
            </a:r>
          </a:p>
          <a:p>
            <a:r>
              <a:rPr lang="pt-BR" dirty="0"/>
              <a:t>No quarto mês de gestação a própria placenta passa a produzir um hormônio com ação similar à da progesterona, chamado de progesterona 2, e que, deste ponto em diante, é responsável pela manutenção da gravidez.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63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1217" y="656823"/>
            <a:ext cx="10632583" cy="55201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(UEL) A pílula anticoncepcional é utilizada como método contraceptivo, porque sua ação é capaz de bloquear a ovulação no organismo feminino humano. Portanto, a pílula anticoncepcional é uma combinação dos hormônios:</a:t>
            </a:r>
          </a:p>
          <a:p>
            <a:pPr marL="0" indent="0">
              <a:buNone/>
            </a:pPr>
            <a:r>
              <a:rPr lang="pt-BR" dirty="0"/>
              <a:t>a) Estrógeno e progesterona que inibem a produção de folículo-estimulante e de luteinizante na hipófise.</a:t>
            </a:r>
          </a:p>
          <a:p>
            <a:pPr marL="0" indent="0">
              <a:buNone/>
            </a:pPr>
            <a:r>
              <a:rPr lang="pt-BR" dirty="0"/>
              <a:t>b) Estrógeno e progesterona que estimulam a produção de folículo-estimulante e de luteinizante na hipófise.</a:t>
            </a:r>
          </a:p>
          <a:p>
            <a:pPr marL="0" indent="0">
              <a:buNone/>
            </a:pPr>
            <a:r>
              <a:rPr lang="pt-BR" dirty="0"/>
              <a:t>c) Folículo-estimulante e luteinizante que estimulam a produção de estrógeno e progesterona nos ovários.</a:t>
            </a:r>
          </a:p>
          <a:p>
            <a:pPr marL="0" indent="0">
              <a:buNone/>
            </a:pPr>
            <a:r>
              <a:rPr lang="pt-BR" dirty="0"/>
              <a:t>d) Folículo-estimulante e luteinizante que inibem a produção de estrógeno e de progesterona nos ovários.</a:t>
            </a:r>
          </a:p>
          <a:p>
            <a:pPr marL="0" indent="0">
              <a:buNone/>
            </a:pPr>
            <a:r>
              <a:rPr lang="pt-BR" dirty="0"/>
              <a:t>e) progesterona e luteinizante que inibem a produção de folículo-estimulante e de estrógeno na hipófise.</a:t>
            </a:r>
          </a:p>
        </p:txBody>
      </p:sp>
    </p:spTree>
    <p:extLst>
      <p:ext uri="{BB962C8B-B14F-4D97-AF65-F5344CB8AC3E}">
        <p14:creationId xmlns:p14="http://schemas.microsoft.com/office/powerpoint/2010/main" val="2141848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Pílulas anticoncepcionais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anticoncepcionais orais geralmente contêm uma mistura dos hormônios sexuais </a:t>
            </a:r>
            <a:r>
              <a:rPr lang="pt-BR" dirty="0" smtClean="0"/>
              <a:t>femininos: </a:t>
            </a:r>
            <a:r>
              <a:rPr lang="pt-BR" dirty="0"/>
              <a:t>o estrógeno e a progesterona. A ingestão de doses contínuas destes dois hormônios faz com que suas concentrações na circulação sanguínea permaneçam constantes, inibindo a produção de FSH e LH pela hipófise e, </a:t>
            </a:r>
            <a:r>
              <a:rPr lang="pt-BR" dirty="0" err="1"/>
              <a:t>conseqüentemente</a:t>
            </a:r>
            <a:r>
              <a:rPr lang="pt-BR" dirty="0"/>
              <a:t>, impedindo a ovulação.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11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1217" y="656823"/>
            <a:ext cx="10632583" cy="55201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(UEL) A pílula anticoncepcional é utilizada como método contraceptivo, porque sua ação é capaz de bloquear a ovulação no organismo feminino humano. Portanto, a pílula anticoncepcional é uma combinação dos hormônios:</a:t>
            </a:r>
          </a:p>
          <a:p>
            <a:pPr marL="0" indent="0">
              <a:buNone/>
            </a:pPr>
            <a:r>
              <a:rPr lang="pt-BR" b="1" dirty="0"/>
              <a:t>a) Estrógeno e progesterona que inibem a produção de folículo-estimulante e de luteinizante na hipófise.</a:t>
            </a:r>
          </a:p>
          <a:p>
            <a:pPr marL="0" indent="0">
              <a:buNone/>
            </a:pPr>
            <a:r>
              <a:rPr lang="pt-BR" dirty="0"/>
              <a:t>b) Estrógeno e progesterona que estimulam a produção de folículo-estimulante e de luteinizante na hipófise.</a:t>
            </a:r>
          </a:p>
          <a:p>
            <a:pPr marL="0" indent="0">
              <a:buNone/>
            </a:pPr>
            <a:r>
              <a:rPr lang="pt-BR" dirty="0"/>
              <a:t>c) Folículo-estimulante e luteinizante que estimulam a produção de estrógeno e progesterona nos ovários.</a:t>
            </a:r>
          </a:p>
          <a:p>
            <a:pPr marL="0" indent="0">
              <a:buNone/>
            </a:pPr>
            <a:r>
              <a:rPr lang="pt-BR" dirty="0"/>
              <a:t>d) Folículo-estimulante e luteinizante que inibem a produção de estrógeno e de progesterona nos ovários.</a:t>
            </a:r>
          </a:p>
          <a:p>
            <a:pPr marL="0" indent="0">
              <a:buNone/>
            </a:pPr>
            <a:r>
              <a:rPr lang="pt-BR" dirty="0"/>
              <a:t>e) progesterona e luteinizante que inibem a produção de folículo-estimulante e de estrógeno na hipófise.</a:t>
            </a:r>
          </a:p>
        </p:txBody>
      </p:sp>
    </p:spTree>
    <p:extLst>
      <p:ext uri="{BB962C8B-B14F-4D97-AF65-F5344CB8AC3E}">
        <p14:creationId xmlns:p14="http://schemas.microsoft.com/office/powerpoint/2010/main" val="94847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Hipotálamo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hormônios produzidos são armazenados na hipófise posterior (</a:t>
            </a:r>
            <a:r>
              <a:rPr lang="pt-BR" dirty="0" err="1" smtClean="0"/>
              <a:t>neurohipófise</a:t>
            </a:r>
            <a:r>
              <a:rPr lang="pt-BR" dirty="0" smtClean="0"/>
              <a:t>)</a:t>
            </a:r>
          </a:p>
          <a:p>
            <a:r>
              <a:rPr lang="pt-BR" dirty="0" smtClean="0"/>
              <a:t>Seus neurônios produzem:</a:t>
            </a:r>
          </a:p>
          <a:p>
            <a:pPr lvl="1"/>
            <a:r>
              <a:rPr lang="pt-BR" dirty="0" smtClean="0"/>
              <a:t>OCITOCINA</a:t>
            </a:r>
          </a:p>
          <a:p>
            <a:pPr lvl="1"/>
            <a:r>
              <a:rPr lang="pt-BR" dirty="0" smtClean="0"/>
              <a:t>ADH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9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Ocitocina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Contrações uterinas na hora do parto</a:t>
            </a:r>
          </a:p>
          <a:p>
            <a:r>
              <a:rPr lang="pt-BR" b="1" dirty="0" smtClean="0"/>
              <a:t>Amamentação</a:t>
            </a:r>
            <a:endParaRPr lang="en-US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666" y="2357974"/>
            <a:ext cx="6798776" cy="42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Ocitocina – feedback positivo</a:t>
            </a:r>
            <a:endParaRPr lang="en-US" dirty="0"/>
          </a:p>
        </p:txBody>
      </p:sp>
      <p:pic>
        <p:nvPicPr>
          <p:cNvPr id="2052" name="Picture 4" descr="Resultado de imagem para ocitocina feedback posi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07" y="1532786"/>
            <a:ext cx="6924874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3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ADH (ou Vasopressina)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10" y="2997145"/>
            <a:ext cx="6138326" cy="386085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Hormônio </a:t>
            </a:r>
            <a:r>
              <a:rPr lang="pt-BR" dirty="0" err="1" smtClean="0"/>
              <a:t>anti-diurético</a:t>
            </a:r>
            <a:r>
              <a:rPr lang="pt-BR" dirty="0" smtClean="0"/>
              <a:t>: </a:t>
            </a:r>
            <a:r>
              <a:rPr lang="pt-BR" dirty="0" smtClean="0">
                <a:sym typeface="Symbol" panose="05050102010706020507" pitchFamily="18" charset="2"/>
              </a:rPr>
              <a:t> </a:t>
            </a:r>
            <a:r>
              <a:rPr lang="pt-BR" b="1" dirty="0" smtClean="0">
                <a:sym typeface="Symbol" panose="05050102010706020507" pitchFamily="18" charset="2"/>
              </a:rPr>
              <a:t>reabsorção de água nos rins</a:t>
            </a:r>
          </a:p>
          <a:p>
            <a:r>
              <a:rPr lang="pt-BR" dirty="0" smtClean="0">
                <a:sym typeface="Symbol" panose="05050102010706020507" pitchFamily="18" charset="2"/>
              </a:rPr>
              <a:t>Vasoconstrição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ym typeface="Symbol" panose="05050102010706020507" pitchFamily="18" charset="2"/>
              </a:rPr>
              <a:t> pressão sanguínea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803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1369" y="592428"/>
            <a:ext cx="10542431" cy="5584535"/>
          </a:xfrm>
        </p:spPr>
        <p:txBody>
          <a:bodyPr/>
          <a:lstStyle/>
          <a:p>
            <a:r>
              <a:rPr lang="pt-BR" dirty="0" smtClean="0"/>
              <a:t>Quando </a:t>
            </a:r>
            <a:r>
              <a:rPr lang="pt-BR" dirty="0"/>
              <a:t>a transpiração está exacerbada em função da atividade física intensa, entra em ação o ADH, hormônio antidiurético que age evitando a perda de água</a:t>
            </a:r>
            <a:r>
              <a:rPr lang="pt-BR" dirty="0" smtClean="0"/>
              <a:t>.</a:t>
            </a:r>
          </a:p>
          <a:p>
            <a:r>
              <a:rPr lang="pt-BR" dirty="0" smtClean="0"/>
              <a:t>Vasoconstrição: desta </a:t>
            </a:r>
            <a:r>
              <a:rPr lang="pt-BR" dirty="0"/>
              <a:t>forma, na desidratação pelo esforço físico, a ação antidiurética e o efeito vasopressor sobre as arteríolas periféricas, fazem com que órgãos nobres como o cérebro, recebam um fluxo contínuo e constante de sangue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</a:t>
            </a:r>
            <a:r>
              <a:rPr lang="pt-BR" dirty="0"/>
              <a:t>álcool inibe a produção de ADH, por isso quando bebemos urinamos bastante.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70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1291</Words>
  <Application>Microsoft Office PowerPoint</Application>
  <PresentationFormat>Widescreen</PresentationFormat>
  <Paragraphs>159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Symbol</vt:lpstr>
      <vt:lpstr>Wingdings</vt:lpstr>
      <vt:lpstr>Tema do Office</vt:lpstr>
      <vt:lpstr>Sistema Endócrino</vt:lpstr>
      <vt:lpstr>Apresentação do PowerPoint</vt:lpstr>
      <vt:lpstr>Glândulas endócrinas</vt:lpstr>
      <vt:lpstr>Glândulas mestres: hipófise e hipotálamo</vt:lpstr>
      <vt:lpstr>Hipotálamo</vt:lpstr>
      <vt:lpstr>Ocitocina</vt:lpstr>
      <vt:lpstr>Ocitocina – feedback positivo</vt:lpstr>
      <vt:lpstr>ADH (ou Vasopressina)</vt:lpstr>
      <vt:lpstr>Apresentação do PowerPoint</vt:lpstr>
      <vt:lpstr>Apresentação do PowerPoint</vt:lpstr>
      <vt:lpstr>Diabetes Insipidus</vt:lpstr>
      <vt:lpstr>Hipófise Anterior ou Adenohipófise</vt:lpstr>
      <vt:lpstr>GH = hormônio do crescimento</vt:lpstr>
      <vt:lpstr>GH = hormônio do crescimento</vt:lpstr>
      <vt:lpstr>Prolactina</vt:lpstr>
      <vt:lpstr>ACTH ou hormônio adrenocorticotrófico</vt:lpstr>
      <vt:lpstr>FSH = hormônio folículo estimulante</vt:lpstr>
      <vt:lpstr>LH = hormônio luteinizante</vt:lpstr>
      <vt:lpstr>TSH ou Hormônio Tireotrófico</vt:lpstr>
      <vt:lpstr>Apresentação do PowerPoint</vt:lpstr>
      <vt:lpstr>Glândula tireóide: T3 e T4</vt:lpstr>
      <vt:lpstr>Glândula Tireóide: Calcitonina</vt:lpstr>
      <vt:lpstr>Glândulas Paratireóides</vt:lpstr>
      <vt:lpstr>Apresentação do PowerPoint</vt:lpstr>
      <vt:lpstr>Apresentação do PowerPoint</vt:lpstr>
      <vt:lpstr>Pâncreas</vt:lpstr>
      <vt:lpstr>Diabete Mellitus</vt:lpstr>
      <vt:lpstr>Glândulas Adrenais ou Suprarrenais</vt:lpstr>
      <vt:lpstr>Glândulas Suprarrenais ou Adrenais</vt:lpstr>
      <vt:lpstr>Gônadas</vt:lpstr>
      <vt:lpstr>Apresentação do PowerPoint</vt:lpstr>
      <vt:lpstr>Apresentação do PowerPoint</vt:lpstr>
      <vt:lpstr>Apresentação do PowerPoint</vt:lpstr>
      <vt:lpstr>Apresentação do PowerPoint</vt:lpstr>
      <vt:lpstr>Sistema Reprodutor</vt:lpstr>
      <vt:lpstr>Hormônios no sistema reprodutor masculino</vt:lpstr>
      <vt:lpstr>Hormônios no ciclo menstrual </vt:lpstr>
      <vt:lpstr>Apresentação do PowerPoint</vt:lpstr>
      <vt:lpstr>Apresentação do PowerPoint</vt:lpstr>
      <vt:lpstr>Apresentação do PowerPoint</vt:lpstr>
      <vt:lpstr>Apresentação do PowerPoint</vt:lpstr>
      <vt:lpstr>Gravidez</vt:lpstr>
      <vt:lpstr>Apresentação do PowerPoint</vt:lpstr>
      <vt:lpstr>Pílulas anticoncepcionais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Boscolo</dc:creator>
  <cp:lastModifiedBy>Luiza Boscolo</cp:lastModifiedBy>
  <cp:revision>25</cp:revision>
  <dcterms:created xsi:type="dcterms:W3CDTF">2016-11-07T23:59:04Z</dcterms:created>
  <dcterms:modified xsi:type="dcterms:W3CDTF">2016-11-21T14:39:34Z</dcterms:modified>
</cp:coreProperties>
</file>