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7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4A7A6-1F42-4D8D-A2A0-9209C7EF65FF}" type="datetimeFigureOut">
              <a:rPr lang="pt-BR" smtClean="0"/>
              <a:t>22/05/2016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5038-11CB-4CD0-B435-43F7E6EE458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ARCADISMO (OU NEOCLASSICISMO)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 descr="lands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400600" cy="3967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t-BR" dirty="0" smtClean="0"/>
              <a:t>Principais </a:t>
            </a:r>
            <a:r>
              <a:rPr lang="pt-BR" dirty="0"/>
              <a:t>A</a:t>
            </a:r>
            <a:r>
              <a:rPr lang="pt-BR" dirty="0" smtClean="0"/>
              <a:t>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/>
              <a:t>Manuel Maria Barbosa </a:t>
            </a:r>
            <a:r>
              <a:rPr lang="pt-BR" b="1" dirty="0" err="1" smtClean="0"/>
              <a:t>du</a:t>
            </a:r>
            <a:r>
              <a:rPr lang="pt-BR" b="1" dirty="0" smtClean="0"/>
              <a:t> Bocage (Setúbal,  1765- Lisboa, 1805):</a:t>
            </a:r>
          </a:p>
          <a:p>
            <a:endParaRPr lang="pt-BR" dirty="0" smtClean="0"/>
          </a:p>
          <a:p>
            <a:r>
              <a:rPr lang="pt-BR" dirty="0" smtClean="0"/>
              <a:t>Participou da Nova Arcádia (</a:t>
            </a:r>
            <a:r>
              <a:rPr lang="pt-BR" dirty="0" err="1" smtClean="0"/>
              <a:t>Elmano</a:t>
            </a:r>
            <a:r>
              <a:rPr lang="pt-BR" dirty="0" smtClean="0"/>
              <a:t> </a:t>
            </a:r>
            <a:r>
              <a:rPr lang="pt-BR" dirty="0" err="1" smtClean="0"/>
              <a:t>Sadino</a:t>
            </a:r>
            <a:r>
              <a:rPr lang="pt-BR" dirty="0" smtClean="0"/>
              <a:t>);</a:t>
            </a:r>
          </a:p>
          <a:p>
            <a:endParaRPr lang="pt-BR" dirty="0" smtClean="0"/>
          </a:p>
          <a:p>
            <a:r>
              <a:rPr lang="pt-BR" b="1" dirty="0" smtClean="0"/>
              <a:t>Ridicularizava</a:t>
            </a:r>
            <a:r>
              <a:rPr lang="pt-BR" dirty="0" smtClean="0"/>
              <a:t> </a:t>
            </a:r>
            <a:r>
              <a:rPr lang="pt-BR" dirty="0"/>
              <a:t>os adversários em seus versos e nem mesmo autoridades do regime, classes sociais ou o clero, escaparam de sua visão </a:t>
            </a:r>
            <a:r>
              <a:rPr lang="pt-BR" dirty="0" smtClean="0"/>
              <a:t>crítica.</a:t>
            </a:r>
          </a:p>
          <a:p>
            <a:endParaRPr lang="pt-BR" dirty="0" smtClean="0"/>
          </a:p>
          <a:p>
            <a:r>
              <a:rPr lang="pt-BR" dirty="0" smtClean="0"/>
              <a:t>Por mais que tenha escritor de forma neoclássica, foram seus poemas do </a:t>
            </a:r>
            <a:r>
              <a:rPr lang="pt-BR" b="1" dirty="0" err="1" smtClean="0"/>
              <a:t>pré-romatismo</a:t>
            </a:r>
            <a:r>
              <a:rPr lang="pt-BR" dirty="0" smtClean="0"/>
              <a:t> que se imortalizaram (troca de </a:t>
            </a:r>
            <a:r>
              <a:rPr lang="pt-BR" i="1" dirty="0" err="1" smtClean="0"/>
              <a:t>locus</a:t>
            </a:r>
            <a:r>
              <a:rPr lang="pt-BR" i="1" dirty="0" smtClean="0"/>
              <a:t> </a:t>
            </a:r>
            <a:r>
              <a:rPr lang="pt-BR" i="1" dirty="0" err="1" smtClean="0"/>
              <a:t>amoenus</a:t>
            </a:r>
            <a:r>
              <a:rPr lang="pt-BR" i="1" dirty="0" smtClean="0"/>
              <a:t> </a:t>
            </a:r>
            <a:r>
              <a:rPr lang="pt-BR" dirty="0" smtClean="0"/>
              <a:t>para </a:t>
            </a:r>
            <a:r>
              <a:rPr lang="pt-BR" i="1" dirty="0" err="1" smtClean="0"/>
              <a:t>locus</a:t>
            </a:r>
            <a:r>
              <a:rPr lang="pt-BR" i="1" dirty="0" smtClean="0"/>
              <a:t> </a:t>
            </a:r>
            <a:r>
              <a:rPr lang="pt-BR" i="1" dirty="0" err="1" smtClean="0"/>
              <a:t>horrendus</a:t>
            </a:r>
            <a:r>
              <a:rPr lang="pt-BR" i="1" dirty="0" smtClean="0"/>
              <a:t>, sua poesia adquire um </a:t>
            </a:r>
            <a:r>
              <a:rPr lang="pt-BR" b="1" i="1" dirty="0" smtClean="0"/>
              <a:t>tom mais pessoal e emocional</a:t>
            </a:r>
            <a:r>
              <a:rPr lang="pt-BR" i="1" dirty="0" smtClean="0"/>
              <a:t>)</a:t>
            </a:r>
          </a:p>
          <a:p>
            <a:endParaRPr lang="pt-BR" i="1" dirty="0" smtClean="0"/>
          </a:p>
          <a:p>
            <a:r>
              <a:rPr lang="pt-BR" dirty="0"/>
              <a:t>Foi preso pela </a:t>
            </a:r>
            <a:r>
              <a:rPr lang="pt-BR" dirty="0" smtClean="0"/>
              <a:t>inquisição por </a:t>
            </a:r>
            <a:r>
              <a:rPr lang="pt-BR" dirty="0"/>
              <a:t>“desbragamento de costumes e livre pensamento</a:t>
            </a:r>
            <a:r>
              <a:rPr lang="pt-BR" dirty="0" smtClean="0"/>
              <a:t>” e </a:t>
            </a:r>
            <a:r>
              <a:rPr lang="pt-BR" dirty="0"/>
              <a:t>na cadeia traduziu poetas franceses e </a:t>
            </a:r>
            <a:r>
              <a:rPr lang="pt-BR" dirty="0" smtClean="0"/>
              <a:t>latinos (o que </a:t>
            </a:r>
            <a:r>
              <a:rPr lang="pt-BR" dirty="0"/>
              <a:t>o </a:t>
            </a:r>
            <a:r>
              <a:rPr lang="pt-BR" dirty="0" smtClean="0"/>
              <a:t>ajudou </a:t>
            </a:r>
            <a:r>
              <a:rPr lang="pt-BR" dirty="0"/>
              <a:t>a sobreviver nos anos seguintes, como homem livre. Após sair da prisão, Bocage torna-se um homem </a:t>
            </a:r>
            <a:r>
              <a:rPr lang="pt-BR" b="1" dirty="0"/>
              <a:t>diferente</a:t>
            </a:r>
            <a:r>
              <a:rPr lang="pt-BR" dirty="0"/>
              <a:t> daquele que havia </a:t>
            </a:r>
            <a:r>
              <a:rPr lang="pt-BR" dirty="0" smtClean="0"/>
              <a:t>sido, é ai que a sua poesia ganha um tom emocional)</a:t>
            </a:r>
            <a:endParaRPr lang="pt-BR" i="1" dirty="0" smtClean="0"/>
          </a:p>
          <a:p>
            <a:endParaRPr lang="pt-BR" i="1" dirty="0" smtClean="0"/>
          </a:p>
          <a:p>
            <a:r>
              <a:rPr lang="pt-BR" dirty="0" smtClean="0"/>
              <a:t>Tinha Camões como grande inspiração 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254624" cy="7605464"/>
          </a:xfrm>
        </p:spPr>
        <p:txBody>
          <a:bodyPr>
            <a:noAutofit/>
          </a:bodyPr>
          <a:lstStyle/>
          <a:p>
            <a:r>
              <a:rPr lang="pt-BR" sz="1800" dirty="0" smtClean="0"/>
              <a:t> Camões</a:t>
            </a:r>
            <a:r>
              <a:rPr lang="pt-BR" sz="1800" dirty="0"/>
              <a:t>, grande Camões, quão semelhante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Acho teu fado ao meu, quando os cotejo!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Igual causa nos fez, perdendo o Tejo,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Arrostar </a:t>
            </a:r>
            <a:r>
              <a:rPr lang="pt-BR" sz="1800" dirty="0" err="1"/>
              <a:t>co'o</a:t>
            </a:r>
            <a:r>
              <a:rPr lang="pt-BR" sz="1800" dirty="0"/>
              <a:t> sacrílego gigante;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Como tu, junto ao Ganges sussurrante,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Da penúria cruel no horror me vejo;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Como tu, gostos vãos, que em vão desejo,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Também carpindo estou, saudoso amante.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Ludíbrio, como tu, da Sorte dura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Meu fim demando ao Céu, pela certeza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De que só terei paz na sepultura.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Modelo meu tu és, mas... oh, tristeza!...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Se te imito nos transes da Ventura,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Não te imito nos dons da Natureza.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i="1" dirty="0"/>
              <a:t>Bocage, in 'Rimas'</a:t>
            </a:r>
            <a:r>
              <a:rPr lang="pt-BR" sz="1800" dirty="0"/>
              <a:t> 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 fontScale="55000" lnSpcReduction="20000"/>
          </a:bodyPr>
          <a:lstStyle/>
          <a:p>
            <a:r>
              <a:rPr lang="pt-BR" sz="3300" dirty="0" smtClean="0">
                <a:cs typeface="Arial" charset="0"/>
              </a:rPr>
              <a:t>SONETO DITADO NA AGONIA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/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Já Bocage não sou!... À cova escura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Meu estro vai parar desfeito em vento...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Eu aos Céus ultrajei! O meu tormento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Leve me torne sempre a terra dura;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/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Conheço agora já quão vã figura,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Em prosa e verso fez meu louco intento: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Musa!... Tivera algum merecimento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Se um raio da razão seguisse pura.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/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Eu me arrependo; a língua quase fria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Brade em alto pregão à mocidade,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Que atrás do som fantástico corria: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/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Outro </a:t>
            </a:r>
            <a:r>
              <a:rPr lang="pt-BR" sz="3300" dirty="0" err="1" smtClean="0">
                <a:cs typeface="Arial" charset="0"/>
              </a:rPr>
              <a:t>Aretino</a:t>
            </a:r>
            <a:r>
              <a:rPr lang="pt-BR" sz="3300" dirty="0" smtClean="0">
                <a:cs typeface="Arial" charset="0"/>
              </a:rPr>
              <a:t> fui... a santidade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Manchei!... Oh! Se me creste, gente ímpia,</a:t>
            </a:r>
            <a:br>
              <a:rPr lang="pt-BR" sz="3300" dirty="0" smtClean="0">
                <a:cs typeface="Arial" charset="0"/>
              </a:rPr>
            </a:br>
            <a:r>
              <a:rPr lang="pt-BR" sz="3300" dirty="0" smtClean="0">
                <a:cs typeface="Arial" charset="0"/>
              </a:rPr>
              <a:t>Rasga meus versos, crê na eternidade!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pt-BR" dirty="0" smtClean="0"/>
              <a:t>Arcadismo no Brasil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6292080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Iniciou-se em 1768; Claudio Manuel da Costa publica </a:t>
            </a:r>
            <a:r>
              <a:rPr lang="pt-BR" i="1" dirty="0" smtClean="0">
                <a:solidFill>
                  <a:srgbClr val="000000"/>
                </a:solidFill>
              </a:rPr>
              <a:t>Obras Poéticas de </a:t>
            </a:r>
            <a:r>
              <a:rPr lang="pt-BR" i="1" dirty="0" err="1" smtClean="0">
                <a:solidFill>
                  <a:srgbClr val="000000"/>
                </a:solidFill>
              </a:rPr>
              <a:t>Glauceste</a:t>
            </a:r>
            <a:r>
              <a:rPr lang="pt-BR" i="1" dirty="0" smtClean="0">
                <a:solidFill>
                  <a:srgbClr val="000000"/>
                </a:solidFill>
              </a:rPr>
              <a:t> </a:t>
            </a:r>
            <a:r>
              <a:rPr lang="pt-BR" i="1" dirty="0" err="1" smtClean="0">
                <a:solidFill>
                  <a:srgbClr val="000000"/>
                </a:solidFill>
              </a:rPr>
              <a:t>Satúrnio</a:t>
            </a:r>
            <a:r>
              <a:rPr lang="pt-BR" dirty="0" smtClean="0">
                <a:solidFill>
                  <a:srgbClr val="000000"/>
                </a:solidFill>
              </a:rPr>
              <a:t>, de 1768</a:t>
            </a:r>
            <a:endParaRPr lang="pt-BR" i="1" dirty="0" smtClean="0"/>
          </a:p>
          <a:p>
            <a:endParaRPr lang="pt-BR" i="1" dirty="0" smtClean="0"/>
          </a:p>
          <a:p>
            <a:r>
              <a:rPr lang="pt-BR" dirty="0" smtClean="0"/>
              <a:t>Mudança de polo econômico; Bahia x Minas Gerais (Vila Rica, por causa da mineração);</a:t>
            </a:r>
          </a:p>
          <a:p>
            <a:endParaRPr lang="pt-BR" dirty="0" smtClean="0"/>
          </a:p>
          <a:p>
            <a:r>
              <a:rPr lang="pt-BR" dirty="0" smtClean="0"/>
              <a:t>Ciclo literário brasileiro: escritor -&gt; obra -&gt; leitor;</a:t>
            </a:r>
          </a:p>
          <a:p>
            <a:endParaRPr lang="pt-BR" dirty="0" smtClean="0"/>
          </a:p>
          <a:p>
            <a:r>
              <a:rPr lang="pt-BR" dirty="0" smtClean="0"/>
              <a:t>Inconfidência Mineira (1789);</a:t>
            </a:r>
          </a:p>
          <a:p>
            <a:endParaRPr lang="pt-BR" dirty="0" smtClean="0"/>
          </a:p>
          <a:p>
            <a:r>
              <a:rPr lang="pt-BR" dirty="0" smtClean="0"/>
              <a:t>Muitos escritores árcades eram inconfidentes.</a:t>
            </a:r>
          </a:p>
          <a:p>
            <a:endParaRPr lang="pt-BR" dirty="0" smtClean="0"/>
          </a:p>
          <a:p>
            <a:r>
              <a:rPr lang="pt-BR" dirty="0" smtClean="0"/>
              <a:t>Literatura prenuncia os motivos nacionalistas do romantismo.</a:t>
            </a:r>
          </a:p>
          <a:p>
            <a:endParaRPr lang="pt-BR" dirty="0" smtClean="0"/>
          </a:p>
          <a:p>
            <a:r>
              <a:rPr lang="pt-BR" dirty="0" smtClean="0"/>
              <a:t>Introdução a temas estranhos ao modelo europeu (paisagem do Brasil)</a:t>
            </a: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      Segundo </a:t>
            </a:r>
            <a:r>
              <a:rPr lang="pt-BR" dirty="0"/>
              <a:t>o crítico Alfredo Bosi em seu livro </a:t>
            </a:r>
            <a:r>
              <a:rPr lang="pt-BR" i="1" dirty="0"/>
              <a:t>História Concisa da Literatura Brasileira</a:t>
            </a:r>
            <a:r>
              <a:rPr lang="pt-BR" dirty="0"/>
              <a:t> (São Paulo: editora </a:t>
            </a:r>
            <a:r>
              <a:rPr lang="pt-BR" dirty="0" err="1"/>
              <a:t>Cultrix</a:t>
            </a:r>
            <a:r>
              <a:rPr lang="pt-BR" dirty="0"/>
              <a:t>, 2006) houve dois momentos do Arcadismo no Brasil:</a:t>
            </a:r>
          </a:p>
          <a:p>
            <a:r>
              <a:rPr lang="pt-BR" dirty="0"/>
              <a:t>a) </a:t>
            </a:r>
            <a:r>
              <a:rPr lang="pt-BR" b="1" dirty="0"/>
              <a:t>poético</a:t>
            </a:r>
            <a:r>
              <a:rPr lang="pt-BR" dirty="0"/>
              <a:t>: retorno à tradição clássica com a utilização dos seus modelos, e valorização da natureza e da mitologia.</a:t>
            </a:r>
          </a:p>
          <a:p>
            <a:r>
              <a:rPr lang="pt-BR" dirty="0"/>
              <a:t>b) </a:t>
            </a:r>
            <a:r>
              <a:rPr lang="pt-BR" b="1" dirty="0"/>
              <a:t>ideológico</a:t>
            </a:r>
            <a:r>
              <a:rPr lang="pt-BR" dirty="0"/>
              <a:t>: influenciados pela filosofia presente no Iluminismo, que traduz a crítica da burguesia culta aos abusos da nobreza e do clero.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Inconfidência Mineira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pt-BR" dirty="0"/>
              <a:t>R</a:t>
            </a:r>
            <a:r>
              <a:rPr lang="pt-BR" dirty="0" smtClean="0"/>
              <a:t>evolta contra os impostados cobrados pelo ouro, primeira tentativa de independência.</a:t>
            </a:r>
          </a:p>
          <a:p>
            <a:r>
              <a:rPr lang="pt-BR" dirty="0" smtClean="0"/>
              <a:t>Queriam a libertação do Brasil de Portugal.</a:t>
            </a:r>
          </a:p>
          <a:p>
            <a:r>
              <a:rPr lang="pt-BR" dirty="0" smtClean="0"/>
              <a:t>Movimento da elite intelectual .</a:t>
            </a:r>
          </a:p>
          <a:p>
            <a:r>
              <a:rPr lang="pt-BR" dirty="0" smtClean="0"/>
              <a:t> Ideais iluministas.</a:t>
            </a:r>
          </a:p>
          <a:p>
            <a:r>
              <a:rPr lang="pt-BR" dirty="0" smtClean="0"/>
              <a:t>Liderada por Tiradentes.</a:t>
            </a:r>
          </a:p>
          <a:p>
            <a:r>
              <a:rPr lang="pt-BR" dirty="0" smtClean="0"/>
              <a:t>A coroa descobriu o movimento, os líderes e apoiadores foram condenados.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Cláudio Manuel da Costa (1729-1789)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589240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>
                <a:latin typeface="Arial" charset="0"/>
                <a:cs typeface="Arial" charset="0"/>
              </a:rPr>
              <a:t>Ajudou a fundar a </a:t>
            </a:r>
            <a:r>
              <a:rPr lang="pt-BR" b="1" dirty="0" smtClean="0">
                <a:latin typeface="Arial" charset="0"/>
                <a:cs typeface="Arial" charset="0"/>
              </a:rPr>
              <a:t>Arcádia Ultramarina</a:t>
            </a:r>
            <a:r>
              <a:rPr lang="pt-BR" dirty="0" smtClean="0">
                <a:latin typeface="Arial" charset="0"/>
                <a:cs typeface="Arial" charset="0"/>
              </a:rPr>
              <a:t> com os poetas com Manuel Inácio da Silva, Silva Alvarenga e Tomás Antônio Gonzaga entre outros poetas e intelectuais. (</a:t>
            </a:r>
            <a:r>
              <a:rPr lang="pt-BR" dirty="0"/>
              <a:t>Trata-se de uma sociedade literária fundada na cidade de Vila Rica (MG), </a:t>
            </a:r>
            <a:r>
              <a:rPr lang="pt-BR" dirty="0" smtClean="0"/>
              <a:t>cujos </a:t>
            </a:r>
            <a:r>
              <a:rPr lang="pt-BR" dirty="0"/>
              <a:t>membros adotavam </a:t>
            </a:r>
            <a:r>
              <a:rPr lang="pt-BR" dirty="0" smtClean="0"/>
              <a:t>pseudônimos)</a:t>
            </a:r>
            <a:endParaRPr lang="pt-BR" dirty="0" smtClean="0">
              <a:latin typeface="Arial" charset="0"/>
              <a:cs typeface="Arial" charset="0"/>
            </a:endParaRP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  <a:cs typeface="Arial" charset="0"/>
              </a:rPr>
              <a:t>Assumia o pseudônimo </a:t>
            </a:r>
            <a:r>
              <a:rPr lang="pt-BR" dirty="0" err="1" smtClean="0">
                <a:latin typeface="Arial" charset="0"/>
                <a:cs typeface="Arial" charset="0"/>
              </a:rPr>
              <a:t>Glauceste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Satúrnio</a:t>
            </a:r>
            <a:r>
              <a:rPr lang="pt-BR" dirty="0" smtClean="0">
                <a:latin typeface="Arial" charset="0"/>
                <a:cs typeface="Arial" charset="0"/>
              </a:rPr>
              <a:t>;</a:t>
            </a: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b="1" dirty="0">
                <a:latin typeface="Arial" charset="0"/>
                <a:cs typeface="Arial" charset="0"/>
              </a:rPr>
              <a:t>O</a:t>
            </a:r>
            <a:r>
              <a:rPr lang="pt-BR" b="1" dirty="0" smtClean="0">
                <a:latin typeface="Arial" charset="0"/>
                <a:cs typeface="Arial" charset="0"/>
              </a:rPr>
              <a:t>s integrantes da Arcádia desenvolveram uma conspiração política contra o governador da capitania, culminando na Conjuração Mineira; </a:t>
            </a:r>
            <a:r>
              <a:rPr lang="pt-BR" dirty="0" smtClean="0">
                <a:latin typeface="Arial" charset="0"/>
                <a:cs typeface="Arial" charset="0"/>
              </a:rPr>
              <a:t>nessa época, sua poesia aparecia com cunho político.</a:t>
            </a: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  <a:cs typeface="Arial" charset="0"/>
              </a:rPr>
              <a:t>Preso por ser inconfidente, o poeta foi encontrado morto em sua cela em 1789.</a:t>
            </a: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  <a:cs typeface="Arial" charset="0"/>
              </a:rPr>
              <a:t>prioriza o retrato da natureza como um local de refúgio dos problemas da vida urbana, onde o poeta/pastor pode desfrutar da vida rural.</a:t>
            </a: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  <a:ea typeface="Verdana" charset="0"/>
                <a:cs typeface="Arial" charset="0"/>
              </a:rPr>
              <a:t>Seus temas giram em torno de reflexões morais e das contradições da vida, além de ter escrito um poema épico, Vila Rica, no qual exalta o bandeirantes, exploradores do interior do país além, é claro, da fundação da cidade de mesmo nome.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692696"/>
            <a:ext cx="4495800" cy="6669360"/>
          </a:xfrm>
        </p:spPr>
        <p:txBody>
          <a:bodyPr>
            <a:normAutofit fontScale="55000" lnSpcReduction="20000"/>
          </a:bodyPr>
          <a:lstStyle/>
          <a:p>
            <a:r>
              <a:rPr lang="pt-BR" sz="3300" b="1" dirty="0" smtClean="0">
                <a:latin typeface="Calibri" charset="0"/>
              </a:rPr>
              <a:t>Trecho do poema Vila Rica, Canto VII </a:t>
            </a:r>
            <a:br>
              <a:rPr lang="pt-BR" sz="3300" b="1" dirty="0" smtClean="0">
                <a:latin typeface="Calibri" charset="0"/>
              </a:rPr>
            </a:br>
            <a:r>
              <a:rPr lang="pt-BR" sz="3300" b="1" dirty="0" smtClean="0">
                <a:latin typeface="Calibri" charset="0"/>
              </a:rPr>
              <a:t/>
            </a:r>
            <a:br>
              <a:rPr lang="pt-BR" sz="3300" b="1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O conceito, que pede a autoridade,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Necessária se faz uma igualdade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De razão e discurso; quem duvida,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Que de um cego furor corre impelida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A fanática </a:t>
            </a:r>
            <a:r>
              <a:rPr lang="pt-BR" sz="3300" dirty="0" err="1" smtClean="0">
                <a:latin typeface="Calibri" charset="0"/>
              </a:rPr>
              <a:t>idéia</a:t>
            </a:r>
            <a:r>
              <a:rPr lang="pt-BR" sz="3300" dirty="0" smtClean="0">
                <a:latin typeface="Calibri" charset="0"/>
              </a:rPr>
              <a:t> desta gente?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Que a todos falta um condutor prudente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Que os dirija ao acerto? Quem ignora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Que um monstruoso corpo se devora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A si mesmo, e converte em seu estrago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O que pensa e medita? Ao brando afago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Talvez venha ceder: e quando abuse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Da brandura, e obstinados se recuse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A render ao meu Rei toda a obediência,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Então porei em prática a violência;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Farei que as armas e o valor contestem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O bárbaro atentado; e que detestem</a:t>
            </a:r>
            <a:br>
              <a:rPr lang="pt-BR" sz="3300" dirty="0" smtClean="0">
                <a:latin typeface="Calibri" charset="0"/>
              </a:rPr>
            </a:br>
            <a:r>
              <a:rPr lang="pt-BR" sz="3300" dirty="0" smtClean="0">
                <a:latin typeface="Calibri" charset="0"/>
              </a:rPr>
              <a:t>A preço do seu sangue a torpe </a:t>
            </a:r>
            <a:r>
              <a:rPr lang="pt-BR" sz="3300" dirty="0" err="1" smtClean="0">
                <a:latin typeface="Calibri" charset="0"/>
              </a:rPr>
              <a:t>idéia</a:t>
            </a:r>
            <a:r>
              <a:rPr lang="pt-BR" sz="3300" dirty="0" smtClean="0">
                <a:latin typeface="Calibri" charset="0"/>
              </a:rPr>
              <a:t>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6381328"/>
          </a:xfrm>
        </p:spPr>
        <p:txBody>
          <a:bodyPr>
            <a:normAutofit fontScale="55000" lnSpcReduction="20000"/>
          </a:bodyPr>
          <a:lstStyle/>
          <a:p>
            <a:r>
              <a:rPr lang="pt-BR" sz="3300" dirty="0"/>
              <a:t>Eu ponho esta sanfona, tu, </a:t>
            </a:r>
            <a:r>
              <a:rPr lang="pt-BR" sz="3300" dirty="0" err="1"/>
              <a:t>Palemo</a:t>
            </a:r>
            <a:r>
              <a:rPr lang="pt-BR" sz="3300" dirty="0"/>
              <a:t>,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Porás a ovelha branca, e o cajado;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E ambos ao som da flauta magoado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Podemos competir de extremo a extremo.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Principia, pastor; que eu te não temo;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Inda que sejas tão avantajado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No cântico </a:t>
            </a:r>
            <a:r>
              <a:rPr lang="pt-BR" sz="3300" dirty="0" err="1"/>
              <a:t>amebeu</a:t>
            </a:r>
            <a:r>
              <a:rPr lang="pt-BR" sz="3300" dirty="0"/>
              <a:t>: para louvado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Escolhamos embora o velho </a:t>
            </a:r>
            <a:r>
              <a:rPr lang="pt-BR" sz="3300" dirty="0" err="1"/>
              <a:t>Alcemo</a:t>
            </a:r>
            <a:r>
              <a:rPr lang="pt-BR" sz="3300" dirty="0"/>
              <a:t>.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Que esperas? Toma a flauta, principia;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Eu quero acompanhar te; os horizontes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Já se enchem de prazer, e de alegria: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Parece, que estes prados, e estas fontes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/>
              <a:t>Já sabem, que é o assunto da porfia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 err="1"/>
              <a:t>Nise</a:t>
            </a:r>
            <a:r>
              <a:rPr lang="pt-BR" sz="3300" dirty="0"/>
              <a:t>, a melhor pastora destes montes</a:t>
            </a:r>
            <a:r>
              <a:rPr lang="pt-BR" sz="3300" dirty="0" smtClean="0"/>
              <a:t>.</a:t>
            </a:r>
          </a:p>
          <a:p>
            <a:pPr algn="ctr"/>
            <a:endParaRPr lang="pt-BR" dirty="0"/>
          </a:p>
          <a:p>
            <a:pPr algn="ctr">
              <a:buNone/>
            </a:pPr>
            <a:r>
              <a:rPr lang="pt-BR" dirty="0" smtClean="0"/>
              <a:t>Cláudio Manuel da Costa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Tomás Antônio Gonzaga (Porto, 1744 - Moçambique, 1810)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>
                <a:latin typeface="Arial"/>
                <a:cs typeface="Arial"/>
              </a:rPr>
              <a:t>Possui poemas líricos e satíricos.</a:t>
            </a:r>
          </a:p>
          <a:p>
            <a:endParaRPr lang="pt-BR" dirty="0" smtClean="0">
              <a:latin typeface="Arial"/>
              <a:cs typeface="Arial"/>
            </a:endParaRPr>
          </a:p>
          <a:p>
            <a:r>
              <a:rPr lang="pt-BR" dirty="0" smtClean="0">
                <a:latin typeface="Arial"/>
                <a:cs typeface="Arial"/>
              </a:rPr>
              <a:t>Pseudônimo: Dirceu.</a:t>
            </a:r>
          </a:p>
          <a:p>
            <a:endParaRPr lang="pt-BR" dirty="0" smtClean="0">
              <a:latin typeface="Arial"/>
              <a:cs typeface="Arial"/>
            </a:endParaRPr>
          </a:p>
          <a:p>
            <a:r>
              <a:rPr lang="pt-BR" dirty="0" smtClean="0">
                <a:latin typeface="Arial"/>
                <a:cs typeface="Arial"/>
              </a:rPr>
              <a:t>Seu grande amor era Maria Joaquina Doroteia de Seixas (aparece como Marília).</a:t>
            </a:r>
          </a:p>
          <a:p>
            <a:endParaRPr lang="pt-BR" dirty="0" smtClean="0">
              <a:latin typeface="Arial"/>
              <a:cs typeface="Arial"/>
            </a:endParaRPr>
          </a:p>
          <a:p>
            <a:r>
              <a:rPr lang="pt-BR" dirty="0" smtClean="0">
                <a:latin typeface="Arial"/>
                <a:cs typeface="Arial"/>
              </a:rPr>
              <a:t>Entre 1783 e 1789 foi preso e escreveu 23 liras que compõem a primeira parte de </a:t>
            </a:r>
            <a:r>
              <a:rPr lang="pt-BR" i="1" dirty="0" smtClean="0">
                <a:latin typeface="Arial"/>
                <a:cs typeface="Arial"/>
              </a:rPr>
              <a:t>Marília de Dirceu.</a:t>
            </a:r>
          </a:p>
          <a:p>
            <a:endParaRPr lang="pt-BR" i="1" dirty="0" smtClean="0">
              <a:latin typeface="Arial"/>
              <a:cs typeface="Arial"/>
            </a:endParaRPr>
          </a:p>
          <a:p>
            <a:r>
              <a:rPr lang="pt-BR" dirty="0" smtClean="0">
                <a:latin typeface="Arial"/>
                <a:cs typeface="Arial"/>
              </a:rPr>
              <a:t>Em 1789 seu amor com Maria acaba e ele é levado para o Rio de Janeiro. </a:t>
            </a:r>
          </a:p>
          <a:p>
            <a:endParaRPr lang="pt-BR" dirty="0" smtClean="0">
              <a:latin typeface="Arial"/>
              <a:cs typeface="Arial"/>
            </a:endParaRPr>
          </a:p>
          <a:p>
            <a:r>
              <a:rPr lang="pt-BR" dirty="0" smtClean="0">
                <a:latin typeface="Arial"/>
                <a:cs typeface="Arial"/>
              </a:rPr>
              <a:t>Em 1792 é exilado para a África, onde escreve mais 32 liras da obra </a:t>
            </a:r>
            <a:r>
              <a:rPr lang="pt-BR" i="1" dirty="0" smtClean="0">
                <a:latin typeface="Arial"/>
                <a:cs typeface="Arial"/>
              </a:rPr>
              <a:t>Marília de Dirceu, </a:t>
            </a:r>
            <a:r>
              <a:rPr lang="pt-BR" dirty="0" smtClean="0">
                <a:latin typeface="Arial"/>
                <a:cs typeface="Arial"/>
              </a:rPr>
              <a:t>dessa vez, utiliza do pessimismo.</a:t>
            </a:r>
          </a:p>
          <a:p>
            <a:endParaRPr lang="pt-BR" dirty="0" smtClean="0">
              <a:latin typeface="Arial"/>
              <a:cs typeface="Arial"/>
            </a:endParaRPr>
          </a:p>
          <a:p>
            <a:r>
              <a:rPr lang="pt-BR" i="1" dirty="0" smtClean="0">
                <a:latin typeface="Arial"/>
                <a:cs typeface="Arial"/>
              </a:rPr>
              <a:t>Cartas Chilenas: </a:t>
            </a:r>
            <a:r>
              <a:rPr lang="pt-BR" dirty="0" smtClean="0">
                <a:latin typeface="Arial"/>
                <a:cs typeface="Arial"/>
              </a:rPr>
              <a:t>obra satírica em que critica o governo da época. </a:t>
            </a:r>
            <a:r>
              <a:rPr lang="pt-BR" dirty="0" smtClean="0">
                <a:latin typeface="Arial" charset="0"/>
                <a:cs typeface="Arial" charset="0"/>
              </a:rPr>
              <a:t>Gonzaga cria personagens e pseudônimos: aqui, </a:t>
            </a:r>
            <a:r>
              <a:rPr lang="pt-BR" b="1" dirty="0" err="1" smtClean="0">
                <a:latin typeface="Arial" charset="0"/>
                <a:cs typeface="Arial" charset="0"/>
              </a:rPr>
              <a:t>Critilo</a:t>
            </a:r>
            <a:r>
              <a:rPr lang="pt-BR" dirty="0" smtClean="0">
                <a:latin typeface="Arial" charset="0"/>
                <a:cs typeface="Arial" charset="0"/>
              </a:rPr>
              <a:t> assina as cartas e as envia para </a:t>
            </a:r>
            <a:r>
              <a:rPr lang="pt-BR" b="1" dirty="0" err="1" smtClean="0">
                <a:latin typeface="Arial" charset="0"/>
                <a:cs typeface="Arial" charset="0"/>
              </a:rPr>
              <a:t>Doroteu</a:t>
            </a:r>
            <a:r>
              <a:rPr lang="pt-BR" dirty="0" smtClean="0">
                <a:latin typeface="Arial" charset="0"/>
                <a:cs typeface="Arial" charset="0"/>
              </a:rPr>
              <a:t>. O conteúdo das "cartas" são críticas ao suposto governador do Chile (onde vive </a:t>
            </a:r>
            <a:r>
              <a:rPr lang="pt-BR" dirty="0" err="1" smtClean="0">
                <a:latin typeface="Arial" charset="0"/>
                <a:cs typeface="Arial" charset="0"/>
              </a:rPr>
              <a:t>Critilo</a:t>
            </a:r>
            <a:r>
              <a:rPr lang="pt-BR" dirty="0" smtClean="0">
                <a:latin typeface="Arial" charset="0"/>
                <a:cs typeface="Arial" charset="0"/>
              </a:rPr>
              <a:t>) Fanfarrão </a:t>
            </a:r>
            <a:r>
              <a:rPr lang="pt-BR" dirty="0" err="1" smtClean="0">
                <a:latin typeface="Arial" charset="0"/>
                <a:cs typeface="Arial" charset="0"/>
              </a:rPr>
              <a:t>Minésio</a:t>
            </a:r>
            <a:r>
              <a:rPr lang="pt-BR" dirty="0" smtClean="0">
                <a:latin typeface="Arial" charset="0"/>
                <a:cs typeface="Arial" charset="0"/>
              </a:rPr>
              <a:t>, uma referência ao governador de Minas Gerais Luís da Cunha Meneses.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4038600" cy="66693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b="1" i="1" dirty="0" smtClean="0"/>
              <a:t>                          Lira XIX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i="1" dirty="0" smtClean="0"/>
              <a:t>         Enquanto </a:t>
            </a:r>
            <a:r>
              <a:rPr lang="pt-BR" i="1" dirty="0"/>
              <a:t>pasta alegre o manso gado, </a:t>
            </a:r>
            <a:br>
              <a:rPr lang="pt-BR" i="1" dirty="0"/>
            </a:br>
            <a:r>
              <a:rPr lang="pt-BR" i="1" dirty="0"/>
              <a:t>Minha bela Marília, nos sentemos </a:t>
            </a:r>
            <a:br>
              <a:rPr lang="pt-BR" i="1" dirty="0"/>
            </a:br>
            <a:r>
              <a:rPr lang="pt-BR" i="1" dirty="0"/>
              <a:t>À sombra deste cedro levantado.</a:t>
            </a:r>
            <a:endParaRPr lang="pt-BR" dirty="0"/>
          </a:p>
          <a:p>
            <a:pPr>
              <a:buNone/>
            </a:pPr>
            <a:r>
              <a:rPr lang="pt-BR" i="1" dirty="0" smtClean="0"/>
              <a:t>         Um </a:t>
            </a:r>
            <a:r>
              <a:rPr lang="pt-BR" i="1" dirty="0"/>
              <a:t>pouco meditemos </a:t>
            </a:r>
            <a:br>
              <a:rPr lang="pt-BR" i="1" dirty="0"/>
            </a:br>
            <a:r>
              <a:rPr lang="pt-BR" i="1" dirty="0"/>
              <a:t>Na regular beleza,</a:t>
            </a:r>
            <a:br>
              <a:rPr lang="pt-BR" i="1" dirty="0"/>
            </a:br>
            <a:r>
              <a:rPr lang="pt-BR" i="1" dirty="0"/>
              <a:t>Que em tudo quanto vive, nos descobre</a:t>
            </a:r>
            <a:br>
              <a:rPr lang="pt-BR" i="1" dirty="0"/>
            </a:br>
            <a:r>
              <a:rPr lang="pt-BR" i="1" dirty="0"/>
              <a:t>A sábia natureza. </a:t>
            </a:r>
            <a:br>
              <a:rPr lang="pt-BR" i="1" dirty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Atende, como aquela vaca preta </a:t>
            </a:r>
            <a:br>
              <a:rPr lang="pt-BR" i="1" dirty="0"/>
            </a:br>
            <a:r>
              <a:rPr lang="pt-BR" i="1" dirty="0"/>
              <a:t>O novilhinho seu dos mais separa, </a:t>
            </a:r>
            <a:br>
              <a:rPr lang="pt-BR" i="1" dirty="0"/>
            </a:br>
            <a:r>
              <a:rPr lang="pt-BR" i="1" dirty="0"/>
              <a:t>E o lambe, enquanto chupa a lisa teta.</a:t>
            </a:r>
            <a:br>
              <a:rPr lang="pt-BR" i="1" dirty="0"/>
            </a:br>
            <a:r>
              <a:rPr lang="pt-BR" i="1" dirty="0"/>
              <a:t>Atende mais, ó cara, </a:t>
            </a:r>
            <a:br>
              <a:rPr lang="pt-BR" i="1" dirty="0"/>
            </a:br>
            <a:r>
              <a:rPr lang="pt-BR" i="1" dirty="0"/>
              <a:t>Como a ruiva cadela</a:t>
            </a:r>
            <a:br>
              <a:rPr lang="pt-BR" i="1" dirty="0"/>
            </a:br>
            <a:r>
              <a:rPr lang="pt-BR" i="1" dirty="0"/>
              <a:t>Suporta que lhe morda o filho o corpo,</a:t>
            </a:r>
            <a:br>
              <a:rPr lang="pt-BR" i="1" dirty="0"/>
            </a:br>
            <a:r>
              <a:rPr lang="pt-BR" i="1" dirty="0"/>
              <a:t>E salte em cima dela. </a:t>
            </a:r>
            <a:br>
              <a:rPr lang="pt-BR" i="1" dirty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Repara, como cheia de ternura </a:t>
            </a:r>
            <a:br>
              <a:rPr lang="pt-BR" i="1" dirty="0"/>
            </a:br>
            <a:r>
              <a:rPr lang="pt-BR" i="1" dirty="0"/>
              <a:t>Entre as asas ao filho essa ave aquenta, </a:t>
            </a:r>
            <a:br>
              <a:rPr lang="pt-BR" i="1" dirty="0"/>
            </a:br>
            <a:r>
              <a:rPr lang="pt-BR" i="1" dirty="0"/>
              <a:t>Como aquela esgravata a terra dura,</a:t>
            </a:r>
            <a:br>
              <a:rPr lang="pt-BR" i="1" dirty="0"/>
            </a:br>
            <a:r>
              <a:rPr lang="pt-BR" i="1" dirty="0"/>
              <a:t>E os seus assim sustenta; </a:t>
            </a:r>
            <a:br>
              <a:rPr lang="pt-BR" i="1" dirty="0"/>
            </a:br>
            <a:r>
              <a:rPr lang="pt-BR" i="1" dirty="0"/>
              <a:t>Como se encoleriza,</a:t>
            </a:r>
            <a:br>
              <a:rPr lang="pt-BR" i="1" dirty="0"/>
            </a:br>
            <a:r>
              <a:rPr lang="pt-BR" i="1" dirty="0"/>
              <a:t>E salta sem receio a todo o vulto,</a:t>
            </a:r>
            <a:br>
              <a:rPr lang="pt-BR" i="1" dirty="0"/>
            </a:br>
            <a:r>
              <a:rPr lang="pt-BR" i="1" dirty="0"/>
              <a:t>Que junto deles pisa. </a:t>
            </a:r>
            <a:br>
              <a:rPr lang="pt-BR" i="1" dirty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Que gosto não terá a esposa amante, </a:t>
            </a:r>
            <a:br>
              <a:rPr lang="pt-BR" i="1" dirty="0"/>
            </a:br>
            <a:r>
              <a:rPr lang="pt-BR" i="1" dirty="0"/>
              <a:t>Quando der ao filhinho o peito brando, </a:t>
            </a:r>
            <a:br>
              <a:rPr lang="pt-BR" i="1" dirty="0"/>
            </a:br>
            <a:r>
              <a:rPr lang="pt-BR" i="1" dirty="0"/>
              <a:t>E refletir então no seu semblante!</a:t>
            </a:r>
            <a:br>
              <a:rPr lang="pt-BR" i="1" dirty="0"/>
            </a:br>
            <a:r>
              <a:rPr lang="pt-BR" i="1" dirty="0"/>
              <a:t>Quando, Marília, quando </a:t>
            </a:r>
            <a:br>
              <a:rPr lang="pt-BR" i="1" dirty="0"/>
            </a:br>
            <a:r>
              <a:rPr lang="pt-BR" i="1" dirty="0"/>
              <a:t>Disser consigo: “É esta</a:t>
            </a:r>
            <a:br>
              <a:rPr lang="pt-BR" i="1" dirty="0"/>
            </a:br>
            <a:r>
              <a:rPr lang="pt-BR" i="1" dirty="0"/>
              <a:t>“De teu querido pai a mesma barba,</a:t>
            </a:r>
            <a:br>
              <a:rPr lang="pt-BR" i="1" dirty="0"/>
            </a:br>
            <a:r>
              <a:rPr lang="pt-BR" i="1" dirty="0"/>
              <a:t>“A mesma boca, e testa.”</a:t>
            </a:r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408712"/>
          </a:xfrm>
        </p:spPr>
        <p:txBody>
          <a:bodyPr>
            <a:noAutofit/>
          </a:bodyPr>
          <a:lstStyle/>
          <a:p>
            <a:r>
              <a:rPr lang="pt-BR" sz="1600" i="1" dirty="0" smtClean="0"/>
              <a:t>TRECHO DE “CARTAS CHILENAS”</a:t>
            </a:r>
          </a:p>
          <a:p>
            <a:endParaRPr lang="pt-BR" sz="1600" i="1" dirty="0"/>
          </a:p>
          <a:p>
            <a:pPr>
              <a:buNone/>
            </a:pPr>
            <a:r>
              <a:rPr lang="pt-BR" sz="1600" i="1" dirty="0" smtClean="0"/>
              <a:t>         Ah</a:t>
            </a:r>
            <a:r>
              <a:rPr lang="pt-BR" sz="1600" i="1" dirty="0"/>
              <a:t>! pobre Chile, que desgraça esperas!</a:t>
            </a:r>
            <a:br>
              <a:rPr lang="pt-BR" sz="1600" i="1" dirty="0"/>
            </a:br>
            <a:r>
              <a:rPr lang="pt-BR" sz="1600" i="1" dirty="0"/>
              <a:t>Quanto melhor te fora se sentisses</a:t>
            </a:r>
            <a:br>
              <a:rPr lang="pt-BR" sz="1600" i="1" dirty="0"/>
            </a:br>
            <a:r>
              <a:rPr lang="pt-BR" sz="1600" i="1" dirty="0"/>
              <a:t>As pragas, que no Egito se choraram,</a:t>
            </a:r>
            <a:br>
              <a:rPr lang="pt-BR" sz="1600" i="1" dirty="0"/>
            </a:br>
            <a:r>
              <a:rPr lang="pt-BR" sz="1600" i="1" dirty="0"/>
              <a:t>Do que veres que sobe ao teu governo</a:t>
            </a:r>
            <a:br>
              <a:rPr lang="pt-BR" sz="1600" i="1" dirty="0"/>
            </a:br>
            <a:r>
              <a:rPr lang="pt-BR" sz="1600" i="1" dirty="0"/>
              <a:t>Carrancudo casquilho, a quem rodeiam</a:t>
            </a:r>
            <a:br>
              <a:rPr lang="pt-BR" sz="1600" i="1" dirty="0"/>
            </a:br>
            <a:r>
              <a:rPr lang="pt-BR" sz="1600" i="1" dirty="0"/>
              <a:t>Os néscios, os marotos e os peraltas!</a:t>
            </a:r>
            <a:br>
              <a:rPr lang="pt-BR" sz="1600" i="1" dirty="0"/>
            </a:br>
            <a:r>
              <a:rPr lang="pt-BR" sz="1600" i="1" dirty="0"/>
              <a:t>Seguido, pois, dos grandes entra o chefe</a:t>
            </a:r>
            <a:br>
              <a:rPr lang="pt-BR" sz="1600" i="1" dirty="0"/>
            </a:br>
            <a:r>
              <a:rPr lang="pt-BR" sz="1600" i="1" dirty="0"/>
              <a:t>No nosso Santiago junto à noite.</a:t>
            </a:r>
            <a:br>
              <a:rPr lang="pt-BR" sz="1600" i="1" dirty="0"/>
            </a:br>
            <a:r>
              <a:rPr lang="pt-BR" sz="1600" i="1" dirty="0"/>
              <a:t>A casa me recolho e cheio destas</a:t>
            </a:r>
            <a:br>
              <a:rPr lang="pt-BR" sz="1600" i="1" dirty="0"/>
            </a:br>
            <a:r>
              <a:rPr lang="pt-BR" sz="1600" i="1" dirty="0" err="1"/>
              <a:t>Tristíssimas</a:t>
            </a:r>
            <a:r>
              <a:rPr lang="pt-BR" sz="1600" i="1" dirty="0"/>
              <a:t> imagens, no discurso,</a:t>
            </a:r>
            <a:br>
              <a:rPr lang="pt-BR" sz="1600" i="1" dirty="0"/>
            </a:br>
            <a:r>
              <a:rPr lang="pt-BR" sz="1600" i="1" dirty="0"/>
              <a:t>Mil coisas feias, sem querer, revolvo.</a:t>
            </a:r>
            <a:br>
              <a:rPr lang="pt-BR" sz="1600" i="1" dirty="0"/>
            </a:br>
            <a:r>
              <a:rPr lang="pt-BR" sz="1600" i="1" dirty="0"/>
              <a:t>Por ver se a dor divirto, vou sentar-me</a:t>
            </a:r>
            <a:br>
              <a:rPr lang="pt-BR" sz="1600" i="1" dirty="0"/>
            </a:br>
            <a:r>
              <a:rPr lang="pt-BR" sz="1600" i="1" dirty="0"/>
              <a:t>Na janela da sala e ao ar levanto</a:t>
            </a:r>
            <a:br>
              <a:rPr lang="pt-BR" sz="1600" i="1" dirty="0"/>
            </a:br>
            <a:r>
              <a:rPr lang="pt-BR" sz="1600" i="1" dirty="0"/>
              <a:t>Os olhos já molhados. Céus, que vejo!</a:t>
            </a:r>
            <a:br>
              <a:rPr lang="pt-BR" sz="1600" i="1" dirty="0"/>
            </a:br>
            <a:r>
              <a:rPr lang="pt-BR" sz="1600" i="1" dirty="0"/>
              <a:t>Não vejo estrelas que, serenas, brilhem,</a:t>
            </a:r>
            <a:br>
              <a:rPr lang="pt-BR" sz="1600" i="1" dirty="0"/>
            </a:br>
            <a:r>
              <a:rPr lang="pt-BR" sz="1600" i="1" dirty="0"/>
              <a:t>Nem vejo a lua que prateia os mares:</a:t>
            </a:r>
            <a:br>
              <a:rPr lang="pt-BR" sz="1600" i="1" dirty="0"/>
            </a:br>
            <a:r>
              <a:rPr lang="pt-BR" sz="1600" i="1" dirty="0"/>
              <a:t>Vejo um grande cometa, a quem os doutos</a:t>
            </a:r>
            <a:br>
              <a:rPr lang="pt-BR" sz="1600" i="1" dirty="0"/>
            </a:br>
            <a:r>
              <a:rPr lang="pt-BR" sz="1600" i="1" dirty="0" err="1"/>
              <a:t>Caudato</a:t>
            </a:r>
            <a:r>
              <a:rPr lang="pt-BR" sz="1600" i="1" dirty="0"/>
              <a:t> apelidaram. Este cobre</a:t>
            </a:r>
            <a:br>
              <a:rPr lang="pt-BR" sz="1600" i="1" dirty="0"/>
            </a:br>
            <a:r>
              <a:rPr lang="pt-BR" sz="1600" i="1" dirty="0"/>
              <a:t>A terra toda co’ disforme rabo.</a:t>
            </a:r>
            <a:endParaRPr lang="pt-BR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Santa Rita Durão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i="1" dirty="0" smtClean="0">
                <a:solidFill>
                  <a:srgbClr val="000000"/>
                </a:solidFill>
              </a:rPr>
              <a:t>Caramuru</a:t>
            </a:r>
            <a:r>
              <a:rPr lang="pt-BR" dirty="0" smtClean="0">
                <a:solidFill>
                  <a:srgbClr val="000000"/>
                </a:solidFill>
              </a:rPr>
              <a:t>, a mais importante obra de José de Santa Rita Durão, é um poema épico cujo tema é o Descobrimento da Bahia. O poema foi escrito em 1781, e é uma das obras que mais se destaca no Arcadismo brasileiro. A obra retrata vários fatos históricos marcantes do Brasil e </a:t>
            </a:r>
            <a:r>
              <a:rPr lang="pt-BR" dirty="0" smtClean="0"/>
              <a:t>remonta </a:t>
            </a:r>
            <a:r>
              <a:rPr lang="pt-BR" dirty="0"/>
              <a:t>ao tempo em que os primeiros europeus chegaram ao Brasil e travaram contato com os nativos.</a:t>
            </a:r>
            <a:endParaRPr lang="pt-BR" dirty="0" smtClean="0">
              <a:solidFill>
                <a:srgbClr val="00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Contexto Histórico (</a:t>
            </a:r>
            <a:r>
              <a:rPr lang="pt-BR" dirty="0" err="1" smtClean="0"/>
              <a:t>sec</a:t>
            </a:r>
            <a:r>
              <a:rPr lang="pt-BR" dirty="0" smtClean="0"/>
              <a:t> XVIII)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382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Companhia de Jesus e Tribunal do Santo Ofício (inquisição) perdem o espaço;</a:t>
            </a:r>
          </a:p>
          <a:p>
            <a:endParaRPr lang="pt-BR" dirty="0" smtClean="0"/>
          </a:p>
          <a:p>
            <a:r>
              <a:rPr lang="pt-BR" dirty="0" smtClean="0"/>
              <a:t>Recuperação do pensamento humanista (renascentista);</a:t>
            </a:r>
          </a:p>
          <a:p>
            <a:endParaRPr lang="pt-BR" dirty="0" smtClean="0"/>
          </a:p>
          <a:p>
            <a:r>
              <a:rPr lang="pt-BR" b="1" dirty="0" smtClean="0"/>
              <a:t>Iluminismo</a:t>
            </a:r>
            <a:r>
              <a:rPr lang="pt-BR" dirty="0" smtClean="0"/>
              <a:t>; séc. XVIII (século das luzes); </a:t>
            </a:r>
          </a:p>
          <a:p>
            <a:endParaRPr lang="pt-BR" dirty="0" smtClean="0"/>
          </a:p>
          <a:p>
            <a:r>
              <a:rPr lang="pt-BR" dirty="0" smtClean="0"/>
              <a:t>Enciclopedismo – necessidade de reunir todo o conhecimento e pensamentos filosóficos da época (</a:t>
            </a:r>
            <a:r>
              <a:rPr lang="pt-BR" dirty="0" err="1" smtClean="0"/>
              <a:t>Diderote</a:t>
            </a:r>
            <a:r>
              <a:rPr lang="pt-BR" dirty="0" smtClean="0"/>
              <a:t> D'Alembert);</a:t>
            </a:r>
          </a:p>
          <a:p>
            <a:endParaRPr lang="pt-BR" dirty="0" smtClean="0"/>
          </a:p>
          <a:p>
            <a:r>
              <a:rPr lang="pt-BR" b="1" dirty="0" smtClean="0"/>
              <a:t>Crítica à aristocracia</a:t>
            </a:r>
            <a:r>
              <a:rPr lang="pt-BR" dirty="0" smtClean="0"/>
              <a:t>, despotismo esclarecido (única entidade governa com poder absoluto, tem influência iluminista);</a:t>
            </a:r>
          </a:p>
          <a:p>
            <a:endParaRPr lang="pt-BR" dirty="0" smtClean="0"/>
          </a:p>
          <a:p>
            <a:r>
              <a:rPr lang="pt-BR" dirty="0" smtClean="0"/>
              <a:t>Revolução Industrial (primeira), Revolução Francesa e Inconfidência Mineira.</a:t>
            </a:r>
          </a:p>
          <a:p>
            <a:endParaRPr lang="pt-BR" dirty="0" smtClean="0"/>
          </a:p>
          <a:p>
            <a:r>
              <a:rPr lang="pt-BR" b="1" dirty="0" smtClean="0"/>
              <a:t>ASCENSÃO DA BURGUESIA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pt-BR" dirty="0" smtClean="0"/>
              <a:t>Iluminismo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9145016" cy="6453336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Surgiu na frança no século XVII;</a:t>
            </a:r>
          </a:p>
          <a:p>
            <a:endParaRPr lang="pt-BR" dirty="0" smtClean="0"/>
          </a:p>
          <a:p>
            <a:r>
              <a:rPr lang="pt-BR" dirty="0" smtClean="0"/>
              <a:t>Defendia o domínio da razão sobre a visão teocêntrica que dominava a Europa desde a Idade Média;</a:t>
            </a:r>
          </a:p>
          <a:p>
            <a:endParaRPr lang="pt-BR" dirty="0" smtClean="0"/>
          </a:p>
          <a:p>
            <a:r>
              <a:rPr lang="pt-BR" dirty="0" smtClean="0"/>
              <a:t>Tinha propósito de iluminar as trevas em que se encontrava a sociedade ;</a:t>
            </a:r>
          </a:p>
          <a:p>
            <a:endParaRPr lang="pt-BR" dirty="0" smtClean="0"/>
          </a:p>
          <a:p>
            <a:r>
              <a:rPr lang="pt-BR" dirty="0" smtClean="0"/>
              <a:t>Pensamento racional deveria substituir as crenças religiosas e o misticismo, que segundo os pensadores, </a:t>
            </a:r>
            <a:r>
              <a:rPr lang="pt-BR" b="1" dirty="0" smtClean="0"/>
              <a:t>bloqueavam a evolução do homem;</a:t>
            </a:r>
          </a:p>
          <a:p>
            <a:endParaRPr lang="pt-BR" b="1" dirty="0" smtClean="0"/>
          </a:p>
          <a:p>
            <a:r>
              <a:rPr lang="pt-BR" dirty="0" smtClean="0"/>
              <a:t>A razão era usada para combater a religião e a liberdade para combater a aristocracia.;</a:t>
            </a:r>
          </a:p>
          <a:p>
            <a:endParaRPr lang="pt-BR" b="1" dirty="0" smtClean="0"/>
          </a:p>
          <a:p>
            <a:r>
              <a:rPr lang="pt-BR" dirty="0" smtClean="0"/>
              <a:t>Os iluministas defendiam a criação de escolas laicas e a liberdade religiosa;</a:t>
            </a:r>
          </a:p>
          <a:p>
            <a:endParaRPr lang="pt-BR" dirty="0" smtClean="0"/>
          </a:p>
          <a:p>
            <a:r>
              <a:rPr lang="pt-BR" dirty="0" smtClean="0"/>
              <a:t>Antropocentrismo ;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Filosofia burguesa </a:t>
            </a:r>
            <a:r>
              <a:rPr lang="pt-BR" dirty="0" smtClean="0"/>
              <a:t>;</a:t>
            </a:r>
          </a:p>
          <a:p>
            <a:endParaRPr lang="pt-BR" b="1" dirty="0"/>
          </a:p>
        </p:txBody>
      </p:sp>
      <p:sp>
        <p:nvSpPr>
          <p:cNvPr id="13" name="Seta para a esquerda 12"/>
          <p:cNvSpPr/>
          <p:nvPr/>
        </p:nvSpPr>
        <p:spPr>
          <a:xfrm>
            <a:off x="3059832" y="6237312"/>
            <a:ext cx="1872208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FOCO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pt-BR" dirty="0" smtClean="0"/>
              <a:t>Arcadismo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“Arcádia era </a:t>
            </a:r>
            <a:r>
              <a:rPr lang="pt-BR" dirty="0"/>
              <a:t>uma </a:t>
            </a:r>
            <a:r>
              <a:rPr lang="pt-BR" dirty="0" smtClean="0"/>
              <a:t>província da antiga Grécia que com o tempo se </a:t>
            </a:r>
            <a:r>
              <a:rPr lang="pt-BR" dirty="0"/>
              <a:t>converteu no nome de um </a:t>
            </a:r>
            <a:r>
              <a:rPr lang="pt-BR" dirty="0" smtClean="0"/>
              <a:t>país imaginário </a:t>
            </a:r>
            <a:r>
              <a:rPr lang="pt-BR" dirty="0"/>
              <a:t>criado e descrito por diversos </a:t>
            </a:r>
            <a:r>
              <a:rPr lang="pt-BR" dirty="0" smtClean="0"/>
              <a:t>poetas e artistas</a:t>
            </a:r>
            <a:r>
              <a:rPr lang="pt-BR" dirty="0"/>
              <a:t> </a:t>
            </a:r>
            <a:r>
              <a:rPr lang="pt-BR" dirty="0" smtClean="0"/>
              <a:t>. </a:t>
            </a:r>
            <a:r>
              <a:rPr lang="pt-BR" dirty="0"/>
              <a:t>Neste lugar imaginado reina a </a:t>
            </a:r>
            <a:r>
              <a:rPr lang="pt-BR" b="1" dirty="0" smtClean="0"/>
              <a:t>felicidade</a:t>
            </a:r>
            <a:r>
              <a:rPr lang="pt-BR" dirty="0" smtClean="0"/>
              <a:t>, </a:t>
            </a:r>
            <a:r>
              <a:rPr lang="pt-BR" dirty="0"/>
              <a:t>a </a:t>
            </a:r>
            <a:r>
              <a:rPr lang="pt-BR" b="1" dirty="0"/>
              <a:t>simplicidade</a:t>
            </a:r>
            <a:r>
              <a:rPr lang="pt-BR" dirty="0"/>
              <a:t> e a </a:t>
            </a:r>
            <a:r>
              <a:rPr lang="pt-BR" b="1" dirty="0" smtClean="0"/>
              <a:t>paz</a:t>
            </a:r>
            <a:r>
              <a:rPr lang="pt-BR" dirty="0"/>
              <a:t> em um </a:t>
            </a:r>
            <a:r>
              <a:rPr lang="pt-BR" b="1" dirty="0"/>
              <a:t>ambiente idílico </a:t>
            </a:r>
            <a:r>
              <a:rPr lang="pt-BR" dirty="0"/>
              <a:t>habitado por uma população </a:t>
            </a:r>
            <a:r>
              <a:rPr lang="pt-BR" dirty="0" smtClean="0"/>
              <a:t>de pastores</a:t>
            </a:r>
            <a:r>
              <a:rPr lang="pt-BR" dirty="0"/>
              <a:t> que vivem em </a:t>
            </a:r>
            <a:r>
              <a:rPr lang="pt-BR" b="1" dirty="0"/>
              <a:t>comunhão com </a:t>
            </a:r>
            <a:r>
              <a:rPr lang="pt-BR" b="1" dirty="0" smtClean="0"/>
              <a:t>a natureza</a:t>
            </a:r>
            <a:r>
              <a:rPr lang="pt-BR" dirty="0" smtClean="0"/>
              <a:t>.”</a:t>
            </a:r>
          </a:p>
          <a:p>
            <a:endParaRPr lang="pt-BR" dirty="0" smtClean="0"/>
          </a:p>
          <a:p>
            <a:r>
              <a:rPr lang="pt-BR" dirty="0" smtClean="0"/>
              <a:t>Retoma</a:t>
            </a:r>
            <a:r>
              <a:rPr lang="pt-BR" dirty="0" smtClean="0">
                <a:solidFill>
                  <a:srgbClr val="000000"/>
                </a:solidFill>
              </a:rPr>
              <a:t>da dos modelos artísticos da Antiguidade Clássica grega e romana. </a:t>
            </a:r>
          </a:p>
          <a:p>
            <a:endParaRPr lang="pt-BR" dirty="0" smtClean="0"/>
          </a:p>
          <a:p>
            <a:r>
              <a:rPr lang="pt-BR" dirty="0" smtClean="0"/>
              <a:t>Fuga da cidade para levar uma vida equilibrada</a:t>
            </a:r>
          </a:p>
          <a:p>
            <a:endParaRPr lang="pt-BR" dirty="0" smtClean="0"/>
          </a:p>
          <a:p>
            <a:r>
              <a:rPr lang="pt-BR" dirty="0"/>
              <a:t>valorização da vida bucólica e dos elementos da </a:t>
            </a:r>
            <a:r>
              <a:rPr lang="pt-BR" dirty="0" smtClean="0"/>
              <a:t>natureza</a:t>
            </a:r>
          </a:p>
          <a:p>
            <a:endParaRPr lang="pt-BR" dirty="0" smtClean="0"/>
          </a:p>
          <a:p>
            <a:r>
              <a:rPr lang="pt-BR" dirty="0" smtClean="0"/>
              <a:t>Escreviam </a:t>
            </a:r>
            <a:r>
              <a:rPr lang="pt-BR" dirty="0"/>
              <a:t>sobre as belezas do campo, a </a:t>
            </a:r>
            <a:r>
              <a:rPr lang="pt-BR" dirty="0" smtClean="0"/>
              <a:t>tranquilidade </a:t>
            </a:r>
            <a:r>
              <a:rPr lang="pt-BR" dirty="0"/>
              <a:t>proporcionada pela natureza e a contemplação da vida simples. Portanto, </a:t>
            </a:r>
            <a:r>
              <a:rPr lang="pt-BR" b="1" dirty="0"/>
              <a:t>desprezam</a:t>
            </a:r>
            <a:r>
              <a:rPr lang="pt-BR" dirty="0"/>
              <a:t> a vida nos grandes centros urbanos e toda a vida agitada e problemas que as pessoas levavam nestes locais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/>
              <a:t>C</a:t>
            </a:r>
            <a:r>
              <a:rPr lang="pt-BR" dirty="0" smtClean="0"/>
              <a:t>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8924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Calibri" charset="0"/>
              </a:rPr>
              <a:t>Simplicidade.</a:t>
            </a:r>
          </a:p>
          <a:p>
            <a:r>
              <a:rPr lang="pt-BR" dirty="0">
                <a:latin typeface="Calibri" charset="0"/>
              </a:rPr>
              <a:t>I</a:t>
            </a:r>
            <a:r>
              <a:rPr lang="pt-BR" dirty="0" smtClean="0">
                <a:latin typeface="Calibri" charset="0"/>
              </a:rPr>
              <a:t>mitação da natureza</a:t>
            </a:r>
            <a:r>
              <a:rPr lang="pt-BR" dirty="0"/>
              <a:t> </a:t>
            </a:r>
            <a:r>
              <a:rPr lang="pt-BR" dirty="0" smtClean="0"/>
              <a:t>(d</a:t>
            </a:r>
            <a:r>
              <a:rPr lang="pt-BR" dirty="0" smtClean="0"/>
              <a:t>escrição de ambientes e da natureza).</a:t>
            </a:r>
            <a:endParaRPr lang="pt-BR" dirty="0" smtClean="0">
              <a:latin typeface="Calibri" charset="0"/>
            </a:endParaRPr>
          </a:p>
          <a:p>
            <a:r>
              <a:rPr lang="pt-BR" dirty="0" smtClean="0">
                <a:latin typeface="Calibri" charset="0"/>
              </a:rPr>
              <a:t> </a:t>
            </a:r>
            <a:r>
              <a:rPr lang="pt-BR" dirty="0">
                <a:latin typeface="Calibri" charset="0"/>
              </a:rPr>
              <a:t>I</a:t>
            </a:r>
            <a:r>
              <a:rPr lang="pt-BR" dirty="0" smtClean="0">
                <a:latin typeface="Calibri" charset="0"/>
              </a:rPr>
              <a:t>mitação dos clássicos </a:t>
            </a:r>
            <a:r>
              <a:rPr lang="pt-BR" dirty="0" smtClean="0"/>
              <a:t>(p</a:t>
            </a:r>
            <a:r>
              <a:rPr lang="pt-BR" dirty="0" smtClean="0"/>
              <a:t>resença da mitologia grega).</a:t>
            </a:r>
          </a:p>
          <a:p>
            <a:r>
              <a:rPr lang="pt-BR" dirty="0" smtClean="0">
                <a:latin typeface="Calibri" charset="0"/>
              </a:rPr>
              <a:t>Ausência do eu.</a:t>
            </a:r>
            <a:endParaRPr lang="pt-BR" dirty="0" smtClean="0">
              <a:latin typeface="Calibri" charset="0"/>
            </a:endParaRPr>
          </a:p>
          <a:p>
            <a:r>
              <a:rPr lang="pt-BR" dirty="0">
                <a:latin typeface="Calibri" charset="0"/>
              </a:rPr>
              <a:t>A</a:t>
            </a:r>
            <a:r>
              <a:rPr lang="pt-BR" dirty="0" smtClean="0">
                <a:latin typeface="Calibri" charset="0"/>
              </a:rPr>
              <a:t>mor galante </a:t>
            </a:r>
            <a:r>
              <a:rPr lang="pt-BR" dirty="0" smtClean="0"/>
              <a:t>(i</a:t>
            </a:r>
            <a:r>
              <a:rPr lang="pt-BR" dirty="0" smtClean="0"/>
              <a:t>dealização da mulher e do amor).</a:t>
            </a:r>
            <a:endParaRPr lang="pt-BR" dirty="0" smtClean="0">
              <a:latin typeface="Calibri" charset="0"/>
            </a:endParaRPr>
          </a:p>
          <a:p>
            <a:r>
              <a:rPr lang="pt-BR" dirty="0" smtClean="0">
                <a:latin typeface="Calibri" charset="0"/>
              </a:rPr>
              <a:t>Bucolismo e </a:t>
            </a:r>
            <a:r>
              <a:rPr lang="pt-BR" dirty="0" err="1" smtClean="0">
                <a:latin typeface="Calibri" charset="0"/>
              </a:rPr>
              <a:t>pastoralismo</a:t>
            </a:r>
            <a:r>
              <a:rPr lang="pt-BR" dirty="0" smtClean="0">
                <a:latin typeface="Calibri" charset="0"/>
              </a:rPr>
              <a:t>.</a:t>
            </a:r>
          </a:p>
          <a:p>
            <a:r>
              <a:rPr lang="pt-BR" dirty="0" smtClean="0"/>
              <a:t>Linguagem simples e objetiva.</a:t>
            </a:r>
          </a:p>
          <a:p>
            <a:r>
              <a:rPr lang="pt-BR" dirty="0" smtClean="0"/>
              <a:t>Racionalismo (valorização da verdade).</a:t>
            </a:r>
          </a:p>
          <a:p>
            <a:r>
              <a:rPr lang="pt-BR" dirty="0" smtClean="0"/>
              <a:t>Busca pelo equilíbrio.</a:t>
            </a:r>
          </a:p>
          <a:p>
            <a:r>
              <a:rPr lang="pt-BR" dirty="0" smtClean="0"/>
              <a:t>Exaltação da simplicidade e da vida feliz no campo.</a:t>
            </a:r>
          </a:p>
          <a:p>
            <a:r>
              <a:rPr lang="pt-BR" dirty="0" smtClean="0"/>
              <a:t>Ideais iluministas.</a:t>
            </a:r>
          </a:p>
          <a:p>
            <a:r>
              <a:rPr lang="pt-BR" dirty="0" smtClean="0"/>
              <a:t>Uso de pseudônimo pastoris (pastores latinos e gregos)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Nicolas_lancr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4" r="104"/>
          <a:stretch>
            <a:fillRect/>
          </a:stretch>
        </p:blipFill>
        <p:spPr>
          <a:xfrm>
            <a:off x="755576" y="188640"/>
            <a:ext cx="7603232" cy="5702424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>
          <a:xfrm>
            <a:off x="1763688" y="6053138"/>
            <a:ext cx="5486400" cy="804862"/>
          </a:xfrm>
        </p:spPr>
        <p:txBody>
          <a:bodyPr>
            <a:noAutofit/>
          </a:bodyPr>
          <a:lstStyle/>
          <a:p>
            <a:r>
              <a:rPr lang="pt-BR" sz="2000" dirty="0"/>
              <a:t>O Balanço - Nicolas </a:t>
            </a:r>
            <a:r>
              <a:rPr lang="pt-BR" sz="2000" dirty="0" err="1"/>
              <a:t>Lancret</a:t>
            </a:r>
            <a:r>
              <a:rPr lang="pt-BR" sz="2000" dirty="0"/>
              <a:t>, década de 1730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Imagem 4" descr="Imagem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04" b="2904"/>
          <a:stretch>
            <a:fillRect/>
          </a:stretch>
        </p:blipFill>
        <p:spPr>
          <a:xfrm>
            <a:off x="467544" y="188640"/>
            <a:ext cx="7696001" cy="5772001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35696" y="6053138"/>
            <a:ext cx="5486400" cy="8048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t-BR" sz="1800" b="1" i="1" dirty="0" smtClean="0"/>
              <a:t>Vênus induz Helena a se apaixonar por Paris</a:t>
            </a:r>
            <a:r>
              <a:rPr lang="pt-BR" sz="1800" b="1" dirty="0" smtClean="0"/>
              <a:t>, </a:t>
            </a:r>
          </a:p>
          <a:p>
            <a:pPr lvl="0">
              <a:spcBef>
                <a:spcPts val="0"/>
              </a:spcBef>
            </a:pPr>
            <a:r>
              <a:rPr lang="pt-BR" sz="1800" b="1" dirty="0" smtClean="0"/>
              <a:t>de </a:t>
            </a:r>
            <a:r>
              <a:rPr lang="pt-BR" sz="1800" b="1" dirty="0" err="1" smtClean="0"/>
              <a:t>Angelica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Kauffman</a:t>
            </a:r>
            <a:r>
              <a:rPr lang="pt-BR" sz="1800" b="1" dirty="0" smtClean="0"/>
              <a:t>, 1790.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Clichês Árcades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 err="1" smtClean="0"/>
              <a:t>fugere</a:t>
            </a:r>
            <a:r>
              <a:rPr lang="pt-BR" i="1" dirty="0" smtClean="0"/>
              <a:t> </a:t>
            </a:r>
            <a:r>
              <a:rPr lang="pt-BR" i="1" dirty="0" err="1" smtClean="0"/>
              <a:t>urbem</a:t>
            </a:r>
            <a:r>
              <a:rPr lang="pt-BR" i="1" dirty="0" smtClean="0"/>
              <a:t>: "</a:t>
            </a:r>
            <a:r>
              <a:rPr lang="pt-BR" dirty="0" smtClean="0"/>
              <a:t>fugir da cidade“</a:t>
            </a:r>
          </a:p>
          <a:p>
            <a:endParaRPr lang="pt-BR" dirty="0" smtClean="0"/>
          </a:p>
          <a:p>
            <a:r>
              <a:rPr lang="pt-BR" i="1" dirty="0" err="1" smtClean="0"/>
              <a:t>locus</a:t>
            </a:r>
            <a:r>
              <a:rPr lang="pt-BR" i="1" dirty="0" smtClean="0"/>
              <a:t> </a:t>
            </a:r>
            <a:r>
              <a:rPr lang="pt-BR" i="1" dirty="0" err="1" smtClean="0"/>
              <a:t>amoenus</a:t>
            </a:r>
            <a:r>
              <a:rPr lang="pt-BR" i="1" dirty="0" smtClean="0"/>
              <a:t>: "</a:t>
            </a:r>
            <a:r>
              <a:rPr lang="pt-BR" dirty="0" smtClean="0"/>
              <a:t>lugar ameno“</a:t>
            </a:r>
          </a:p>
          <a:p>
            <a:endParaRPr lang="pt-BR" dirty="0" smtClean="0"/>
          </a:p>
          <a:p>
            <a:r>
              <a:rPr lang="pt-BR" i="1" dirty="0" err="1" smtClean="0"/>
              <a:t>inutilia</a:t>
            </a:r>
            <a:r>
              <a:rPr lang="pt-BR" i="1" dirty="0" smtClean="0"/>
              <a:t> </a:t>
            </a:r>
            <a:r>
              <a:rPr lang="pt-BR" i="1" dirty="0" err="1" smtClean="0"/>
              <a:t>truncat</a:t>
            </a:r>
            <a:r>
              <a:rPr lang="pt-BR" i="1" dirty="0" smtClean="0"/>
              <a:t>: "</a:t>
            </a:r>
            <a:r>
              <a:rPr lang="pt-BR" dirty="0" smtClean="0"/>
              <a:t>cortar o inútil“</a:t>
            </a:r>
          </a:p>
          <a:p>
            <a:endParaRPr lang="pt-BR" dirty="0" smtClean="0"/>
          </a:p>
          <a:p>
            <a:r>
              <a:rPr lang="pt-BR" i="1" dirty="0" err="1" smtClean="0"/>
              <a:t>aurea</a:t>
            </a:r>
            <a:r>
              <a:rPr lang="pt-BR" i="1" dirty="0" smtClean="0"/>
              <a:t> </a:t>
            </a:r>
            <a:r>
              <a:rPr lang="pt-BR" i="1" dirty="0" err="1" smtClean="0"/>
              <a:t>mediocritas</a:t>
            </a:r>
            <a:r>
              <a:rPr lang="pt-BR" i="1" dirty="0" smtClean="0"/>
              <a:t>: ""equilíbrio áureo“</a:t>
            </a:r>
          </a:p>
          <a:p>
            <a:endParaRPr lang="pt-BR" i="1" dirty="0" smtClean="0"/>
          </a:p>
          <a:p>
            <a:r>
              <a:rPr lang="pt-BR" i="1" dirty="0" smtClean="0"/>
              <a:t>carpe </a:t>
            </a:r>
            <a:r>
              <a:rPr lang="pt-BR" i="1" dirty="0" err="1" smtClean="0"/>
              <a:t>diem</a:t>
            </a:r>
            <a:r>
              <a:rPr lang="pt-BR" i="1" dirty="0" smtClean="0"/>
              <a:t>: “colher o dia"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Arcadismo em Portugal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Marquês de Pombal (déspota) expulsou os jesuítas do Brasil (era </a:t>
            </a:r>
            <a:r>
              <a:rPr lang="pt-BR" dirty="0" err="1" smtClean="0"/>
              <a:t>anti-clericalista</a:t>
            </a:r>
            <a:r>
              <a:rPr lang="pt-BR" dirty="0" smtClean="0"/>
              <a:t>)</a:t>
            </a:r>
          </a:p>
          <a:p>
            <a:r>
              <a:rPr lang="pt-BR" dirty="0" smtClean="0"/>
              <a:t>Muitos intelectuais que haviam fugido de Portugal puderam voltar para o país de origem;</a:t>
            </a:r>
          </a:p>
          <a:p>
            <a:r>
              <a:rPr lang="pt-BR" dirty="0" smtClean="0"/>
              <a:t>1756: inicia-se o Neoclassicismo. </a:t>
            </a:r>
            <a:r>
              <a:rPr lang="pt-BR" b="1" dirty="0" smtClean="0"/>
              <a:t>Arcádia Lusitana (com o objetivo de combater excessos do espírito barroco)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1087</Words>
  <Application>Microsoft Office PowerPoint</Application>
  <PresentationFormat>Apresentação na tela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ARCADISMO (OU NEOCLASSICISMO)</vt:lpstr>
      <vt:lpstr>Contexto Histórico (sec XVIII)</vt:lpstr>
      <vt:lpstr>Iluminismo </vt:lpstr>
      <vt:lpstr>Arcadismo </vt:lpstr>
      <vt:lpstr>Características</vt:lpstr>
      <vt:lpstr>Slide 6</vt:lpstr>
      <vt:lpstr>Slide 7</vt:lpstr>
      <vt:lpstr>Clichês Árcades</vt:lpstr>
      <vt:lpstr>Arcadismo em Portugal</vt:lpstr>
      <vt:lpstr>Principais Autores</vt:lpstr>
      <vt:lpstr>Slide 11</vt:lpstr>
      <vt:lpstr>Arcadismo no Brasil</vt:lpstr>
      <vt:lpstr>Inconfidência Mineira</vt:lpstr>
      <vt:lpstr>Cláudio Manuel da Costa (1729-1789)</vt:lpstr>
      <vt:lpstr>Slide 15</vt:lpstr>
      <vt:lpstr>Tomás Antônio Gonzaga (Porto, 1744 - Moçambique, 1810)</vt:lpstr>
      <vt:lpstr>Slide 17</vt:lpstr>
      <vt:lpstr>Santa Rita Durão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ARCADISMO (OU NEOCLASSICISMO)</dc:title>
  <dc:creator>Amanda</dc:creator>
  <cp:lastModifiedBy>Amanda</cp:lastModifiedBy>
  <cp:revision>25</cp:revision>
  <dcterms:created xsi:type="dcterms:W3CDTF">2016-05-22T15:28:15Z</dcterms:created>
  <dcterms:modified xsi:type="dcterms:W3CDTF">2016-05-22T19:07:10Z</dcterms:modified>
</cp:coreProperties>
</file>