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25/10/2016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Revolução Francesa</a:t>
            </a:r>
            <a:endParaRPr lang="pt-BR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i="1" dirty="0" err="1" smtClean="0"/>
              <a:t>Bodybuilder</a:t>
            </a:r>
            <a:r>
              <a:rPr lang="pt-BR" i="1" dirty="0" smtClean="0"/>
              <a:t> porra</a:t>
            </a:r>
            <a:endParaRPr lang="pt-BR" i="1" dirty="0"/>
          </a:p>
        </p:txBody>
      </p:sp>
      <p:pic>
        <p:nvPicPr>
          <p:cNvPr id="5" name="Imagem 4" descr="14494811_1303230913022407_573904462071276089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52"/>
            <a:ext cx="3324223" cy="3464559"/>
          </a:xfrm>
          <a:prstGeom prst="rect">
            <a:avLst/>
          </a:prstGeom>
        </p:spPr>
      </p:pic>
      <p:pic>
        <p:nvPicPr>
          <p:cNvPr id="6" name="Imagem 5" descr="giph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142852"/>
            <a:ext cx="4572000" cy="338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1787: o colapso fiscal</a:t>
            </a:r>
            <a:endParaRPr lang="pt-BR" sz="4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138494"/>
          </a:xfrm>
        </p:spPr>
        <p:txBody>
          <a:bodyPr/>
          <a:lstStyle/>
          <a:p>
            <a:r>
              <a:rPr lang="pt-BR" b="1" dirty="0" smtClean="0"/>
              <a:t>1787: </a:t>
            </a:r>
            <a:r>
              <a:rPr lang="pt-BR" dirty="0" smtClean="0"/>
              <a:t>a crise estourou, quando o ministério propôs uma reforma fiscal;</a:t>
            </a:r>
          </a:p>
          <a:p>
            <a:pPr lvl="1"/>
            <a:r>
              <a:rPr lang="pt-BR" b="1" dirty="0" smtClean="0"/>
              <a:t>“bolsa do povo”</a:t>
            </a:r>
            <a:r>
              <a:rPr lang="pt-BR" dirty="0" smtClean="0"/>
              <a:t>; parlamento;</a:t>
            </a:r>
          </a:p>
          <a:p>
            <a:pPr lvl="1"/>
            <a:r>
              <a:rPr lang="pt-BR" dirty="0" smtClean="0"/>
              <a:t>Assembléia dos </a:t>
            </a:r>
            <a:r>
              <a:rPr lang="pt-BR" b="1" dirty="0" smtClean="0"/>
              <a:t>Estados Gerais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Para fazer valer sua reforma tributária, Luís XVI recorreu a um </a:t>
            </a:r>
            <a:r>
              <a:rPr lang="pt-BR" b="1" dirty="0" smtClean="0"/>
              <a:t>“leito de justiça”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Ritual no Parlamento de Paris.</a:t>
            </a:r>
          </a:p>
        </p:txBody>
      </p:sp>
      <p:pic>
        <p:nvPicPr>
          <p:cNvPr id="4" name="Imagem 3" descr="giphy (4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214818"/>
            <a:ext cx="3331878" cy="2505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1787: o colapso fiscal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70986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A tentativa de coação, entretanto, fracassou;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Parlamento exilou-se.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Sem condições de efetuar a reforma fiscal, o rei pediu um empréstimo destino a corrigir a situação de déficit do Estado;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Parlamento nega.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1787: o colapso fiscal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995618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1788: </a:t>
            </a:r>
            <a:r>
              <a:rPr lang="pt-BR" dirty="0" smtClean="0"/>
              <a:t>o rei reduziu o número de parlamentares, limitou suas atribuições e criou uma assembléia política e jurídica;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O parlamento e o Estados Gerais.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O processo eleitoral compreendia duas fases;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Só podia participar da eleição primária quem tivesse emprego público, grau universitário ou um ofício.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1787: o colapso fiscal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49568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b="1" dirty="0" smtClean="0"/>
              <a:t>1789: </a:t>
            </a:r>
            <a:r>
              <a:rPr lang="pt-BR" dirty="0" smtClean="0"/>
              <a:t>janeiro e abril (crise generalizada, clima tenso);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Os eleitores de cada uma das três ordens redigiram seus </a:t>
            </a:r>
            <a:r>
              <a:rPr lang="pt-BR" b="1" dirty="0" smtClean="0"/>
              <a:t>“Cadernos de Reclamações”</a:t>
            </a:r>
            <a:r>
              <a:rPr lang="pt-BR" dirty="0" smtClean="0"/>
              <a:t>: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Liberdade individual;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Direito à propriedade;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Constituição;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Limites do poder real.</a:t>
            </a:r>
            <a:endParaRPr lang="pt-BR" dirty="0"/>
          </a:p>
        </p:txBody>
      </p:sp>
      <p:pic>
        <p:nvPicPr>
          <p:cNvPr id="4" name="Imagem 3" descr="lacos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214686"/>
            <a:ext cx="4505316" cy="2993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Assembléia Nacional Constituinte</a:t>
            </a:r>
            <a:endParaRPr lang="pt-B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99561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A nobreza contava com 300 representantes, o clero com outros 300, e o terceiro estado, com 600;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Voto por ordem e voto por cabeça;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Primeira vitória popular.</a:t>
            </a: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9 de Julho de 1789: </a:t>
            </a:r>
            <a:r>
              <a:rPr lang="pt-BR" dirty="0" smtClean="0"/>
              <a:t>os Estados Gerais se transformaram em uma </a:t>
            </a:r>
            <a:r>
              <a:rPr lang="pt-BR" b="1" dirty="0" smtClean="0"/>
              <a:t>Assembléia Nacional Constituinte. </a:t>
            </a:r>
            <a:endParaRPr lang="pt-BR" b="1" dirty="0"/>
          </a:p>
        </p:txBody>
      </p:sp>
      <p:pic>
        <p:nvPicPr>
          <p:cNvPr id="4" name="Imagem 3" descr="Serment_du_Jeu_de_Paume_-_Jacques-Louis_Dav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8381209" cy="5391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Assembléia Nacional Constituinte</a:t>
            </a:r>
            <a:endParaRPr lang="pt-B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138362"/>
          </a:xfrm>
        </p:spPr>
        <p:txBody>
          <a:bodyPr/>
          <a:lstStyle/>
          <a:p>
            <a:r>
              <a:rPr lang="pt-BR" dirty="0" smtClean="0"/>
              <a:t>Demissão do ministro Jacques </a:t>
            </a:r>
            <a:r>
              <a:rPr lang="pt-BR" dirty="0" err="1" smtClean="0"/>
              <a:t>Necker</a:t>
            </a:r>
            <a:r>
              <a:rPr lang="pt-BR" dirty="0" smtClean="0"/>
              <a:t>;</a:t>
            </a:r>
          </a:p>
          <a:p>
            <a:pPr lvl="1"/>
            <a:r>
              <a:rPr lang="pt-BR" b="1" dirty="0" smtClean="0"/>
              <a:t>14 de Julho de 1789: </a:t>
            </a:r>
            <a:r>
              <a:rPr lang="pt-BR" dirty="0" smtClean="0"/>
              <a:t>o povo tomou a Bastilha, fortaleza e prisão, em busca de armas;</a:t>
            </a:r>
          </a:p>
          <a:p>
            <a:pPr lvl="1"/>
            <a:r>
              <a:rPr lang="pt-BR" b="1" dirty="0" smtClean="0"/>
              <a:t>Tomada da Bastilha: </a:t>
            </a:r>
            <a:r>
              <a:rPr lang="pt-BR" dirty="0" smtClean="0"/>
              <a:t>símbolo da queda do poder absolutista francês.</a:t>
            </a:r>
            <a:endParaRPr lang="pt-BR" b="1" dirty="0"/>
          </a:p>
        </p:txBody>
      </p:sp>
      <p:pic>
        <p:nvPicPr>
          <p:cNvPr id="4" name="Imagem 3" descr="CnvrQtBWgAAqgY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270190"/>
            <a:ext cx="5072098" cy="3390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Assembléia Nacional Constituinte</a:t>
            </a:r>
            <a:endParaRPr lang="pt-B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8596" y="1785926"/>
            <a:ext cx="8358246" cy="36433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1472" y="2000240"/>
            <a:ext cx="8001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“[...] Em tempos de revolução nada mais é poderoso do que a </a:t>
            </a:r>
            <a:r>
              <a:rPr lang="pt-BR" sz="2400" b="1" dirty="0" smtClean="0"/>
              <a:t>queda de símbolos</a:t>
            </a:r>
            <a:r>
              <a:rPr lang="pt-BR" sz="2400" dirty="0" smtClean="0"/>
              <a:t>. A queda da Bastilha, que fez do 14 de Julho a festa </a:t>
            </a:r>
            <a:r>
              <a:rPr lang="pt-BR" sz="2400" b="1" dirty="0" smtClean="0"/>
              <a:t>nacional francesa</a:t>
            </a:r>
            <a:r>
              <a:rPr lang="pt-BR" sz="2400" dirty="0" smtClean="0"/>
              <a:t>, ratificou a </a:t>
            </a:r>
            <a:r>
              <a:rPr lang="pt-BR" sz="2400" b="1" dirty="0" smtClean="0"/>
              <a:t>queda do despotismo </a:t>
            </a:r>
            <a:r>
              <a:rPr lang="pt-BR" sz="2400" dirty="0" smtClean="0"/>
              <a:t>e foi saudada em todo o mundo como o princípio da libertação. [...] a queda da Bastilha levou a revolução para as </a:t>
            </a:r>
            <a:r>
              <a:rPr lang="pt-BR" sz="2400" b="1" dirty="0" smtClean="0"/>
              <a:t>cidades provincianas </a:t>
            </a:r>
            <a:r>
              <a:rPr lang="pt-BR" sz="2400" dirty="0" smtClean="0"/>
              <a:t>e para o </a:t>
            </a:r>
            <a:r>
              <a:rPr lang="pt-BR" sz="2400" b="1" dirty="0" smtClean="0"/>
              <a:t>campo</a:t>
            </a:r>
            <a:r>
              <a:rPr lang="pt-BR" sz="2400" dirty="0" smtClean="0"/>
              <a:t>. [...]”</a:t>
            </a:r>
          </a:p>
          <a:p>
            <a:pPr algn="r"/>
            <a:r>
              <a:rPr lang="pt-BR" sz="2400" i="1" dirty="0" smtClean="0"/>
              <a:t>HOBSBAWM, Eric J. A era das revoluções</a:t>
            </a:r>
            <a:endParaRPr lang="pt-B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Assembléia Nacional Constituinte</a:t>
            </a:r>
            <a:endParaRPr lang="pt-B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35294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Na luta pelo fim da servidão e dos direitos feudais, os camponeses invadiam os castelos da aristocracia e em muitos casos massacravam seus proprietários;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Grande Medo.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Entre as primeiras medidas aprovadas pela Assembléia estavam a abolição dos direitos feudais, a </a:t>
            </a:r>
            <a:r>
              <a:rPr lang="pt-BR" b="1" dirty="0" smtClean="0"/>
              <a:t>Declaração dos Direitos do Homem e do Cidadão</a:t>
            </a:r>
            <a:r>
              <a:rPr lang="pt-BR" dirty="0" smtClean="0"/>
              <a:t>, e o confisco das terras da igreja;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1790: </a:t>
            </a:r>
            <a:r>
              <a:rPr lang="pt-BR" dirty="0" smtClean="0"/>
              <a:t>constituição civil do clero;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Três poderes.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limites da Constituição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709734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A constituição de 1791, de natureza individualista e liberal, estabeleceu que todos os homens eram iguais perante a lei;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Sufrágio censitário.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28596" y="3071810"/>
            <a:ext cx="7858180" cy="28575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1472" y="3214686"/>
            <a:ext cx="7500990" cy="274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 smtClean="0"/>
              <a:t>“[..] A lei é a expressão da vontade geral. [...] Ela deve ser igual para todos, seja protegendo, seja punindo. Todos os cidadãos, sendo </a:t>
            </a:r>
            <a:r>
              <a:rPr lang="pt-BR" sz="2100" b="1" dirty="0" smtClean="0"/>
              <a:t>iguais a seus olhos</a:t>
            </a:r>
            <a:r>
              <a:rPr lang="pt-BR" sz="2100" dirty="0" smtClean="0"/>
              <a:t>, estão </a:t>
            </a:r>
            <a:r>
              <a:rPr lang="pt-BR" sz="2100" b="1" dirty="0" smtClean="0"/>
              <a:t>igualmente habilitados </a:t>
            </a:r>
            <a:r>
              <a:rPr lang="pt-BR" sz="2100" dirty="0" smtClean="0"/>
              <a:t>a todas as dignidades, lugares e empregos públicos, conforme suas capacidades e sem outra distinção além daquela da sua virtude e dos seus talentos. [...]”</a:t>
            </a:r>
          </a:p>
          <a:p>
            <a:pPr algn="r"/>
            <a:r>
              <a:rPr lang="pt-BR" sz="2100" dirty="0" smtClean="0"/>
              <a:t>			Artigo 6º da Declaração dos Direitos do Homem e do Cidadão.</a:t>
            </a:r>
            <a:endParaRPr lang="pt-BR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limites da Constituição</a:t>
            </a:r>
            <a:endParaRPr lang="pt-BR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49568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Os setores populares urbanos queriam avançar com o processo revolucionário, por outro lado, muitos nobres haviam se refugiado no exterior;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Áustria e Prússia.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Junho de 1791: </a:t>
            </a:r>
            <a:r>
              <a:rPr lang="pt-BR" dirty="0" smtClean="0"/>
              <a:t>Luís XVI e Maria Antonieta tentam fugir para a Áustria;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Agosto de 1791: </a:t>
            </a:r>
            <a:r>
              <a:rPr lang="pt-BR" dirty="0" smtClean="0"/>
              <a:t>Áustria e Prússia declaram a necessidade de restaurar a ordem. 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Revolução Francesa</a:t>
            </a:r>
            <a:endParaRPr lang="pt-BR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781172"/>
          </a:xfrm>
        </p:spPr>
        <p:txBody>
          <a:bodyPr/>
          <a:lstStyle/>
          <a:p>
            <a:r>
              <a:rPr lang="pt-BR" b="1" dirty="0" smtClean="0"/>
              <a:t>1789: </a:t>
            </a:r>
            <a:r>
              <a:rPr lang="pt-BR" dirty="0" smtClean="0"/>
              <a:t>Igualdade, Liberdade e Fraternidade;</a:t>
            </a:r>
          </a:p>
          <a:p>
            <a:r>
              <a:rPr lang="pt-BR" b="1" dirty="0" err="1" smtClean="0"/>
              <a:t>Tahar</a:t>
            </a:r>
            <a:r>
              <a:rPr lang="pt-BR" b="1" dirty="0" smtClean="0"/>
              <a:t> Bem </a:t>
            </a:r>
            <a:r>
              <a:rPr lang="pt-BR" b="1" dirty="0" err="1" smtClean="0"/>
              <a:t>Jelloun</a:t>
            </a:r>
            <a:r>
              <a:rPr lang="pt-BR" b="1" dirty="0" smtClean="0"/>
              <a:t>: </a:t>
            </a:r>
            <a:r>
              <a:rPr lang="pt-BR" dirty="0" smtClean="0"/>
              <a:t>“Parem de vender armas ao mesmo tempo que celebram direitos do homem e o bicentenário de uma </a:t>
            </a:r>
            <a:r>
              <a:rPr lang="pt-BR" dirty="0" err="1" smtClean="0"/>
              <a:t>revoluçlão</a:t>
            </a:r>
            <a:r>
              <a:rPr lang="pt-BR" dirty="0" smtClean="0"/>
              <a:t>!”</a:t>
            </a:r>
            <a:endParaRPr lang="pt-BR" b="1" dirty="0"/>
          </a:p>
        </p:txBody>
      </p:sp>
      <p:pic>
        <p:nvPicPr>
          <p:cNvPr id="4" name="Imagem 3" descr="800PX-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071810"/>
            <a:ext cx="6715172" cy="337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fim da fase constitucional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101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Setembro de 1791: </a:t>
            </a:r>
            <a:r>
              <a:rPr lang="pt-BR" dirty="0" smtClean="0"/>
              <a:t>depois de elaborar a Carta Magna Francesa, a Constituinte dissolveu-se;</a:t>
            </a:r>
          </a:p>
          <a:p>
            <a:pPr lvl="1">
              <a:buFont typeface="Wingdings" pitchFamily="2" charset="2"/>
              <a:buChar char="q"/>
            </a:pPr>
            <a:r>
              <a:rPr lang="pt-BR" b="1" dirty="0" smtClean="0"/>
              <a:t>1792: </a:t>
            </a:r>
            <a:r>
              <a:rPr lang="pt-BR" dirty="0" smtClean="0"/>
              <a:t>a Assembléia legislativa declarou guerra à Áustria e a Prússia;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Como os exércitos desses dois países conseguiram atravessar a fronteira e chegaram a ameaçar a cidade de Paris, a ala radical proclamou a </a:t>
            </a:r>
            <a:r>
              <a:rPr lang="pt-BR" b="1" dirty="0" smtClean="0"/>
              <a:t>“pátria em perigo” </a:t>
            </a:r>
            <a:r>
              <a:rPr lang="pt-BR" dirty="0" smtClean="0"/>
              <a:t>e distribuiu armas à população parisiense;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Invasão do palácio, afastamento do rei e suspensão do legislativo;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Esvaziada de seu poder, a Assembléia convocou a eleição de uma </a:t>
            </a:r>
            <a:r>
              <a:rPr lang="pt-BR" b="1" dirty="0" smtClean="0"/>
              <a:t>Convenção Nacional.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fim da fase constitucional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63842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O exército popular derrotou os austríacos e prussianos na batalha de </a:t>
            </a:r>
            <a:r>
              <a:rPr lang="pt-BR" dirty="0" err="1" smtClean="0"/>
              <a:t>Valmy</a:t>
            </a:r>
            <a:r>
              <a:rPr lang="pt-BR" dirty="0" smtClean="0"/>
              <a:t>; (</a:t>
            </a:r>
            <a:r>
              <a:rPr lang="pt-BR" dirty="0" err="1" smtClean="0"/>
              <a:t>luís</a:t>
            </a:r>
            <a:r>
              <a:rPr lang="pt-BR" dirty="0" smtClean="0"/>
              <a:t> XVI inimigo da revolução);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A Convenção Nacional decretou o fim da monarquia e, no dia seguinte, proclamou a república;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Monarquia constitucional ~&gt; Convenção</a:t>
            </a:r>
            <a:endParaRPr lang="pt-BR" b="1" dirty="0"/>
          </a:p>
        </p:txBody>
      </p:sp>
      <p:pic>
        <p:nvPicPr>
          <p:cNvPr id="4" name="Imagem 3" descr="giphy (5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3714752"/>
            <a:ext cx="3000376" cy="300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Convenção Nacional</a:t>
            </a:r>
            <a:endParaRPr lang="pt-BR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85287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Os </a:t>
            </a:r>
            <a:r>
              <a:rPr lang="pt-BR" dirty="0" err="1" smtClean="0"/>
              <a:t>contrarrevolucionários</a:t>
            </a:r>
            <a:r>
              <a:rPr lang="pt-BR" dirty="0" smtClean="0"/>
              <a:t>, aristocratas e absolutistas, que se sentavam à direita no plenário, tornaram-se conhecidos como </a:t>
            </a:r>
            <a:r>
              <a:rPr lang="pt-BR" b="1" dirty="0" smtClean="0"/>
              <a:t>“à direita”</a:t>
            </a:r>
            <a:r>
              <a:rPr lang="pt-BR" dirty="0" smtClean="0"/>
              <a:t>, os revolucionários ocupavam os lugares à esquerda;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/>
              <a:t>Montanheses;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/>
              <a:t>Pântano;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O grupo dos </a:t>
            </a:r>
            <a:r>
              <a:rPr lang="pt-BR" b="1" dirty="0" smtClean="0"/>
              <a:t>Jacobinos </a:t>
            </a:r>
            <a:r>
              <a:rPr lang="pt-BR" dirty="0" smtClean="0"/>
              <a:t>foi o mais influente, a ponto de criar filiais em quase todas as províncias;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Contradições.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Convenção Nacional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138494"/>
          </a:xfrm>
        </p:spPr>
        <p:txBody>
          <a:bodyPr/>
          <a:lstStyle/>
          <a:p>
            <a:r>
              <a:rPr lang="pt-BR" dirty="0" smtClean="0"/>
              <a:t>Com o aprofundamento da revolução, as divergências entre os jacobinos deram origem ao grupo dos </a:t>
            </a:r>
            <a:r>
              <a:rPr lang="pt-BR" b="1" dirty="0" smtClean="0"/>
              <a:t>girondinos;</a:t>
            </a:r>
          </a:p>
          <a:p>
            <a:r>
              <a:rPr lang="pt-BR" dirty="0" smtClean="0"/>
              <a:t>Clube dos </a:t>
            </a:r>
            <a:r>
              <a:rPr lang="pt-BR" b="1" dirty="0" err="1" smtClean="0"/>
              <a:t>Cordeliers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O clube acabou de tornando ponto de encontro de pequenos comerciantes, artesãos e assalariados;</a:t>
            </a:r>
          </a:p>
          <a:p>
            <a:pPr lvl="1"/>
            <a:r>
              <a:rPr lang="pt-BR" dirty="0" smtClean="0"/>
              <a:t>Participação decisiva na 2ª fase da Revolução Francesa.</a:t>
            </a:r>
            <a:endParaRPr lang="pt-BR" dirty="0"/>
          </a:p>
        </p:txBody>
      </p:sp>
      <p:pic>
        <p:nvPicPr>
          <p:cNvPr id="4" name="Imagem 3" descr="tumblr_nukapgXExZ1tlb56z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4214818"/>
            <a:ext cx="2571768" cy="2532445"/>
          </a:xfrm>
          <a:prstGeom prst="rect">
            <a:avLst/>
          </a:prstGeom>
        </p:spPr>
      </p:pic>
      <p:pic>
        <p:nvPicPr>
          <p:cNvPr id="5" name="Imagem 4" descr="14469615_1134382709977664_409197241052065876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4286256"/>
            <a:ext cx="4214810" cy="2432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Convenção Nacional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85261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Deve-se dizer que as posições de </a:t>
            </a:r>
            <a:r>
              <a:rPr lang="pt-BR" b="1" dirty="0" smtClean="0"/>
              <a:t>“direita” </a:t>
            </a:r>
            <a:r>
              <a:rPr lang="pt-BR" dirty="0" smtClean="0"/>
              <a:t>e </a:t>
            </a:r>
            <a:r>
              <a:rPr lang="pt-BR" b="1" dirty="0" smtClean="0"/>
              <a:t>“esquerda”</a:t>
            </a:r>
            <a:r>
              <a:rPr lang="pt-BR" dirty="0" smtClean="0"/>
              <a:t>, longe de serem imutáveis, variavam com o próprio avanço da revolução;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1792: </a:t>
            </a:r>
            <a:r>
              <a:rPr lang="pt-BR" dirty="0" smtClean="0"/>
              <a:t>burguesia – direita.</a:t>
            </a:r>
            <a:endParaRPr lang="pt-BR" b="1" dirty="0"/>
          </a:p>
        </p:txBody>
      </p:sp>
      <p:pic>
        <p:nvPicPr>
          <p:cNvPr id="4" name="Imagem 3" descr="revolução frances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000372"/>
            <a:ext cx="6161592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República Jacobina</a:t>
            </a:r>
            <a:endParaRPr lang="pt-BR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138626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A proclamação da República marcou o Ano I do novo calendário francês, bem como uma nova fase da revolução;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Decidir medidas:</a:t>
            </a:r>
          </a:p>
          <a:p>
            <a:pPr lvl="2">
              <a:buFont typeface="Courier New" pitchFamily="49" charset="0"/>
              <a:buChar char="o"/>
            </a:pPr>
            <a:r>
              <a:rPr lang="pt-BR" dirty="0" smtClean="0"/>
              <a:t>Elaborar uma nova Constituição;</a:t>
            </a:r>
          </a:p>
          <a:p>
            <a:pPr lvl="2">
              <a:buFont typeface="Courier New" pitchFamily="49" charset="0"/>
              <a:buChar char="o"/>
            </a:pPr>
            <a:r>
              <a:rPr lang="pt-BR" dirty="0" smtClean="0"/>
              <a:t>Executar o Luís XVI e Maria Antonieta;</a:t>
            </a:r>
          </a:p>
          <a:p>
            <a:pPr lvl="2">
              <a:buFont typeface="Courier New" pitchFamily="49" charset="0"/>
              <a:buChar char="o"/>
            </a:pPr>
            <a:r>
              <a:rPr lang="pt-BR" dirty="0" smtClean="0"/>
              <a:t>Estratégia para fazer frente às coligações estrangeiras.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O calendário republicano substituiu o calendário cristão;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Ciclos agrícolas e os feriados </a:t>
            </a:r>
            <a:r>
              <a:rPr lang="pt-BR" b="1" dirty="0" err="1" smtClean="0"/>
              <a:t>sans</a:t>
            </a:r>
            <a:r>
              <a:rPr lang="pt-BR" b="1" dirty="0" smtClean="0"/>
              <a:t> – </a:t>
            </a:r>
            <a:r>
              <a:rPr lang="pt-BR" b="1" dirty="0" err="1" smtClean="0"/>
              <a:t>cullotes</a:t>
            </a:r>
            <a:r>
              <a:rPr lang="pt-BR" b="1" dirty="0" smtClean="0"/>
              <a:t>;</a:t>
            </a:r>
            <a:endParaRPr lang="pt-BR" dirty="0" smtClean="0"/>
          </a:p>
          <a:p>
            <a:pPr>
              <a:buFont typeface="Courier New" pitchFamily="49" charset="0"/>
              <a:buChar char="o"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República Jacobina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78117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De início, a hegemonia na Convenção pertenceu aos girondinos, então alinhados à direita, interessados em conter o avanço das massas;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Coligações européias contra a França.</a:t>
            </a:r>
            <a:endParaRPr lang="pt-BR" dirty="0"/>
          </a:p>
        </p:txBody>
      </p:sp>
      <p:pic>
        <p:nvPicPr>
          <p:cNvPr id="4" name="Imagem 3" descr="mesescalendriorevfr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000372"/>
            <a:ext cx="6508088" cy="3648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República Jacobina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42398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1793: </a:t>
            </a:r>
            <a:r>
              <a:rPr lang="pt-BR" dirty="0" smtClean="0"/>
              <a:t>para enfrentar a ameaça interna, a Convenção criou o </a:t>
            </a:r>
            <a:r>
              <a:rPr lang="pt-BR" b="1" dirty="0" smtClean="0"/>
              <a:t>Comitê de Salvação Pública</a:t>
            </a:r>
            <a:r>
              <a:rPr lang="pt-BR" dirty="0" smtClean="0"/>
              <a:t>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Ascensão dos Jacobinos. </a:t>
            </a:r>
            <a:r>
              <a:rPr lang="pt-BR" b="1" dirty="0" smtClean="0"/>
              <a:t>(</a:t>
            </a:r>
            <a:r>
              <a:rPr lang="pt-BR" b="1" dirty="0" err="1" smtClean="0"/>
              <a:t>Robespierre</a:t>
            </a:r>
            <a:r>
              <a:rPr lang="pt-BR" b="1" dirty="0" smtClean="0"/>
              <a:t>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28596" y="3071810"/>
            <a:ext cx="7858180" cy="28575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0034" y="3214686"/>
            <a:ext cx="77153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 smtClean="0"/>
              <a:t>“[...] Ele [</a:t>
            </a:r>
            <a:r>
              <a:rPr lang="pt-BR" sz="1900" dirty="0" err="1" smtClean="0"/>
              <a:t>Robespierre</a:t>
            </a:r>
            <a:r>
              <a:rPr lang="pt-BR" sz="1900" dirty="0" smtClean="0"/>
              <a:t>] não era uma pessoa agradável; [...] mas é o único indivíduo projetado pela Revolução (com exceção de Napoleão) sobre o qual se desenvolveu um </a:t>
            </a:r>
            <a:r>
              <a:rPr lang="pt-BR" sz="1900" b="1" dirty="0" smtClean="0"/>
              <a:t>culto</a:t>
            </a:r>
            <a:r>
              <a:rPr lang="pt-BR" sz="1900" dirty="0" smtClean="0"/>
              <a:t>. Isto porque, para ele, como para a história, a República Jacobina não era um instrumento para ganhar guerras, mas sim um </a:t>
            </a:r>
            <a:r>
              <a:rPr lang="pt-BR" sz="1900" b="1" dirty="0" smtClean="0"/>
              <a:t>ideal</a:t>
            </a:r>
            <a:r>
              <a:rPr lang="pt-BR" sz="1900" dirty="0" smtClean="0"/>
              <a:t>: o terrível e glorioso reino da justiça e da virtude, quando todos os bons cidadãos fossem iguais perante a nação, e o povo tivesse liquidado com os traidores. [...]”</a:t>
            </a:r>
          </a:p>
          <a:p>
            <a:pPr algn="r"/>
            <a:r>
              <a:rPr lang="pt-BR" sz="1900" i="1" dirty="0" smtClean="0"/>
              <a:t>HOBSBAWM, Eric J. A era das revoluções. </a:t>
            </a:r>
            <a:endParaRPr lang="pt-BR" sz="19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República Jacobina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101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O ano II iniciou-se com a República Jacobina e uma Constituição mais radical e democrática do que a anterior: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Governo jacobino: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Suprimiu os direitos feudais;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Facilitou a aquisição de terras para pequenos produtores;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Tabelou gêneros de primeira necessidade;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Fixou salários;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Escola primária pública, gratuita e obrigatória;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Sufrágio universal;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Direito de greve;</a:t>
            </a:r>
          </a:p>
          <a:p>
            <a:pPr lvl="2">
              <a:buFont typeface="Wingdings" pitchFamily="2" charset="2"/>
              <a:buChar char="v"/>
            </a:pPr>
            <a:r>
              <a:rPr lang="pt-BR" dirty="0" smtClean="0"/>
              <a:t>Direito à subsistência.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fase do Terror</a:t>
            </a:r>
            <a:endParaRPr lang="pt-BR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424378"/>
          </a:xfrm>
        </p:spPr>
        <p:txBody>
          <a:bodyPr/>
          <a:lstStyle/>
          <a:p>
            <a:r>
              <a:rPr lang="pt-BR" dirty="0" err="1" smtClean="0"/>
              <a:t>Robespierre</a:t>
            </a:r>
            <a:r>
              <a:rPr lang="pt-BR" dirty="0" smtClean="0"/>
              <a:t> assumiu um estado à beira do colapso;</a:t>
            </a:r>
          </a:p>
          <a:p>
            <a:r>
              <a:rPr lang="pt-BR" dirty="0" smtClean="0"/>
              <a:t>Para fazer frente à crise generalizada, ele e outros líderes jacobinos estabeleceram um regime sem base constitucional; </a:t>
            </a:r>
            <a:r>
              <a:rPr lang="pt-BR" b="1" dirty="0" smtClean="0"/>
              <a:t>1793 ~1794: Terror;</a:t>
            </a:r>
            <a:endParaRPr lang="pt-BR" dirty="0" smtClean="0"/>
          </a:p>
          <a:p>
            <a:r>
              <a:rPr lang="pt-BR" dirty="0" smtClean="0"/>
              <a:t>Tentativa de alianças;</a:t>
            </a:r>
          </a:p>
          <a:p>
            <a:r>
              <a:rPr lang="pt-BR" b="1" dirty="0" smtClean="0"/>
              <a:t>1794: </a:t>
            </a:r>
            <a:r>
              <a:rPr lang="pt-BR" dirty="0" err="1" smtClean="0"/>
              <a:t>Hébert</a:t>
            </a:r>
            <a:r>
              <a:rPr lang="pt-BR" dirty="0" smtClean="0"/>
              <a:t> e morto por </a:t>
            </a:r>
            <a:r>
              <a:rPr lang="pt-BR" dirty="0" err="1" smtClean="0"/>
              <a:t>Robespierre</a:t>
            </a:r>
            <a:r>
              <a:rPr lang="pt-BR" dirty="0" smtClean="0"/>
              <a:t>;</a:t>
            </a:r>
          </a:p>
          <a:p>
            <a:r>
              <a:rPr lang="pt-BR" dirty="0" smtClean="0"/>
              <a:t>Em seguida foi a vez da direita;</a:t>
            </a:r>
          </a:p>
          <a:p>
            <a:pPr lvl="1"/>
            <a:r>
              <a:rPr lang="pt-BR" dirty="0" err="1" smtClean="0"/>
              <a:t>Robespierre</a:t>
            </a:r>
            <a:r>
              <a:rPr lang="pt-BR" dirty="0" smtClean="0"/>
              <a:t> investia contra todos os adversários, mas sem dispor de uma base de apoio efetivo;</a:t>
            </a:r>
          </a:p>
          <a:p>
            <a:pPr lvl="1"/>
            <a:r>
              <a:rPr lang="pt-BR" b="1" dirty="0" smtClean="0"/>
              <a:t>1794: </a:t>
            </a:r>
            <a:r>
              <a:rPr lang="pt-BR" dirty="0" err="1" smtClean="0"/>
              <a:t>Robespierre</a:t>
            </a:r>
            <a:r>
              <a:rPr lang="pt-BR" dirty="0" smtClean="0"/>
              <a:t> é preso e executado.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críticas ao Antigo Regime</a:t>
            </a:r>
            <a:endParaRPr lang="pt-BR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81568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Antigo Regime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Rei Luís XIV;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Direito divino do rei e hierarquização.</a:t>
            </a:r>
          </a:p>
          <a:p>
            <a:r>
              <a:rPr lang="pt-BR" dirty="0" smtClean="0"/>
              <a:t>Na organização social vigente no </a:t>
            </a:r>
            <a:r>
              <a:rPr lang="pt-BR" b="1" dirty="0" smtClean="0"/>
              <a:t>Antigo Regime</a:t>
            </a:r>
            <a:r>
              <a:rPr lang="pt-BR" dirty="0" smtClean="0"/>
              <a:t>, o </a:t>
            </a:r>
            <a:r>
              <a:rPr lang="pt-BR" b="1" dirty="0" smtClean="0"/>
              <a:t>primeiro estado</a:t>
            </a:r>
            <a:r>
              <a:rPr lang="pt-BR" dirty="0" smtClean="0"/>
              <a:t> era composto pelo clero, o </a:t>
            </a:r>
            <a:r>
              <a:rPr lang="pt-BR" b="1" dirty="0" smtClean="0"/>
              <a:t>segundo estado </a:t>
            </a:r>
            <a:r>
              <a:rPr lang="pt-BR" dirty="0" smtClean="0"/>
              <a:t>era composto pela nobreza e o </a:t>
            </a:r>
            <a:r>
              <a:rPr lang="pt-BR" b="1" dirty="0" smtClean="0"/>
              <a:t>terceiro estado </a:t>
            </a:r>
            <a:r>
              <a:rPr lang="pt-BR" dirty="0" smtClean="0"/>
              <a:t>correspondia ao restante da população</a:t>
            </a:r>
          </a:p>
          <a:p>
            <a:pPr lvl="1"/>
            <a:r>
              <a:rPr lang="pt-BR" dirty="0" smtClean="0"/>
              <a:t>Setores burgueses e títulos;</a:t>
            </a:r>
          </a:p>
          <a:p>
            <a:pPr lvl="1"/>
            <a:r>
              <a:rPr lang="pt-BR" dirty="0" smtClean="0"/>
              <a:t>Para os </a:t>
            </a:r>
            <a:r>
              <a:rPr lang="pt-BR" b="1" dirty="0" smtClean="0"/>
              <a:t>“plebeus”</a:t>
            </a:r>
            <a:r>
              <a:rPr lang="pt-BR" dirty="0" smtClean="0"/>
              <a:t>, o quadro de desigualdade social do Antigo Regime foi agravado por uma crise econômico – financeira que tornou ainda mais precárias as condições em que viviam.</a:t>
            </a:r>
            <a:endParaRPr lang="pt-BR" dirty="0"/>
          </a:p>
        </p:txBody>
      </p:sp>
      <p:pic>
        <p:nvPicPr>
          <p:cNvPr id="4" name="Imagem 3" descr="sociedade-antigo-regime-2-7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8"/>
            <a:ext cx="7505704" cy="56292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em refluxo: o Diretório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638692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Conhecido como </a:t>
            </a:r>
            <a:r>
              <a:rPr lang="pt-BR" b="1" dirty="0" smtClean="0"/>
              <a:t>Reação </a:t>
            </a:r>
            <a:r>
              <a:rPr lang="pt-BR" b="1" dirty="0" err="1" smtClean="0"/>
              <a:t>Termidoriana</a:t>
            </a:r>
            <a:r>
              <a:rPr lang="pt-BR" dirty="0" smtClean="0"/>
              <a:t>, o golpe de Estado marcou o fim da participação popular no movimento revolucionário;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Diretório;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Conspiração dos iguais</a:t>
            </a:r>
            <a:r>
              <a:rPr lang="pt-BR" dirty="0" smtClean="0"/>
              <a:t>, liderado por Graco </a:t>
            </a:r>
            <a:r>
              <a:rPr lang="pt-BR" dirty="0" err="1" smtClean="0"/>
              <a:t>Babeuf</a:t>
            </a:r>
            <a:r>
              <a:rPr lang="pt-BR" dirty="0" smtClean="0"/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Comunidade dos bens e do trabalho; movimento foi esmagado.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Além das questões internas, o Diretório teve que enfrentar ameaças externas;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Nas campanhas militares, destacou-se a figura de Napoleão Bonaparte, general de brigada e herói nacional;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1799: </a:t>
            </a:r>
            <a:r>
              <a:rPr lang="pt-BR" dirty="0" smtClean="0"/>
              <a:t>golpe de estado e os três </a:t>
            </a:r>
            <a:r>
              <a:rPr lang="pt-BR" dirty="0" err="1" smtClean="0"/>
              <a:t>consules</a:t>
            </a:r>
            <a:r>
              <a:rPr lang="pt-BR" dirty="0" smtClean="0"/>
              <a:t> </a:t>
            </a:r>
            <a:r>
              <a:rPr lang="pt-BR" b="1" dirty="0" smtClean="0"/>
              <a:t>(Bonaparte, </a:t>
            </a:r>
            <a:r>
              <a:rPr lang="pt-BR" b="1" dirty="0" err="1" smtClean="0"/>
              <a:t>Siéyes</a:t>
            </a:r>
            <a:r>
              <a:rPr lang="pt-BR" b="1" dirty="0" smtClean="0"/>
              <a:t> e Roger </a:t>
            </a:r>
            <a:r>
              <a:rPr lang="pt-BR" b="1" dirty="0" err="1" smtClean="0"/>
              <a:t>Ducos</a:t>
            </a:r>
            <a:r>
              <a:rPr lang="pt-BR" b="1" dirty="0" smtClean="0"/>
              <a:t>) </a:t>
            </a:r>
            <a:r>
              <a:rPr lang="pt-BR" dirty="0" smtClean="0"/>
              <a:t>– 18 de </a:t>
            </a:r>
            <a:r>
              <a:rPr lang="pt-BR" dirty="0" err="1" smtClean="0"/>
              <a:t>Brumário</a:t>
            </a:r>
            <a:r>
              <a:rPr lang="pt-BR" dirty="0" smtClean="0"/>
              <a:t>.</a:t>
            </a:r>
            <a:endParaRPr lang="pt-BR" b="1" dirty="0"/>
          </a:p>
        </p:txBody>
      </p:sp>
      <p:pic>
        <p:nvPicPr>
          <p:cNvPr id="4" name="Imagem 3" descr="sem-tc3adtu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8"/>
            <a:ext cx="7397426" cy="566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 da Marselhesa</a:t>
            </a:r>
            <a:endParaRPr lang="pt-B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923916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Hino nacional francês;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Nacionalismo francês.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independência do Haiti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63869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pt-BR" b="1" dirty="0" smtClean="0"/>
              <a:t>1794: </a:t>
            </a:r>
            <a:r>
              <a:rPr lang="pt-BR" dirty="0" smtClean="0"/>
              <a:t>pioneiro no processo de libertação dos negros escravizados, e também precursor da independência na América Latina;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Segunda metade do século XIX: </a:t>
            </a:r>
            <a:r>
              <a:rPr lang="pt-BR" dirty="0" smtClean="0"/>
              <a:t>série de ditaduras;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1915 ~1934: </a:t>
            </a:r>
            <a:r>
              <a:rPr lang="pt-BR" dirty="0" smtClean="0"/>
              <a:t>intervenção dos </a:t>
            </a:r>
            <a:r>
              <a:rPr lang="pt-BR" dirty="0" err="1" smtClean="0"/>
              <a:t>E.U.</a:t>
            </a:r>
            <a:r>
              <a:rPr lang="pt-BR" dirty="0" smtClean="0"/>
              <a:t>A, que favoreceu a concentração dos poderes nas mãos da elite ligada aos interesses econômicos norte americanos.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Base da economia: </a:t>
            </a:r>
            <a:r>
              <a:rPr lang="pt-BR" dirty="0" err="1" smtClean="0"/>
              <a:t>açucar</a:t>
            </a:r>
            <a:r>
              <a:rPr lang="pt-BR" dirty="0" smtClean="0"/>
              <a:t>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a elite branca detinha o poder político – administrativo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1791: </a:t>
            </a:r>
            <a:r>
              <a:rPr lang="pt-BR" dirty="0" smtClean="0"/>
              <a:t>a revolução começa tenso à frente o líder negro </a:t>
            </a:r>
            <a:r>
              <a:rPr lang="pt-BR" dirty="0" err="1" smtClean="0"/>
              <a:t>Toussant</a:t>
            </a:r>
            <a:r>
              <a:rPr lang="pt-BR" dirty="0" smtClean="0"/>
              <a:t> – </a:t>
            </a:r>
            <a:r>
              <a:rPr lang="pt-BR" dirty="0" err="1" smtClean="0"/>
              <a:t>Louverture</a:t>
            </a:r>
            <a:r>
              <a:rPr lang="pt-BR" dirty="0" smtClean="0"/>
              <a:t> e, como pano de fundo, os incêndios nos canaviais;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1794: </a:t>
            </a:r>
            <a:r>
              <a:rPr lang="pt-BR" dirty="0" smtClean="0"/>
              <a:t>liberdade, abolição. </a:t>
            </a:r>
            <a:endParaRPr lang="pt-BR" b="1" dirty="0"/>
          </a:p>
        </p:txBody>
      </p:sp>
      <p:pic>
        <p:nvPicPr>
          <p:cNvPr id="4" name="Imagem 3" descr="mapa-hait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571612"/>
            <a:ext cx="6715141" cy="428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independência do Haiti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9241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1803: </a:t>
            </a:r>
            <a:r>
              <a:rPr lang="pt-BR" dirty="0" smtClean="0"/>
              <a:t>Napoleão Bonaparte enviou para a ilha seu cunhado Charles </a:t>
            </a:r>
            <a:r>
              <a:rPr lang="pt-BR" dirty="0" err="1" smtClean="0"/>
              <a:t>Leclerc</a:t>
            </a:r>
            <a:r>
              <a:rPr lang="pt-BR" dirty="0" smtClean="0"/>
              <a:t>, liderando um bem equipado exército;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/>
              <a:t>1804: </a:t>
            </a:r>
            <a:r>
              <a:rPr lang="pt-BR" dirty="0" smtClean="0"/>
              <a:t>Jean – Jacques </a:t>
            </a:r>
            <a:r>
              <a:rPr lang="pt-BR" dirty="0" err="1" smtClean="0"/>
              <a:t>Dessalines</a:t>
            </a:r>
            <a:r>
              <a:rPr lang="pt-BR" dirty="0" smtClean="0"/>
              <a:t> derrotou os franceses e proclamou a independência;</a:t>
            </a: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Independência do Haiti: </a:t>
            </a:r>
            <a:r>
              <a:rPr lang="pt-BR" dirty="0" smtClean="0"/>
              <a:t>participação maciça dos negros.</a:t>
            </a:r>
            <a:endParaRPr lang="pt-BR" b="1" dirty="0"/>
          </a:p>
        </p:txBody>
      </p:sp>
      <p:pic>
        <p:nvPicPr>
          <p:cNvPr id="4" name="Imagem 3" descr="a52101f6dd2253276a18c7713c62c4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714752"/>
            <a:ext cx="3246430" cy="2434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md.00000237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786190"/>
            <a:ext cx="333375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críticas ao Antigo Regime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Século XVIII: </a:t>
            </a:r>
            <a:r>
              <a:rPr lang="pt-BR" dirty="0" smtClean="0"/>
              <a:t>ordem insustentável (burguesia mercantil).</a:t>
            </a:r>
            <a:endParaRPr lang="pt-BR" b="1" dirty="0"/>
          </a:p>
        </p:txBody>
      </p:sp>
      <p:pic>
        <p:nvPicPr>
          <p:cNvPr id="4" name="Imagem 3" descr="Luis-XVI-Maria-e-fami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214554"/>
            <a:ext cx="3138486" cy="4279754"/>
          </a:xfrm>
          <a:prstGeom prst="rect">
            <a:avLst/>
          </a:prstGeom>
        </p:spPr>
      </p:pic>
      <p:pic>
        <p:nvPicPr>
          <p:cNvPr id="6" name="Imagem 5" descr="14563566_1302629106415921_706093577237383352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214686"/>
            <a:ext cx="4572000" cy="140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críticas ao Antigo Regime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209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Pensadores como Voltaire, Montesquieu e os enciclopedistas Diderot e D’Alembert forneceram elementos para a crítica das estruturas políticas e sociais do Absolutismo e a proposta de uma ordem liberal burguesa.</a:t>
            </a:r>
            <a:endParaRPr lang="pt-BR" dirty="0"/>
          </a:p>
        </p:txBody>
      </p:sp>
      <p:pic>
        <p:nvPicPr>
          <p:cNvPr id="4" name="Imagem 3" descr="charge antigo reg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3000372"/>
            <a:ext cx="3571900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críticas ao Antigo Regime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709866"/>
          </a:xfrm>
        </p:spPr>
        <p:txBody>
          <a:bodyPr/>
          <a:lstStyle/>
          <a:p>
            <a:r>
              <a:rPr lang="pt-BR" dirty="0" smtClean="0"/>
              <a:t>Antigo Regime VS forças sociais ascendentes;</a:t>
            </a:r>
          </a:p>
          <a:p>
            <a:r>
              <a:rPr lang="pt-BR" dirty="0" smtClean="0"/>
              <a:t>O individualismo desenvolveu-se a partir do momento em que o terceiro estado rejeitou as ordens; (</a:t>
            </a:r>
            <a:r>
              <a:rPr lang="pt-BR" dirty="0" err="1" smtClean="0"/>
              <a:t>laicização</a:t>
            </a:r>
            <a:r>
              <a:rPr lang="pt-BR" dirty="0" smtClean="0"/>
              <a:t> e o reconhecimento da qualificação dos indivíduos pelo mérito);</a:t>
            </a:r>
          </a:p>
          <a:p>
            <a:r>
              <a:rPr lang="pt-BR" dirty="0" smtClean="0"/>
              <a:t>Lojas </a:t>
            </a:r>
            <a:r>
              <a:rPr lang="pt-BR" dirty="0" err="1" smtClean="0"/>
              <a:t>maçonicas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 descr="giphy 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3857628"/>
            <a:ext cx="3057525" cy="2305050"/>
          </a:xfrm>
          <a:prstGeom prst="rect">
            <a:avLst/>
          </a:prstGeom>
        </p:spPr>
      </p:pic>
      <p:pic>
        <p:nvPicPr>
          <p:cNvPr id="5" name="Imagem 4" descr="giphy (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876"/>
            <a:ext cx="3379959" cy="253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Fatores da crise</a:t>
            </a:r>
            <a:endParaRPr lang="pt-BR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56699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As causas sociais da ruptura são: </a:t>
            </a:r>
            <a:r>
              <a:rPr lang="pt-BR" dirty="0" smtClean="0"/>
              <a:t>a recusa do terceiro estado em continuar a obedecer às regras de uma ordem excludente</a:t>
            </a:r>
          </a:p>
          <a:p>
            <a:pPr lvl="1">
              <a:buFont typeface="Wingdings" pitchFamily="2" charset="2"/>
              <a:buChar char="q"/>
            </a:pPr>
            <a:r>
              <a:rPr lang="pt-BR" b="1" dirty="0" smtClean="0"/>
              <a:t>Causas financeiras:</a:t>
            </a:r>
          </a:p>
          <a:p>
            <a:pPr lvl="2">
              <a:buFont typeface="Wingdings" pitchFamily="2" charset="2"/>
              <a:buChar char="q"/>
            </a:pPr>
            <a:r>
              <a:rPr lang="pt-BR" b="1" dirty="0" smtClean="0"/>
              <a:t>- </a:t>
            </a:r>
            <a:r>
              <a:rPr lang="pt-BR" dirty="0" smtClean="0"/>
              <a:t>déficit público;</a:t>
            </a:r>
          </a:p>
          <a:p>
            <a:pPr lvl="2">
              <a:buFont typeface="Wingdings" pitchFamily="2" charset="2"/>
              <a:buChar char="q"/>
            </a:pPr>
            <a:r>
              <a:rPr lang="pt-BR" b="1" dirty="0" smtClean="0"/>
              <a:t>- </a:t>
            </a:r>
            <a:r>
              <a:rPr lang="pt-BR" dirty="0" smtClean="0"/>
              <a:t>guerra de independência dos EUA</a:t>
            </a:r>
            <a:endParaRPr lang="pt-BR" b="1" dirty="0" smtClean="0"/>
          </a:p>
        </p:txBody>
      </p:sp>
      <p:pic>
        <p:nvPicPr>
          <p:cNvPr id="4" name="Imagem 3" descr="GraciousRespectfulHochstettersfrog-size_restrict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4143380"/>
            <a:ext cx="4394105" cy="25086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85984" y="371475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Como chegar no </a:t>
            </a:r>
            <a:r>
              <a:rPr lang="pt-BR" dirty="0" err="1" smtClean="0"/>
              <a:t>crush</a:t>
            </a:r>
            <a:r>
              <a:rPr lang="pt-BR" dirty="0" smtClean="0"/>
              <a:t>: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Fatores da crise</a:t>
            </a:r>
            <a:endParaRPr lang="pt-B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70986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As causas econômicas tinham caráter estrutural, isto é, estavam relacionadas com a maneira pela qual se produziam e distribuíam as riquezas do país;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Tratados de comércio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A crise da produção manufatureira também esteve ligada ao sistema vigente de corporações.</a:t>
            </a:r>
          </a:p>
        </p:txBody>
      </p:sp>
      <p:pic>
        <p:nvPicPr>
          <p:cNvPr id="4" name="Imagem 3" descr="img-9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65" y="3839698"/>
            <a:ext cx="2928958" cy="2308019"/>
          </a:xfrm>
          <a:prstGeom prst="rect">
            <a:avLst/>
          </a:prstGeom>
        </p:spPr>
      </p:pic>
      <p:pic>
        <p:nvPicPr>
          <p:cNvPr id="6" name="Imagem 5" descr="14446153_1786617928267245_459934280247626209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4000504"/>
            <a:ext cx="4931060" cy="196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Fatores da crise</a:t>
            </a:r>
            <a:endParaRPr lang="pt-B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13849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Crise agrícola &lt;~&gt; aumento da população: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Carestia e carência de alimentos;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Fome.</a:t>
            </a: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Causas políticas: </a:t>
            </a:r>
            <a:r>
              <a:rPr lang="pt-BR" dirty="0" smtClean="0"/>
              <a:t>os servidores do Parlamento contestavam a forma do regime e a organização do poder;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Poder legislativo e o Parlamento.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319</TotalTime>
  <Words>1887</Words>
  <PresentationFormat>Apresentação na tela (4:3)</PresentationFormat>
  <Paragraphs>169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Origem</vt:lpstr>
      <vt:lpstr>Revolução Francesa</vt:lpstr>
      <vt:lpstr>Revolução Francesa</vt:lpstr>
      <vt:lpstr>As críticas ao Antigo Regime</vt:lpstr>
      <vt:lpstr>As críticas ao Antigo Regime</vt:lpstr>
      <vt:lpstr>As críticas ao Antigo Regime</vt:lpstr>
      <vt:lpstr>As críticas ao Antigo Regime</vt:lpstr>
      <vt:lpstr>Fatores da crise</vt:lpstr>
      <vt:lpstr>Fatores da crise</vt:lpstr>
      <vt:lpstr>Fatores da crise</vt:lpstr>
      <vt:lpstr>1787: o colapso fiscal</vt:lpstr>
      <vt:lpstr>1787: o colapso fiscal</vt:lpstr>
      <vt:lpstr>1787: o colapso fiscal</vt:lpstr>
      <vt:lpstr>1787: o colapso fiscal</vt:lpstr>
      <vt:lpstr>A Assembléia Nacional Constituinte</vt:lpstr>
      <vt:lpstr>A Assembléia Nacional Constituinte</vt:lpstr>
      <vt:lpstr>A Assembléia Nacional Constituinte</vt:lpstr>
      <vt:lpstr>A Assembléia Nacional Constituinte</vt:lpstr>
      <vt:lpstr>Os limites da Constituição</vt:lpstr>
      <vt:lpstr>Os limites da Constituição</vt:lpstr>
      <vt:lpstr>O fim da fase constitucional</vt:lpstr>
      <vt:lpstr>O fim da fase constitucional</vt:lpstr>
      <vt:lpstr>A Convenção Nacional</vt:lpstr>
      <vt:lpstr>A Convenção Nacional</vt:lpstr>
      <vt:lpstr>Convenção Nacional</vt:lpstr>
      <vt:lpstr>A República Jacobina</vt:lpstr>
      <vt:lpstr>A República Jacobina</vt:lpstr>
      <vt:lpstr>A República Jacobina</vt:lpstr>
      <vt:lpstr>A República Jacobina</vt:lpstr>
      <vt:lpstr>A fase do Terror</vt:lpstr>
      <vt:lpstr>A revolução em refluxo: o Diretório</vt:lpstr>
      <vt:lpstr>Ecos da Marselhesa</vt:lpstr>
      <vt:lpstr>A independência do Haiti</vt:lpstr>
      <vt:lpstr>A independência do Haiti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Revolução Francesa</dc:title>
  <dc:creator>Olga</dc:creator>
  <cp:lastModifiedBy>Olga</cp:lastModifiedBy>
  <cp:revision>23</cp:revision>
  <dcterms:created xsi:type="dcterms:W3CDTF">2016-10-03T14:14:55Z</dcterms:created>
  <dcterms:modified xsi:type="dcterms:W3CDTF">2016-10-26T00:25:14Z</dcterms:modified>
</cp:coreProperties>
</file>