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F0A1-C506-40D6-9D75-FE31847BF611}" type="datetimeFigureOut">
              <a:rPr lang="pt-BR" smtClean="0"/>
              <a:t>23/08/2016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D48E0-31C1-42EF-84D2-6325B0B23B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9047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F0A1-C506-40D6-9D75-FE31847BF611}" type="datetimeFigureOut">
              <a:rPr lang="pt-BR" smtClean="0"/>
              <a:t>23/08/2016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D48E0-31C1-42EF-84D2-6325B0B23B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5349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F0A1-C506-40D6-9D75-FE31847BF611}" type="datetimeFigureOut">
              <a:rPr lang="pt-BR" smtClean="0"/>
              <a:t>23/08/2016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D48E0-31C1-42EF-84D2-6325B0B23B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906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F0A1-C506-40D6-9D75-FE31847BF611}" type="datetimeFigureOut">
              <a:rPr lang="pt-BR" smtClean="0"/>
              <a:t>23/08/2016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D48E0-31C1-42EF-84D2-6325B0B23B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2482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F0A1-C506-40D6-9D75-FE31847BF611}" type="datetimeFigureOut">
              <a:rPr lang="pt-BR" smtClean="0"/>
              <a:t>23/08/2016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D48E0-31C1-42EF-84D2-6325B0B23B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4083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F0A1-C506-40D6-9D75-FE31847BF611}" type="datetimeFigureOut">
              <a:rPr lang="pt-BR" smtClean="0"/>
              <a:t>23/08/2016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D48E0-31C1-42EF-84D2-6325B0B23B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2845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F0A1-C506-40D6-9D75-FE31847BF611}" type="datetimeFigureOut">
              <a:rPr lang="pt-BR" smtClean="0"/>
              <a:t>23/08/2016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D48E0-31C1-42EF-84D2-6325B0B23B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0057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F0A1-C506-40D6-9D75-FE31847BF611}" type="datetimeFigureOut">
              <a:rPr lang="pt-BR" smtClean="0"/>
              <a:t>23/08/2016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D48E0-31C1-42EF-84D2-6325B0B23B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5007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F0A1-C506-40D6-9D75-FE31847BF611}" type="datetimeFigureOut">
              <a:rPr lang="pt-BR" smtClean="0"/>
              <a:t>23/08/2016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D48E0-31C1-42EF-84D2-6325B0B23B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8526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F0A1-C506-40D6-9D75-FE31847BF611}" type="datetimeFigureOut">
              <a:rPr lang="pt-BR" smtClean="0"/>
              <a:t>23/08/2016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D48E0-31C1-42EF-84D2-6325B0B23B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6842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F0A1-C506-40D6-9D75-FE31847BF611}" type="datetimeFigureOut">
              <a:rPr lang="pt-BR" smtClean="0"/>
              <a:t>23/08/2016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D48E0-31C1-42EF-84D2-6325B0B23B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3886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8F0A1-C506-40D6-9D75-FE31847BF611}" type="datetimeFigureOut">
              <a:rPr lang="pt-BR" smtClean="0"/>
              <a:t>23/08/2016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D48E0-31C1-42EF-84D2-6325B0B23B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232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 anchor="ctr">
            <a:normAutofit/>
          </a:bodyPr>
          <a:lstStyle/>
          <a:p>
            <a:r>
              <a:rPr lang="pt-BR" sz="3600" dirty="0" smtClean="0"/>
              <a:t>Geografia Do Brasil</a:t>
            </a:r>
            <a:br>
              <a:rPr lang="pt-BR" sz="3600" dirty="0" smtClean="0"/>
            </a:br>
            <a:r>
              <a:rPr lang="pt-BR" sz="3600" dirty="0" smtClean="0"/>
              <a:t>Aula 10 – Rede Urbana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78505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34095"/>
          </a:xfrm>
        </p:spPr>
        <p:txBody>
          <a:bodyPr>
            <a:normAutofit/>
          </a:bodyPr>
          <a:lstStyle/>
          <a:p>
            <a:pPr algn="ctr"/>
            <a:r>
              <a:rPr lang="pt-BR" sz="3200" dirty="0" smtClean="0"/>
              <a:t>Religiosa – Aparecida do Norte (SP)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074" name="Picture 2" descr="http://urbenturismo.com.br/wp-content/uploads/2014/09/Bas%C3%ADlica-de-Nossa-Senhora-de-Aparecida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4096"/>
            <a:ext cx="12191999" cy="613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34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2936383" cy="6858000"/>
          </a:xfrm>
        </p:spPr>
        <p:txBody>
          <a:bodyPr anchor="t">
            <a:normAutofit/>
          </a:bodyPr>
          <a:lstStyle/>
          <a:p>
            <a:pPr algn="just"/>
            <a:r>
              <a:rPr lang="pt-BR" sz="3600" dirty="0" smtClean="0"/>
              <a:t>Militar – Resende (RJ)</a:t>
            </a:r>
            <a:endParaRPr lang="pt-BR" sz="3600" dirty="0"/>
          </a:p>
        </p:txBody>
      </p:sp>
      <p:pic>
        <p:nvPicPr>
          <p:cNvPr id="4098" name="Picture 2" descr="http://www.aman62.com/arquivos/Digitalizar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83" y="0"/>
            <a:ext cx="924587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68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95458"/>
          </a:xfrm>
        </p:spPr>
        <p:txBody>
          <a:bodyPr>
            <a:normAutofit/>
          </a:bodyPr>
          <a:lstStyle/>
          <a:p>
            <a:pPr algn="ctr"/>
            <a:r>
              <a:rPr lang="pt-BR" sz="3200" dirty="0" smtClean="0"/>
              <a:t>Portuária – Santos (SP)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 descr="http://www.maclogistic.com/modules/blog/dataimages/IMG_FF79D6-2FF218-51B73F-3F1C52-51062D-4FFB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1898"/>
            <a:ext cx="12192000" cy="615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23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56822"/>
          </a:xfrm>
        </p:spPr>
        <p:txBody>
          <a:bodyPr>
            <a:normAutofit/>
          </a:bodyPr>
          <a:lstStyle/>
          <a:p>
            <a:pPr algn="ctr"/>
            <a:r>
              <a:rPr lang="pt-BR" sz="3200" dirty="0" smtClean="0"/>
              <a:t>Turístico – Ouro Preto (MG)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 descr="http://www.atelie-especiarias.com.br/wp-content/uploads/2014/11/ouropre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59749"/>
            <a:ext cx="12192000" cy="619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97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" y="0"/>
            <a:ext cx="3000777" cy="6857999"/>
          </a:xfrm>
        </p:spPr>
        <p:txBody>
          <a:bodyPr anchor="t">
            <a:normAutofit/>
          </a:bodyPr>
          <a:lstStyle/>
          <a:p>
            <a:pPr algn="just"/>
            <a:r>
              <a:rPr lang="pt-BR" sz="5400" dirty="0" smtClean="0"/>
              <a:t>Político - Brasília</a:t>
            </a:r>
            <a:endParaRPr lang="pt-BR" sz="5400" dirty="0"/>
          </a:p>
        </p:txBody>
      </p:sp>
      <p:pic>
        <p:nvPicPr>
          <p:cNvPr id="7170" name="Picture 2" descr="https://upload.wikimedia.org/wikipedia/commons/9/93/Esplanada_dos_Minist%C3%A9rios,_Bras%C3%ADlia_DF_04_2006_(modificada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775" y="-1"/>
            <a:ext cx="922464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17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2884"/>
          </a:xfrm>
        </p:spPr>
        <p:txBody>
          <a:bodyPr>
            <a:normAutofit/>
          </a:bodyPr>
          <a:lstStyle/>
          <a:p>
            <a:pPr algn="ctr"/>
            <a:r>
              <a:rPr lang="pt-BR" sz="3200" dirty="0" smtClean="0"/>
              <a:t>Regiões Metropolitanas e </a:t>
            </a:r>
            <a:r>
              <a:rPr lang="pt-BR" sz="3200" dirty="0" err="1" smtClean="0"/>
              <a:t>Conurbação</a:t>
            </a:r>
            <a:endParaRPr lang="pt-BR" sz="32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103031" y="1648496"/>
            <a:ext cx="12192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800" dirty="0" smtClean="0"/>
              <a:t>A migração de indústrias e pessoas para as grandes cidades e suas cidades vizinhas resultou num crescimento urbano. Esse crescimento levou ao adensamento da mancha urbana dessas cidades, já não sendo mais possível identificar o limite entre elas. Esse processo recebe o nome de </a:t>
            </a:r>
            <a:r>
              <a:rPr lang="pt-BR" sz="2800" b="1" dirty="0" err="1" smtClean="0"/>
              <a:t>conurbação</a:t>
            </a:r>
            <a:endParaRPr lang="pt-BR" sz="28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800" dirty="0" smtClean="0"/>
              <a:t>Essas áreas receberam o nome de </a:t>
            </a:r>
            <a:r>
              <a:rPr lang="pt-BR" sz="2800" b="1" dirty="0" smtClean="0"/>
              <a:t>Regiões Metropolitanas</a:t>
            </a:r>
            <a:r>
              <a:rPr lang="pt-BR" sz="2800" dirty="0" smtClean="0"/>
              <a:t>, onde municípios ao redor estão sobre influência do município central, principalmente econômica. Ocorre uma constante movimentação de pessoas, bens e serviços entre os municípios de uma região metropolitana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79474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6579121" cy="6858000"/>
          </a:xfrm>
        </p:spPr>
        <p:txBody>
          <a:bodyPr anchor="t">
            <a:normAutofit/>
          </a:bodyPr>
          <a:lstStyle/>
          <a:p>
            <a:pPr algn="just"/>
            <a:r>
              <a:rPr lang="pt-BR" sz="4000" dirty="0" smtClean="0"/>
              <a:t>Imagem de satélite do município de São Bernardo (Região Metropolitana de São Paulo)</a:t>
            </a:r>
            <a:endParaRPr lang="pt-BR" sz="4000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9121" y="-5368"/>
            <a:ext cx="5612879" cy="686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11368"/>
          </a:xfrm>
        </p:spPr>
        <p:txBody>
          <a:bodyPr>
            <a:normAutofit/>
          </a:bodyPr>
          <a:lstStyle/>
          <a:p>
            <a:pPr algn="ctr"/>
            <a:r>
              <a:rPr lang="pt-BR" sz="3200" dirty="0" smtClean="0"/>
              <a:t>Problemas Urbanos</a:t>
            </a:r>
            <a:endParaRPr lang="pt-BR" sz="32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0" y="671691"/>
            <a:ext cx="12192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 smtClean="0"/>
              <a:t>Problemas Sociais</a:t>
            </a:r>
            <a:endParaRPr lang="pt-BR" sz="1600" dirty="0" smtClean="0"/>
          </a:p>
          <a:p>
            <a:r>
              <a:rPr lang="pt-BR" sz="1600" b="1" dirty="0" smtClean="0"/>
              <a:t>	</a:t>
            </a:r>
            <a:r>
              <a:rPr lang="pt-BR" sz="1600" dirty="0" smtClean="0"/>
              <a:t>1) </a:t>
            </a:r>
            <a:r>
              <a:rPr lang="pt-BR" sz="1600" dirty="0"/>
              <a:t>precariedade de </a:t>
            </a:r>
            <a:r>
              <a:rPr lang="pt-BR" sz="1600" dirty="0" smtClean="0"/>
              <a:t>moradia (favelas </a:t>
            </a:r>
            <a:r>
              <a:rPr lang="pt-BR" sz="1600" dirty="0"/>
              <a:t>e </a:t>
            </a:r>
            <a:r>
              <a:rPr lang="pt-BR" sz="1600" dirty="0" smtClean="0"/>
              <a:t>cortiços)</a:t>
            </a:r>
          </a:p>
          <a:p>
            <a:r>
              <a:rPr lang="pt-BR" sz="1600" dirty="0" smtClean="0"/>
              <a:t>	2) </a:t>
            </a:r>
            <a:r>
              <a:rPr lang="pt-BR" sz="1600" dirty="0"/>
              <a:t>insuficiência ou baixa qualidade de hospitais, </a:t>
            </a:r>
            <a:r>
              <a:rPr lang="pt-BR" sz="1600" dirty="0" smtClean="0"/>
              <a:t>escolas, creches</a:t>
            </a:r>
            <a:r>
              <a:rPr lang="pt-BR" sz="1600" dirty="0"/>
              <a:t>, centros de lazer e </a:t>
            </a:r>
            <a:r>
              <a:rPr lang="pt-BR" sz="1600" dirty="0" smtClean="0"/>
              <a:t>cultura</a:t>
            </a:r>
          </a:p>
          <a:p>
            <a:r>
              <a:rPr lang="pt-BR" sz="1600" dirty="0"/>
              <a:t>	</a:t>
            </a:r>
            <a:r>
              <a:rPr lang="pt-BR" sz="1600" dirty="0" smtClean="0"/>
              <a:t>3) </a:t>
            </a:r>
            <a:r>
              <a:rPr lang="pt-BR" sz="1600" dirty="0"/>
              <a:t>a ausência ou precariedade dos </a:t>
            </a:r>
            <a:r>
              <a:rPr lang="pt-BR" sz="1600" dirty="0" smtClean="0"/>
              <a:t>serviços de </a:t>
            </a:r>
            <a:r>
              <a:rPr lang="pt-BR" sz="1600" dirty="0"/>
              <a:t>saneamento básico (fornecimento de água tratada e encanada, </a:t>
            </a:r>
            <a:r>
              <a:rPr lang="pt-BR" sz="1600" dirty="0" smtClean="0"/>
              <a:t>coleta e </a:t>
            </a:r>
            <a:r>
              <a:rPr lang="pt-BR" sz="1600" dirty="0"/>
              <a:t>tratamento de esgoto), coleta de lixo, iluminação e pavimentação, </a:t>
            </a:r>
            <a:r>
              <a:rPr lang="pt-BR" sz="1600" dirty="0" smtClean="0"/>
              <a:t>principalmente na </a:t>
            </a:r>
            <a:r>
              <a:rPr lang="pt-BR" sz="1600" dirty="0"/>
              <a:t>periferia dos centros </a:t>
            </a:r>
            <a:r>
              <a:rPr lang="pt-BR" sz="1600" dirty="0" smtClean="0"/>
              <a:t>urbanos</a:t>
            </a:r>
          </a:p>
          <a:p>
            <a:r>
              <a:rPr lang="pt-BR" sz="1600" dirty="0" smtClean="0"/>
              <a:t> </a:t>
            </a:r>
            <a:r>
              <a:rPr lang="pt-BR" sz="1600" dirty="0"/>
              <a:t>	</a:t>
            </a:r>
            <a:r>
              <a:rPr lang="pt-BR" sz="1600" dirty="0" smtClean="0"/>
              <a:t>4) oferta </a:t>
            </a:r>
            <a:r>
              <a:rPr lang="pt-BR" sz="1600" dirty="0"/>
              <a:t>deficiente de </a:t>
            </a:r>
            <a:r>
              <a:rPr lang="pt-BR" sz="1600" dirty="0" smtClean="0"/>
              <a:t>transporte coletivo, </a:t>
            </a:r>
            <a:r>
              <a:rPr lang="pt-BR" sz="1600" dirty="0"/>
              <a:t>ao lado dos frequentes congestionamentos nas </a:t>
            </a:r>
            <a:r>
              <a:rPr lang="pt-BR" sz="1600" dirty="0" smtClean="0"/>
              <a:t>principais vias </a:t>
            </a:r>
            <a:r>
              <a:rPr lang="pt-BR" sz="1600" dirty="0"/>
              <a:t>de </a:t>
            </a:r>
            <a:r>
              <a:rPr lang="pt-BR" sz="1600" dirty="0" smtClean="0"/>
              <a:t>circulação</a:t>
            </a:r>
          </a:p>
          <a:p>
            <a:endParaRPr lang="pt-BR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 smtClean="0"/>
              <a:t>Problemas Ambientais</a:t>
            </a:r>
          </a:p>
          <a:p>
            <a:r>
              <a:rPr lang="pt-BR" sz="1600" b="1" dirty="0"/>
              <a:t>	</a:t>
            </a:r>
            <a:r>
              <a:rPr lang="pt-BR" sz="1600" dirty="0" smtClean="0"/>
              <a:t>Concentração de gases poluentes liberados como resíduos das indústrias e dos automóveis que circulam na cidade, afetando a saúde dos moradores, principalmente os problemas respiratórios, e também afetando o clima da cidade, contribuindo para intensificar as ilhas de calor e a inversão térmica</a:t>
            </a:r>
          </a:p>
          <a:p>
            <a:endParaRPr lang="pt-BR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 smtClean="0"/>
              <a:t>Problemas das Águas</a:t>
            </a:r>
          </a:p>
          <a:p>
            <a:r>
              <a:rPr lang="pt-BR" sz="1600" b="1" dirty="0"/>
              <a:t>	</a:t>
            </a:r>
            <a:r>
              <a:rPr lang="pt-BR" sz="1600" dirty="0" smtClean="0"/>
              <a:t>A falta de quantidade de coleta e tratamento de esgoto faz com que esses dejetos sejam despejados nos rios e córregos, contaminando assim as águas. Além disso, a concentração de edificações impede a infiltração da água das chuvas no solo, levando a enchentes. A alta demanda de água para usos domésticos, industriais e agrícolas aliadas a falta de planejamento provocam a crises hídricas. Ex.: Crise hídrica em São Paulo em 2014</a:t>
            </a:r>
          </a:p>
          <a:p>
            <a:endParaRPr lang="pt-BR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 smtClean="0"/>
              <a:t>Poluição Sonoros e Visuais</a:t>
            </a:r>
          </a:p>
          <a:p>
            <a:r>
              <a:rPr lang="pt-BR" sz="1600" b="1" dirty="0"/>
              <a:t>	</a:t>
            </a:r>
            <a:r>
              <a:rPr lang="pt-BR" sz="1600" dirty="0" smtClean="0"/>
              <a:t>1) Os </a:t>
            </a:r>
            <a:r>
              <a:rPr lang="pt-BR" sz="1600" dirty="0"/>
              <a:t>ruídos produzidos pelo tráfego de veículos, aviões, </a:t>
            </a:r>
            <a:r>
              <a:rPr lang="pt-BR" sz="1600" dirty="0" smtClean="0"/>
              <a:t>helicópteros, trens</a:t>
            </a:r>
            <a:r>
              <a:rPr lang="pt-BR" sz="1600" dirty="0"/>
              <a:t>, pelas indústrias, pela construção civil e por outras </a:t>
            </a:r>
            <a:r>
              <a:rPr lang="pt-BR" sz="1600" dirty="0" smtClean="0"/>
              <a:t>atividades reduzem </a:t>
            </a:r>
            <a:r>
              <a:rPr lang="pt-BR" sz="1600" dirty="0"/>
              <a:t>a qualidade de vida da população ao causar irritabilidade, alterar </a:t>
            </a:r>
            <a:r>
              <a:rPr lang="pt-BR" sz="1600" dirty="0" smtClean="0"/>
              <a:t>a frequência </a:t>
            </a:r>
            <a:r>
              <a:rPr lang="pt-BR" sz="1600" dirty="0"/>
              <a:t>cardíaca e contribuir para a redução da </a:t>
            </a:r>
            <a:r>
              <a:rPr lang="pt-BR" sz="1600" dirty="0" smtClean="0"/>
              <a:t>audição</a:t>
            </a:r>
          </a:p>
          <a:p>
            <a:endParaRPr lang="pt-BR" sz="1600" b="1" dirty="0"/>
          </a:p>
          <a:p>
            <a:r>
              <a:rPr lang="pt-BR" sz="1600" dirty="0" smtClean="0"/>
              <a:t>	2) </a:t>
            </a:r>
            <a:r>
              <a:rPr lang="pt-BR" sz="1600" dirty="0"/>
              <a:t>O excesso de </a:t>
            </a:r>
            <a:r>
              <a:rPr lang="pt-BR" sz="1600" i="1" dirty="0"/>
              <a:t>outdoors</a:t>
            </a:r>
            <a:r>
              <a:rPr lang="pt-BR" sz="1600" dirty="0"/>
              <a:t>, sinais luminosos, placas de propaganda e de </a:t>
            </a:r>
            <a:r>
              <a:rPr lang="pt-BR" sz="1600" dirty="0" smtClean="0"/>
              <a:t>estabelecimentos comerciais </a:t>
            </a:r>
            <a:r>
              <a:rPr lang="pt-BR" sz="1600" dirty="0"/>
              <a:t>é considerado poluição visual. Esses </a:t>
            </a:r>
            <a:r>
              <a:rPr lang="pt-BR" sz="1600" dirty="0" smtClean="0"/>
              <a:t>elementos causam </a:t>
            </a:r>
            <a:r>
              <a:rPr lang="pt-BR" sz="1600" dirty="0"/>
              <a:t>desconforto visual</a:t>
            </a:r>
            <a:endParaRPr lang="pt-BR" sz="1600" dirty="0" smtClean="0"/>
          </a:p>
        </p:txBody>
      </p:sp>
    </p:spTree>
    <p:extLst>
      <p:ext uri="{BB962C8B-B14F-4D97-AF65-F5344CB8AC3E}">
        <p14:creationId xmlns:p14="http://schemas.microsoft.com/office/powerpoint/2010/main" val="405859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 descr="https://upload.wikimedia.org/wikipedia/commons/7/7e/1_rocinha_favela_closeu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43"/>
            <a:ext cx="12192000" cy="685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93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1053" y="-110039"/>
            <a:ext cx="6709893" cy="716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15154"/>
          </a:xfrm>
        </p:spPr>
        <p:txBody>
          <a:bodyPr>
            <a:noAutofit/>
          </a:bodyPr>
          <a:lstStyle/>
          <a:p>
            <a:pPr algn="ctr"/>
            <a:r>
              <a:rPr lang="pt-BR" sz="3200" dirty="0" smtClean="0"/>
              <a:t>Rede Urbana</a:t>
            </a:r>
            <a:endParaRPr lang="pt-BR" sz="32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0" y="656823"/>
            <a:ext cx="12192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As cidades apresentam diferenças na quantidade de serviços que oferecem, esses serviços são disponíveis de acordo com o tamanho das cidades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As pequenas cidades oferecem serviços mais simples e pequenos comércios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As cidades médias apresentam serviços mais diversificados, apresentando ao mesmo tempo características das pequenas cidades em alguns casos e das grandes cidades em outros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 smtClean="0"/>
              <a:t>Nas grandes cidades </a:t>
            </a:r>
            <a:r>
              <a:rPr lang="pt-BR" sz="2400" dirty="0"/>
              <a:t>aglomeram-se as atividades industriais, comerciais e de serviços, como </a:t>
            </a:r>
            <a:r>
              <a:rPr lang="pt-BR" sz="2400" dirty="0" smtClean="0"/>
              <a:t>financeiras (bancos </a:t>
            </a:r>
            <a:r>
              <a:rPr lang="pt-BR" sz="2400" dirty="0"/>
              <a:t>e seguradoras), comerciais (varejista e atacadista), de </a:t>
            </a:r>
            <a:r>
              <a:rPr lang="pt-BR" sz="2400" dirty="0" smtClean="0"/>
              <a:t>lazer (parques</a:t>
            </a:r>
            <a:r>
              <a:rPr lang="pt-BR" sz="2400" dirty="0"/>
              <a:t>, cinemas, teatros). Nelas também se encontra a maior parte da </a:t>
            </a:r>
            <a:r>
              <a:rPr lang="pt-BR" sz="2400" dirty="0" smtClean="0"/>
              <a:t>infraestrutura de </a:t>
            </a:r>
            <a:r>
              <a:rPr lang="pt-BR" sz="2400" dirty="0"/>
              <a:t>turismo (agências de viagem, hotéis, restaurantes, </a:t>
            </a:r>
            <a:r>
              <a:rPr lang="pt-BR" sz="2400" dirty="0" smtClean="0"/>
              <a:t>aeroportos) e </a:t>
            </a:r>
            <a:r>
              <a:rPr lang="pt-BR" sz="2400" dirty="0"/>
              <a:t>de órgãos </a:t>
            </a:r>
            <a:r>
              <a:rPr lang="pt-BR" sz="2400" dirty="0" smtClean="0"/>
              <a:t>públicos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 smtClean="0"/>
              <a:t>Essas diferença e influência econômica, política e cultural entre as cidades resulta numa atração dos moradores entre as cidades. Essa relação de atração de uma cidade com a outra chama-se</a:t>
            </a:r>
            <a:r>
              <a:rPr lang="pt-BR" sz="2400" b="1" dirty="0"/>
              <a:t> </a:t>
            </a:r>
            <a:r>
              <a:rPr lang="pt-BR" sz="2400" b="1" dirty="0" smtClean="0"/>
              <a:t>rede urbana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83465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220" name="Picture 4" descr="http://www.geologiadobrasil.com.br/images/Cena%20enchente%20Morumbi%202.2.04%20OES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985"/>
            <a:ext cx="12192000" cy="686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98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66669"/>
          </a:xfrm>
        </p:spPr>
        <p:txBody>
          <a:bodyPr>
            <a:normAutofit fontScale="90000"/>
          </a:bodyPr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373" y="-48068"/>
            <a:ext cx="9105363" cy="690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43943"/>
          </a:xfrm>
        </p:spPr>
        <p:txBody>
          <a:bodyPr>
            <a:normAutofit/>
          </a:bodyPr>
          <a:lstStyle/>
          <a:p>
            <a:pPr algn="ctr"/>
            <a:r>
              <a:rPr lang="pt-BR" sz="3200" dirty="0" smtClean="0"/>
              <a:t>Hierarquia Urbana</a:t>
            </a:r>
            <a:endParaRPr lang="pt-BR" sz="32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0" y="1558344"/>
            <a:ext cx="1219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A capacidade de influenciar outras cidades é determinada por uma </a:t>
            </a:r>
            <a:r>
              <a:rPr lang="pt-BR" sz="2400" b="1" dirty="0" smtClean="0"/>
              <a:t>hierarquia urbana</a:t>
            </a:r>
            <a:endParaRPr lang="pt-B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A hierarquia urbana brasileira está dividida da seguinte maneira</a:t>
            </a:r>
          </a:p>
          <a:p>
            <a:r>
              <a:rPr lang="pt-BR" sz="2400" dirty="0"/>
              <a:t>	</a:t>
            </a:r>
            <a:r>
              <a:rPr lang="pt-BR" sz="2400" dirty="0" smtClean="0"/>
              <a:t>1) Grande Metrópole </a:t>
            </a:r>
            <a:r>
              <a:rPr lang="pt-BR" sz="2400" dirty="0"/>
              <a:t>N</a:t>
            </a:r>
            <a:r>
              <a:rPr lang="pt-BR" sz="2400" dirty="0" smtClean="0"/>
              <a:t>acional (ou Metrópole </a:t>
            </a:r>
            <a:r>
              <a:rPr lang="pt-BR" sz="2400" dirty="0"/>
              <a:t>G</a:t>
            </a:r>
            <a:r>
              <a:rPr lang="pt-BR" sz="2400" dirty="0" smtClean="0"/>
              <a:t>lobal) – São Paulo</a:t>
            </a:r>
          </a:p>
          <a:p>
            <a:endParaRPr lang="pt-BR" sz="2400" dirty="0"/>
          </a:p>
          <a:p>
            <a:r>
              <a:rPr lang="pt-BR" sz="2400" dirty="0"/>
              <a:t>	</a:t>
            </a:r>
            <a:r>
              <a:rPr lang="pt-BR" sz="2400" dirty="0" smtClean="0"/>
              <a:t>2) Metrópole Nacional – Rio de Janeiro e Brasília</a:t>
            </a:r>
          </a:p>
          <a:p>
            <a:endParaRPr lang="pt-BR" sz="2400" dirty="0"/>
          </a:p>
          <a:p>
            <a:r>
              <a:rPr lang="pt-BR" sz="2400" dirty="0" smtClean="0"/>
              <a:t>	3) Metrópole - </a:t>
            </a:r>
            <a:r>
              <a:rPr lang="pt-BR" sz="2400" dirty="0"/>
              <a:t>Manaus, Belém, Fortaleza, Recife, </a:t>
            </a:r>
            <a:r>
              <a:rPr lang="pt-BR" sz="2400" dirty="0" smtClean="0"/>
              <a:t>Salvador, Belo </a:t>
            </a:r>
            <a:r>
              <a:rPr lang="pt-BR" sz="2400" dirty="0"/>
              <a:t>Horizonte, Curitiba, Goiânia e Porto </a:t>
            </a:r>
            <a:r>
              <a:rPr lang="pt-BR" sz="2400" dirty="0" smtClean="0"/>
              <a:t>Alegre</a:t>
            </a:r>
          </a:p>
          <a:p>
            <a:endParaRPr lang="pt-BR" sz="2400" dirty="0"/>
          </a:p>
          <a:p>
            <a:r>
              <a:rPr lang="pt-BR" sz="2400" dirty="0" smtClean="0"/>
              <a:t>	4)  Capital Regional (70 cidades) – Ex.: Campinas (SP), Campo Grande (MS) e Teresina (PI)</a:t>
            </a:r>
          </a:p>
        </p:txBody>
      </p:sp>
    </p:spTree>
    <p:extLst>
      <p:ext uri="{BB962C8B-B14F-4D97-AF65-F5344CB8AC3E}">
        <p14:creationId xmlns:p14="http://schemas.microsoft.com/office/powerpoint/2010/main" val="24720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4107" y="-29787"/>
            <a:ext cx="6748530" cy="688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9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http://1.bp.blogspot.com/-WCdIhxuNJTM/TZUymKXJZaI/AAAAAAAAAGU/rmedjr9gUgg/s1600/urbsc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36145"/>
            <a:ext cx="10972800" cy="689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62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18185"/>
          </a:xfrm>
        </p:spPr>
        <p:txBody>
          <a:bodyPr>
            <a:normAutofit/>
          </a:bodyPr>
          <a:lstStyle/>
          <a:p>
            <a:pPr algn="ctr"/>
            <a:r>
              <a:rPr lang="pt-BR" sz="3200" dirty="0" smtClean="0"/>
              <a:t>Função Urbana</a:t>
            </a:r>
            <a:endParaRPr lang="pt-BR" sz="32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0" y="1532586"/>
            <a:ext cx="1219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3200" dirty="0" smtClean="0"/>
              <a:t>Função urbana é a característica principal de uma cidade, ou seja, está ligado à atividade principal desenvolvida na cidade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32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3200" dirty="0" smtClean="0"/>
              <a:t>Uma cidade pode apresentar mais de uma função, geralmente são as grandes cidades, já que apresentam relevância no desenvolvimento de diversas cidades. Ex.: São Paulo é uma cidade comercial, industrial, turísticas e de serviços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60344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11369"/>
          </a:xfrm>
        </p:spPr>
        <p:txBody>
          <a:bodyPr>
            <a:normAutofit/>
          </a:bodyPr>
          <a:lstStyle/>
          <a:p>
            <a:pPr algn="ctr"/>
            <a:r>
              <a:rPr lang="pt-BR" sz="3200" dirty="0" smtClean="0"/>
              <a:t>São Paulo – Industrial, comercial, turística e serviços</a:t>
            </a:r>
            <a:endParaRPr lang="pt-BR" sz="32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4459"/>
            <a:ext cx="12191999" cy="597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5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08337"/>
          </a:xfrm>
        </p:spPr>
        <p:txBody>
          <a:bodyPr>
            <a:normAutofit/>
          </a:bodyPr>
          <a:lstStyle/>
          <a:p>
            <a:pPr algn="ctr"/>
            <a:r>
              <a:rPr lang="pt-BR" sz="3200" dirty="0" smtClean="0"/>
              <a:t>Industrial – Volta Redonda (RJ)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http://tyba.com.br/fotos/foto/40-10-01-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338"/>
            <a:ext cx="12192000" cy="614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52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401</Words>
  <Application>Microsoft Office PowerPoint</Application>
  <PresentationFormat>Widescreen</PresentationFormat>
  <Paragraphs>55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Tema do Office</vt:lpstr>
      <vt:lpstr>Geografia Do Brasil Aula 10 – Rede Urbana</vt:lpstr>
      <vt:lpstr>Rede Urbana</vt:lpstr>
      <vt:lpstr>Apresentação do PowerPoint</vt:lpstr>
      <vt:lpstr>Hierarquia Urbana</vt:lpstr>
      <vt:lpstr>Apresentação do PowerPoint</vt:lpstr>
      <vt:lpstr>Apresentação do PowerPoint</vt:lpstr>
      <vt:lpstr>Função Urbana</vt:lpstr>
      <vt:lpstr>São Paulo – Industrial, comercial, turística e serviços</vt:lpstr>
      <vt:lpstr>Industrial – Volta Redonda (RJ)</vt:lpstr>
      <vt:lpstr>Religiosa – Aparecida do Norte (SP)</vt:lpstr>
      <vt:lpstr>Militar – Resende (RJ)</vt:lpstr>
      <vt:lpstr>Portuária – Santos (SP)</vt:lpstr>
      <vt:lpstr>Turístico – Ouro Preto (MG)</vt:lpstr>
      <vt:lpstr>Político - Brasília</vt:lpstr>
      <vt:lpstr>Regiões Metropolitanas e Conurbação</vt:lpstr>
      <vt:lpstr>Imagem de satélite do município de São Bernardo (Região Metropolitana de São Paulo)</vt:lpstr>
      <vt:lpstr>Problemas Urbanos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Do Brasil Aula 10 – Rede Urbana</dc:title>
  <dc:creator>Rosangela</dc:creator>
  <cp:lastModifiedBy>Rosangela</cp:lastModifiedBy>
  <cp:revision>17</cp:revision>
  <dcterms:created xsi:type="dcterms:W3CDTF">2016-08-24T00:59:00Z</dcterms:created>
  <dcterms:modified xsi:type="dcterms:W3CDTF">2016-08-24T02:59:41Z</dcterms:modified>
</cp:coreProperties>
</file>