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65" r:id="rId16"/>
    <p:sldId id="279" r:id="rId17"/>
    <p:sldId id="277" r:id="rId18"/>
    <p:sldId id="278" r:id="rId19"/>
    <p:sldId id="280" r:id="rId20"/>
    <p:sldId id="275" r:id="rId21"/>
    <p:sldId id="274" r:id="rId22"/>
    <p:sldId id="281" r:id="rId23"/>
    <p:sldId id="282" r:id="rId24"/>
    <p:sldId id="276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9E6B-45DD-4EED-B9B5-1F8818651CEA}" type="datetimeFigureOut">
              <a:rPr lang="pt-BR" smtClean="0"/>
              <a:t>15/08/2016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83F2-0576-4A83-8D6F-001821592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68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9E6B-45DD-4EED-B9B5-1F8818651CEA}" type="datetimeFigureOut">
              <a:rPr lang="pt-BR" smtClean="0"/>
              <a:t>15/08/2016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83F2-0576-4A83-8D6F-001821592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35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9E6B-45DD-4EED-B9B5-1F8818651CEA}" type="datetimeFigureOut">
              <a:rPr lang="pt-BR" smtClean="0"/>
              <a:t>15/08/2016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83F2-0576-4A83-8D6F-001821592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079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9E6B-45DD-4EED-B9B5-1F8818651CEA}" type="datetimeFigureOut">
              <a:rPr lang="pt-BR" smtClean="0"/>
              <a:t>15/08/2016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83F2-0576-4A83-8D6F-001821592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0467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9E6B-45DD-4EED-B9B5-1F8818651CEA}" type="datetimeFigureOut">
              <a:rPr lang="pt-BR" smtClean="0"/>
              <a:t>15/08/2016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83F2-0576-4A83-8D6F-001821592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99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9E6B-45DD-4EED-B9B5-1F8818651CEA}" type="datetimeFigureOut">
              <a:rPr lang="pt-BR" smtClean="0"/>
              <a:t>15/08/2016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83F2-0576-4A83-8D6F-001821592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086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9E6B-45DD-4EED-B9B5-1F8818651CEA}" type="datetimeFigureOut">
              <a:rPr lang="pt-BR" smtClean="0"/>
              <a:t>15/08/2016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83F2-0576-4A83-8D6F-001821592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43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9E6B-45DD-4EED-B9B5-1F8818651CEA}" type="datetimeFigureOut">
              <a:rPr lang="pt-BR" smtClean="0"/>
              <a:t>15/08/2016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83F2-0576-4A83-8D6F-001821592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221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9E6B-45DD-4EED-B9B5-1F8818651CEA}" type="datetimeFigureOut">
              <a:rPr lang="pt-BR" smtClean="0"/>
              <a:t>15/08/2016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83F2-0576-4A83-8D6F-001821592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895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9E6B-45DD-4EED-B9B5-1F8818651CEA}" type="datetimeFigureOut">
              <a:rPr lang="pt-BR" smtClean="0"/>
              <a:t>15/08/2016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83F2-0576-4A83-8D6F-001821592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418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9E6B-45DD-4EED-B9B5-1F8818651CEA}" type="datetimeFigureOut">
              <a:rPr lang="pt-BR" smtClean="0"/>
              <a:t>15/08/2016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83F2-0576-4A83-8D6F-001821592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441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69E6B-45DD-4EED-B9B5-1F8818651CEA}" type="datetimeFigureOut">
              <a:rPr lang="pt-BR" smtClean="0"/>
              <a:t>15/08/2016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283F2-0576-4A83-8D6F-001821592D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232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7958" y="1189942"/>
            <a:ext cx="4030216" cy="2331690"/>
          </a:xfrm>
        </p:spPr>
        <p:txBody>
          <a:bodyPr/>
          <a:lstStyle/>
          <a:p>
            <a:r>
              <a:rPr lang="pt-BR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que é um texto? </a:t>
            </a:r>
            <a:endParaRPr lang="pt-BR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681" y="116632"/>
            <a:ext cx="4660303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245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Exemplo de versos  sem poesia </a:t>
            </a:r>
            <a:endParaRPr lang="pt-BR" dirty="0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 fontAlgn="base">
              <a:buNone/>
            </a:pPr>
            <a:r>
              <a:rPr lang="pt-BR" b="1" dirty="0" smtClean="0"/>
              <a:t>F</a:t>
            </a:r>
            <a:r>
              <a:rPr lang="pt-BR" dirty="0" smtClean="0"/>
              <a:t>azia </a:t>
            </a:r>
            <a:r>
              <a:rPr lang="pt-BR" dirty="0"/>
              <a:t>bem em me dizer</a:t>
            </a:r>
          </a:p>
          <a:p>
            <a:pPr marL="0" indent="0" fontAlgn="base">
              <a:buNone/>
            </a:pPr>
            <a:r>
              <a:rPr lang="pt-BR" b="1" dirty="0"/>
              <a:t>E</a:t>
            </a:r>
            <a:r>
              <a:rPr lang="pt-BR" dirty="0"/>
              <a:t> grata lhe ficaria</a:t>
            </a:r>
          </a:p>
          <a:p>
            <a:pPr marL="0" indent="0" fontAlgn="base">
              <a:buNone/>
            </a:pPr>
            <a:r>
              <a:rPr lang="pt-BR" b="1" dirty="0"/>
              <a:t>R</a:t>
            </a:r>
            <a:r>
              <a:rPr lang="pt-BR" dirty="0"/>
              <a:t>azão porque em verso me dizia</a:t>
            </a:r>
          </a:p>
          <a:p>
            <a:pPr marL="0" indent="0" fontAlgn="base">
              <a:buNone/>
            </a:pPr>
            <a:r>
              <a:rPr lang="pt-BR" b="1" dirty="0"/>
              <a:t>N</a:t>
            </a:r>
            <a:r>
              <a:rPr lang="pt-BR" dirty="0"/>
              <a:t>ão ser o </a:t>
            </a:r>
            <a:r>
              <a:rPr lang="pt-BR" dirty="0" err="1"/>
              <a:t>bom-bom</a:t>
            </a:r>
            <a:r>
              <a:rPr lang="pt-BR" dirty="0"/>
              <a:t> para si…</a:t>
            </a:r>
          </a:p>
          <a:p>
            <a:pPr marL="0" indent="0" fontAlgn="base">
              <a:buNone/>
            </a:pPr>
            <a:r>
              <a:rPr lang="pt-BR" b="1" dirty="0"/>
              <a:t>A</a:t>
            </a:r>
            <a:r>
              <a:rPr lang="pt-BR" dirty="0"/>
              <a:t> não ser que na pastelaria</a:t>
            </a:r>
          </a:p>
          <a:p>
            <a:pPr marL="0" indent="0" fontAlgn="base">
              <a:buNone/>
            </a:pPr>
            <a:r>
              <a:rPr lang="pt-BR" b="1" dirty="0"/>
              <a:t>N</a:t>
            </a:r>
            <a:r>
              <a:rPr lang="pt-BR" dirty="0"/>
              <a:t>ão </a:t>
            </a:r>
            <a:r>
              <a:rPr lang="pt-BR" dirty="0" err="1"/>
              <a:t>lho</a:t>
            </a:r>
            <a:r>
              <a:rPr lang="pt-BR" dirty="0"/>
              <a:t> queiram fornecer</a:t>
            </a:r>
          </a:p>
          <a:p>
            <a:pPr marL="0" indent="0" fontAlgn="base">
              <a:buNone/>
            </a:pPr>
            <a:r>
              <a:rPr lang="pt-BR" b="1" dirty="0"/>
              <a:t>D</a:t>
            </a:r>
            <a:r>
              <a:rPr lang="pt-BR" dirty="0"/>
              <a:t>’outro motivo não vi.</a:t>
            </a:r>
          </a:p>
          <a:p>
            <a:pPr marL="0" indent="0" fontAlgn="base">
              <a:buNone/>
            </a:pPr>
            <a:r>
              <a:rPr lang="pt-BR" b="1" dirty="0"/>
              <a:t>I</a:t>
            </a:r>
            <a:r>
              <a:rPr lang="pt-BR" dirty="0"/>
              <a:t>r tal leva-lo a crer.</a:t>
            </a:r>
          </a:p>
          <a:p>
            <a:pPr marL="0" indent="0" fontAlgn="base">
              <a:buNone/>
            </a:pPr>
            <a:r>
              <a:rPr lang="pt-BR" b="1" dirty="0"/>
              <a:t>N</a:t>
            </a:r>
            <a:r>
              <a:rPr lang="pt-BR" dirty="0"/>
              <a:t>ão sei mesmo o que pensar</a:t>
            </a:r>
          </a:p>
          <a:p>
            <a:pPr marL="0" indent="0" fontAlgn="base">
              <a:buNone/>
            </a:pPr>
            <a:r>
              <a:rPr lang="pt-BR" b="1" dirty="0"/>
              <a:t>H</a:t>
            </a:r>
            <a:r>
              <a:rPr lang="pt-BR" dirty="0"/>
              <a:t>á fastio para o comer?</a:t>
            </a:r>
          </a:p>
          <a:p>
            <a:pPr marL="0" indent="0" fontAlgn="base">
              <a:buNone/>
            </a:pPr>
            <a:r>
              <a:rPr lang="pt-BR" b="1" dirty="0"/>
              <a:t>O</a:t>
            </a:r>
            <a:r>
              <a:rPr lang="pt-BR" dirty="0"/>
              <a:t>u não tem massa </a:t>
            </a:r>
            <a:r>
              <a:rPr lang="pt-BR" dirty="0" err="1"/>
              <a:t>pr’o</a:t>
            </a:r>
            <a:r>
              <a:rPr lang="pt-BR" dirty="0"/>
              <a:t> comprar</a:t>
            </a:r>
            <a:r>
              <a:rPr lang="pt-BR" dirty="0" smtClean="0"/>
              <a:t>?!</a:t>
            </a:r>
          </a:p>
          <a:p>
            <a:pPr marL="0" indent="0" fontAlgn="base">
              <a:buNone/>
            </a:pPr>
            <a:endParaRPr lang="pt-BR" dirty="0"/>
          </a:p>
          <a:p>
            <a:pPr marL="0" indent="0" fontAlgn="base">
              <a:buNone/>
            </a:pPr>
            <a:r>
              <a:rPr lang="pt-BR" b="1" dirty="0"/>
              <a:t>Ofélia Queirós </a:t>
            </a:r>
            <a:endParaRPr lang="pt-BR" b="1" dirty="0" smtClean="0"/>
          </a:p>
          <a:p>
            <a:pPr marL="0" indent="0" fontAlgn="base">
              <a:buNone/>
            </a:pPr>
            <a:r>
              <a:rPr lang="pt-BR" dirty="0" smtClean="0"/>
              <a:t>(Versos ACROTICOS dedicado à </a:t>
            </a:r>
            <a:r>
              <a:rPr lang="pt-BR" dirty="0"/>
              <a:t>Fernando </a:t>
            </a:r>
            <a:r>
              <a:rPr lang="pt-BR" dirty="0" smtClean="0"/>
              <a:t>Pessoa)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2699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Poema e narrativa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Poema</a:t>
            </a:r>
          </a:p>
          <a:p>
            <a:pPr>
              <a:buFontTx/>
              <a:buChar char="-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eu-lírico</a:t>
            </a:r>
          </a:p>
          <a:p>
            <a:pPr marL="0" indent="0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Narrativa 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-  narrador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3860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Exemplo </a:t>
            </a:r>
            <a:r>
              <a:rPr lang="pt-BR" dirty="0"/>
              <a:t>de Poema e </a:t>
            </a:r>
            <a:r>
              <a:rPr lang="pt-BR" dirty="0" smtClean="0"/>
              <a:t>de Narrativa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328592"/>
          </a:xfrm>
        </p:spPr>
        <p:txBody>
          <a:bodyPr>
            <a:normAutofit fontScale="92500" lnSpcReduction="20000"/>
          </a:bodyPr>
          <a:lstStyle/>
          <a:p>
            <a:r>
              <a:rPr lang="pt-BR" sz="2500" b="1" dirty="0" smtClean="0"/>
              <a:t>Poema </a:t>
            </a:r>
            <a:r>
              <a:rPr lang="pt-BR" sz="2800" dirty="0" smtClean="0"/>
              <a:t>(Fernando Pessoa)</a:t>
            </a:r>
            <a:r>
              <a:rPr lang="pt-BR" sz="2500" b="1" dirty="0" smtClean="0"/>
              <a:t> </a:t>
            </a:r>
          </a:p>
          <a:p>
            <a:endParaRPr lang="pt-BR" sz="2500" b="1" dirty="0" smtClean="0"/>
          </a:p>
          <a:p>
            <a:pPr marL="0" indent="0">
              <a:buNone/>
            </a:pPr>
            <a:r>
              <a:rPr lang="pt-BR" sz="2000" dirty="0" smtClean="0"/>
              <a:t>“Fiquei louco, fiquei tonto, </a:t>
            </a:r>
          </a:p>
          <a:p>
            <a:pPr marL="0" indent="0">
              <a:buNone/>
            </a:pPr>
            <a:r>
              <a:rPr lang="pt-BR" sz="2000" dirty="0" smtClean="0"/>
              <a:t>Meus beijos foram sem conto, </a:t>
            </a:r>
          </a:p>
          <a:p>
            <a:pPr marL="0" indent="0">
              <a:buNone/>
            </a:pPr>
            <a:r>
              <a:rPr lang="pt-BR" sz="2000" dirty="0" smtClean="0"/>
              <a:t>Apertei-a contra mim, </a:t>
            </a:r>
          </a:p>
          <a:p>
            <a:pPr marL="0" indent="0">
              <a:buNone/>
            </a:pPr>
            <a:r>
              <a:rPr lang="pt-BR" sz="2000" dirty="0" smtClean="0"/>
              <a:t>Enlacei-a nos meus braços, </a:t>
            </a:r>
          </a:p>
          <a:p>
            <a:pPr marL="0" indent="0">
              <a:buNone/>
            </a:pPr>
            <a:r>
              <a:rPr lang="pt-BR" sz="2000" dirty="0" smtClean="0"/>
              <a:t>Embriaguei-me de abraços, </a:t>
            </a:r>
          </a:p>
          <a:p>
            <a:pPr marL="0" indent="0">
              <a:buNone/>
            </a:pPr>
            <a:r>
              <a:rPr lang="pt-BR" sz="2000" dirty="0" smtClean="0"/>
              <a:t>Piquei louco e foi assim (...)        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sz="2500" b="1" dirty="0" smtClean="0"/>
              <a:t>Narrativa:</a:t>
            </a:r>
          </a:p>
          <a:p>
            <a:pPr marL="0" indent="0">
              <a:buNone/>
            </a:pPr>
            <a:r>
              <a:rPr lang="pt-BR" sz="2000" i="1" dirty="0"/>
              <a:t>“Desde os cinco anos merecera eu a alcunha de “menino diabo”; e verdadeiramente não era outra coisa; </a:t>
            </a:r>
            <a:r>
              <a:rPr lang="pt-BR" sz="2000" i="1" dirty="0" smtClean="0"/>
              <a:t>(...)Prudêncio</a:t>
            </a:r>
            <a:r>
              <a:rPr lang="pt-BR" sz="2000" i="1" dirty="0"/>
              <a:t>, um moleque de casa, era o meu cavalo de todos os dias; punha as mãos no chão, recebia um cordel nos queixos, à guisa de freio, eu trepava-lhe ao dorso, com uma varinha na mão, fustigava-o, dava mil voltas a um e outro lado, e ele obedecia – algumas vezes gemendo –, mas obedecia sem dizer palavra, ou, quando muito, um “ai, </a:t>
            </a:r>
            <a:r>
              <a:rPr lang="pt-BR" sz="2000" i="1" dirty="0" err="1"/>
              <a:t>nhonhô</a:t>
            </a:r>
            <a:r>
              <a:rPr lang="pt-BR" sz="2000" i="1" dirty="0"/>
              <a:t>!” – ao que eu retorquia: – “Cala a boca, besta!” </a:t>
            </a:r>
            <a:endParaRPr lang="pt-BR" sz="2000" i="1" dirty="0" smtClean="0"/>
          </a:p>
          <a:p>
            <a:pPr marL="0" indent="0" fontAlgn="base">
              <a:buNone/>
            </a:pPr>
            <a:r>
              <a:rPr lang="pt-BR" sz="2000" i="1" dirty="0" smtClean="0"/>
              <a:t>(</a:t>
            </a:r>
            <a:r>
              <a:rPr lang="pt-BR" sz="1800" i="1" dirty="0"/>
              <a:t>Memórias póstumas de Brás Cubas</a:t>
            </a:r>
            <a:r>
              <a:rPr lang="pt-BR" sz="1800" dirty="0"/>
              <a:t> - Machado de </a:t>
            </a:r>
            <a:r>
              <a:rPr lang="pt-BR" sz="1800" dirty="0" smtClean="0"/>
              <a:t>Assis)</a:t>
            </a:r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12" y="1196752"/>
            <a:ext cx="2193020" cy="327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030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Poema e narrativa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Poema</a:t>
            </a:r>
          </a:p>
          <a:p>
            <a:pPr>
              <a:buFontTx/>
              <a:buChar char="-"/>
            </a:pPr>
            <a:r>
              <a:rPr lang="pt-BR" dirty="0" err="1" smtClean="0">
                <a:latin typeface="Arial" pitchFamily="34" charset="0"/>
                <a:cs typeface="Arial" pitchFamily="34" charset="0"/>
              </a:rPr>
              <a:t>eu-lírico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Narrativa </a:t>
            </a:r>
          </a:p>
          <a:p>
            <a:pPr>
              <a:buFontTx/>
              <a:buChar char="-"/>
            </a:pPr>
            <a:r>
              <a:rPr lang="pt-BR" dirty="0">
                <a:latin typeface="Arial" pitchFamily="34" charset="0"/>
                <a:cs typeface="Arial" pitchFamily="34" charset="0"/>
              </a:rPr>
              <a:t>n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arrador →  personagem</a:t>
            </a:r>
          </a:p>
          <a:p>
            <a:pPr lvl="4"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4"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→  3° pessoa 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860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Poema e narrativa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Poema</a:t>
            </a:r>
          </a:p>
          <a:p>
            <a:pPr>
              <a:buFontTx/>
              <a:buChar char="-"/>
            </a:pPr>
            <a:r>
              <a:rPr lang="pt-BR" dirty="0" err="1" smtClean="0">
                <a:latin typeface="Arial" pitchFamily="34" charset="0"/>
                <a:cs typeface="Arial" pitchFamily="34" charset="0"/>
              </a:rPr>
              <a:t>eu-lírico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Narrativa </a:t>
            </a:r>
          </a:p>
          <a:p>
            <a:pPr>
              <a:buFontTx/>
              <a:buChar char="-"/>
            </a:pPr>
            <a:r>
              <a:rPr lang="pt-BR" dirty="0">
                <a:latin typeface="Arial" pitchFamily="34" charset="0"/>
                <a:cs typeface="Arial" pitchFamily="34" charset="0"/>
              </a:rPr>
              <a:t>n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arrador →  personagem: 1° pessoa → testemunha ou protagonista</a:t>
            </a:r>
          </a:p>
          <a:p>
            <a:pPr lvl="4"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 →  3° pessoa: onisciente ou observador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05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772817"/>
            <a:ext cx="4211960" cy="186432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 que é literatura e para que ela serve? </a:t>
            </a:r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0" y="3645024"/>
            <a:ext cx="4211960" cy="648072"/>
          </a:xfrm>
        </p:spPr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 é Arte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3018"/>
            <a:ext cx="4731287" cy="595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211960" y="6104322"/>
            <a:ext cx="47312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A </a:t>
            </a:r>
            <a:r>
              <a:rPr lang="en-US" sz="1200" dirty="0" err="1" smtClean="0"/>
              <a:t>leitora</a:t>
            </a:r>
            <a:r>
              <a:rPr lang="en-US" sz="1200" dirty="0" smtClean="0"/>
              <a:t>, Jean-</a:t>
            </a:r>
            <a:r>
              <a:rPr lang="en-US" sz="1200" dirty="0" err="1" smtClean="0"/>
              <a:t>Honoré</a:t>
            </a:r>
            <a:r>
              <a:rPr lang="en-US" sz="1200" dirty="0" smtClean="0"/>
              <a:t> </a:t>
            </a:r>
            <a:r>
              <a:rPr lang="en-US" sz="1200" dirty="0"/>
              <a:t>Fragonard (1732–1806) National Gallery of </a:t>
            </a:r>
            <a:r>
              <a:rPr lang="en-US" sz="1200" dirty="0" smtClean="0"/>
              <a:t>Art.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238712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que é Arte?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[...] a arte é uma produção; logo, supõe trabalho. Movimento que arranca o ser do não ser, a forma do amorfo, o ato da potência, o cosmos do caos.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Techné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chamavam-na os gregos: modo exato de perfazer uma tarefa, antecedente de todos as técnicas dos nossos dias. A palavra latina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matriz do português arte, está na raiz do verbo articular, que denota a ação de fazer junturas entre as partes de um todo. Porque eram operações estruturantes, podiam receber o mesmo nome de arte não só as atividades que visavam a comover a alma (a música, a poesia, o teatro), quanto os ofícios de artesanato, a cerâmica, a tecelagem e a ourivesaria, que aliavam o útil ao belo. </a:t>
            </a:r>
          </a:p>
          <a:p>
            <a:pPr marL="0" indent="0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Alfredo Bosi. Reflexões sobre a arte. 7 ed. São Paulo: Ática, 2002, p. 14.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99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7820"/>
          </a:xfrm>
        </p:spPr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que é Literatura?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Literatura: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s.f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Arte de escrever trabalhos artísticos em prosa ou verso. 2. Conjunto das produções literárias de um país, de uma época. 3. Profissão de homem de letras: dedicar-se à literatura. 4. Conjunto de obras sobre um determinado assunto; bibliografia: literatura sobre o câncer. 6. Literatura de cordel, literatura popular, geralmente em brochuras ou folhetos pendurados em cordel de bancas de jornaleiros ou vendidos em feiras do Nordeste. 7. Literatura de ficção, o romance, a novela, o conto. 8. É a arte da palavra, e estudar sua história é o mesmo que compreender a evolução de pensamento e dos sentimentos humanos através dos tempos. Dicionário online de Português. http://www.dicio.com.br/literatura/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331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7820"/>
          </a:xfrm>
        </p:spPr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que é Literatura?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Antônio Candido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“corresponde a uma necessidade universal que deve ser satisfeita, sob a pena de mutilar a personalidade, porque pelo fato de dar forma aos sentimentos e à visão do mundo ela nos organiza, nos libera do caos e portanto nos humaniza”.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Antonio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Candido. “O direito à literatura”. In: Educação, cidadania e direitos humanos. Petrópolis: Vozes (2004): 130-158. </a:t>
            </a:r>
          </a:p>
          <a:p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Literatura é Arte.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14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que são gêneros Literários?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O Gênero Literário é a categoria à qual pertence uma obra com base em suas características predominantes, que possibilitam o agrupamento por </a:t>
            </a: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semelhanças</a:t>
            </a:r>
            <a:r>
              <a:rPr lang="pt-B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história, houve várias classificações de gêneros literários, de modo que não se pode determinar uma categorização de todas as obras seguindo uma abordagem comum. A divisão clássica é, desde a Antiguidade, em três grupos: narrativo ou épico, lírico e dramático.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668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Texto pode ser </a:t>
            </a:r>
            <a:r>
              <a:rPr lang="pt-BR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verbal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não verbal (</a:t>
            </a:r>
            <a:r>
              <a:rPr lang="pt-BR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são apenas escritos, eles também podem ser orais;</a:t>
            </a:r>
          </a:p>
          <a:p>
            <a:pPr lvl="1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são um simples amontoado de palavras ou frases, ou seja, para ser um texto, precisa fazer sentido.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Dialoga com o </a:t>
            </a:r>
            <a:r>
              <a:rPr lang="pt-BR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 que está inserido.</a:t>
            </a:r>
          </a:p>
          <a:p>
            <a:pPr lvl="1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 a palavra “madeira” escrita num livro.</a:t>
            </a:r>
          </a:p>
          <a:p>
            <a:pPr lvl="1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Estar numa floresta e ouvir alguém gritando “madeira” 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Conhecimento de mundo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(Geração/ Classe social/ Origem etc.)</a:t>
            </a:r>
          </a:p>
          <a:p>
            <a:pPr lvl="1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Gírias, Termos em línguas estrangeiras.</a:t>
            </a:r>
          </a:p>
        </p:txBody>
      </p:sp>
    </p:spTree>
    <p:extLst>
      <p:ext uri="{BB962C8B-B14F-4D97-AF65-F5344CB8AC3E}">
        <p14:creationId xmlns:p14="http://schemas.microsoft.com/office/powerpoint/2010/main" val="3172884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Tipos de gêneros literários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uma concepção clássica, a divisão era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tripartite: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Lírico, o Épico e o Dramático.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Épico </a:t>
            </a:r>
          </a:p>
          <a:p>
            <a:pPr marL="514350" indent="-51435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Narra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história de heróis e seus grandes feitos.</a:t>
            </a:r>
          </a:p>
          <a:p>
            <a:pPr marL="514350" indent="-514350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Lírico</a:t>
            </a:r>
          </a:p>
          <a:p>
            <a:pPr marL="514350" indent="-51435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t-BR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ubjetividade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 que se passa no íntimo do indivíduo)</a:t>
            </a:r>
          </a:p>
          <a:p>
            <a:pPr marL="514350" indent="-514350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Dramático</a:t>
            </a:r>
          </a:p>
          <a:p>
            <a:pPr marL="514350" indent="-51435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ausência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narrador</a:t>
            </a:r>
          </a:p>
          <a:p>
            <a:pPr marL="514350" indent="-514350">
              <a:buNone/>
            </a:pP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diálogos </a:t>
            </a:r>
          </a:p>
          <a:p>
            <a:pPr marL="514350" indent="-514350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779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ersos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Métrica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número fixo de sílabas</a:t>
            </a:r>
          </a:p>
          <a:p>
            <a:pPr>
              <a:buFontTx/>
              <a:buChar char="-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ex: redondilha menor (5 sílabas), redondinha maior (7 sílabas), verso decassílabo (10 sílabas), etc.</a:t>
            </a:r>
          </a:p>
          <a:p>
            <a:pPr>
              <a:buNone/>
            </a:pPr>
            <a:r>
              <a:rPr lang="pt-B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Se não tem métrica: verso livre</a:t>
            </a:r>
          </a:p>
          <a:p>
            <a:pPr>
              <a:buNone/>
            </a:pPr>
            <a:r>
              <a:rPr lang="pt-B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*se não tem rima: verso branco</a:t>
            </a:r>
          </a:p>
        </p:txBody>
      </p:sp>
    </p:spTree>
    <p:extLst>
      <p:ext uri="{BB962C8B-B14F-4D97-AF65-F5344CB8AC3E}">
        <p14:creationId xmlns:p14="http://schemas.microsoft.com/office/powerpoint/2010/main" val="593518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0"/>
            <a:ext cx="8496944" cy="714356"/>
          </a:xfrm>
        </p:spPr>
        <p:txBody>
          <a:bodyPr>
            <a:noAutofit/>
          </a:bodyPr>
          <a:lstStyle/>
          <a:p>
            <a:r>
              <a:rPr lang="pt-BR" sz="3000" dirty="0">
                <a:latin typeface="Arial" pitchFamily="34" charset="0"/>
                <a:cs typeface="Arial" pitchFamily="34" charset="0"/>
              </a:rPr>
              <a:t>Soneto</a:t>
            </a:r>
            <a:br>
              <a:rPr lang="pt-BR" sz="3000" dirty="0">
                <a:latin typeface="Arial" pitchFamily="34" charset="0"/>
                <a:cs typeface="Arial" pitchFamily="34" charset="0"/>
              </a:rPr>
            </a:br>
            <a:r>
              <a:rPr lang="pt-BR" sz="1500" dirty="0">
                <a:latin typeface="Arial" pitchFamily="34" charset="0"/>
                <a:cs typeface="Arial" pitchFamily="34" charset="0"/>
              </a:rPr>
              <a:t>Alma Minha Gentil, que te Partiste Luís Vaz de Camões Portugal 1524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//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1580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4098" y="908720"/>
            <a:ext cx="8262660" cy="5949280"/>
          </a:xfrm>
        </p:spPr>
        <p:txBody>
          <a:bodyPr>
            <a:noAutofit/>
          </a:bodyPr>
          <a:lstStyle/>
          <a:p>
            <a:r>
              <a:rPr lang="pt-BR" sz="2300" dirty="0" smtClean="0">
                <a:latin typeface="Arial" pitchFamily="34" charset="0"/>
                <a:cs typeface="Arial" pitchFamily="34" charset="0"/>
              </a:rPr>
              <a:t>2 quartetos, 2 tercetos </a:t>
            </a:r>
          </a:p>
          <a:p>
            <a:r>
              <a:rPr lang="pt-BR" sz="23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14 versos decassílabos</a:t>
            </a:r>
          </a:p>
          <a:p>
            <a:r>
              <a:rPr lang="pt-BR" sz="2300" dirty="0" smtClean="0">
                <a:latin typeface="Arial" pitchFamily="34" charset="0"/>
                <a:cs typeface="Arial" pitchFamily="34" charset="0"/>
              </a:rPr>
              <a:t>Ritmo:</a:t>
            </a:r>
          </a:p>
          <a:p>
            <a:pPr marL="0" indent="0">
              <a:buNone/>
            </a:pPr>
            <a:r>
              <a:rPr lang="pt-BR" sz="23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Alma </a:t>
            </a:r>
            <a:r>
              <a:rPr lang="pt-BR" sz="1500" dirty="0">
                <a:latin typeface="Arial" pitchFamily="34" charset="0"/>
                <a:cs typeface="Arial" pitchFamily="34" charset="0"/>
              </a:rPr>
              <a:t>minha gentil, que te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partiste                  </a:t>
            </a:r>
            <a:r>
              <a:rPr lang="pt-BR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500" dirty="0" smtClean="0">
                <a:latin typeface="Arial" pitchFamily="34" charset="0"/>
                <a:cs typeface="Arial" pitchFamily="34" charset="0"/>
              </a:rPr>
            </a:br>
            <a:r>
              <a:rPr lang="pt-BR" sz="1500" dirty="0">
                <a:latin typeface="Arial" pitchFamily="34" charset="0"/>
                <a:cs typeface="Arial" pitchFamily="34" charset="0"/>
              </a:rPr>
              <a:t>Tão cedo desta vida descontente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,                 </a:t>
            </a:r>
            <a:r>
              <a:rPr lang="pt-BR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500" dirty="0" smtClean="0">
                <a:latin typeface="Arial" pitchFamily="34" charset="0"/>
                <a:cs typeface="Arial" pitchFamily="34" charset="0"/>
              </a:rPr>
            </a:br>
            <a:r>
              <a:rPr lang="pt-BR" sz="1500" dirty="0">
                <a:latin typeface="Arial" pitchFamily="34" charset="0"/>
                <a:cs typeface="Arial" pitchFamily="34" charset="0"/>
              </a:rPr>
              <a:t>Repousa lá no Céu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eternamente                   </a:t>
            </a:r>
            <a:r>
              <a:rPr lang="pt-BR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500" dirty="0" smtClean="0">
                <a:latin typeface="Arial" pitchFamily="34" charset="0"/>
                <a:cs typeface="Arial" pitchFamily="34" charset="0"/>
              </a:rPr>
            </a:br>
            <a:r>
              <a:rPr lang="pt-BR" sz="1500" dirty="0">
                <a:latin typeface="Arial" pitchFamily="34" charset="0"/>
                <a:cs typeface="Arial" pitchFamily="34" charset="0"/>
              </a:rPr>
              <a:t>E viva eu cá na terra sempre triste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.               </a:t>
            </a:r>
            <a:r>
              <a:rPr lang="pt-BR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500" dirty="0" smtClean="0">
                <a:latin typeface="Arial" pitchFamily="34" charset="0"/>
                <a:cs typeface="Arial" pitchFamily="34" charset="0"/>
              </a:rPr>
            </a:br>
            <a:r>
              <a:rPr lang="pt-BR" sz="1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500" dirty="0" smtClean="0">
                <a:latin typeface="Arial" pitchFamily="34" charset="0"/>
                <a:cs typeface="Arial" pitchFamily="34" charset="0"/>
              </a:rPr>
            </a:br>
            <a:r>
              <a:rPr lang="pt-BR" sz="1500" dirty="0">
                <a:latin typeface="Arial" pitchFamily="34" charset="0"/>
                <a:cs typeface="Arial" pitchFamily="34" charset="0"/>
              </a:rPr>
              <a:t>Se lá no assento etéreo, onde subiste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,          </a:t>
            </a:r>
            <a:r>
              <a:rPr lang="pt-BR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pt-BR" sz="1500" dirty="0" smtClean="0">
                <a:latin typeface="Arial" pitchFamily="34" charset="0"/>
                <a:cs typeface="Arial" pitchFamily="34" charset="0"/>
              </a:rPr>
            </a:br>
            <a:r>
              <a:rPr lang="pt-BR" sz="1500" dirty="0">
                <a:latin typeface="Arial" pitchFamily="34" charset="0"/>
                <a:cs typeface="Arial" pitchFamily="34" charset="0"/>
              </a:rPr>
              <a:t>Memória desta vida se consente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,                   </a:t>
            </a:r>
            <a:r>
              <a:rPr lang="pt-BR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500" dirty="0" smtClean="0">
                <a:latin typeface="Arial" pitchFamily="34" charset="0"/>
                <a:cs typeface="Arial" pitchFamily="34" charset="0"/>
              </a:rPr>
            </a:br>
            <a:r>
              <a:rPr lang="pt-BR" sz="1500" dirty="0">
                <a:latin typeface="Arial" pitchFamily="34" charset="0"/>
                <a:cs typeface="Arial" pitchFamily="34" charset="0"/>
              </a:rPr>
              <a:t>Não te esqueças daquele amor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ardente        </a:t>
            </a:r>
            <a:r>
              <a:rPr lang="pt-BR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br>
              <a:rPr lang="pt-BR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dirty="0">
                <a:latin typeface="Arial" pitchFamily="34" charset="0"/>
                <a:cs typeface="Arial" pitchFamily="34" charset="0"/>
              </a:rPr>
              <a:t>Que já nos olhos meus tão puro viste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.           </a:t>
            </a:r>
            <a:r>
              <a:rPr lang="pt-BR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500" dirty="0" smtClean="0">
                <a:latin typeface="Arial" pitchFamily="34" charset="0"/>
                <a:cs typeface="Arial" pitchFamily="34" charset="0"/>
              </a:rPr>
            </a:br>
            <a:r>
              <a:rPr lang="pt-BR" sz="1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500" dirty="0" smtClean="0">
                <a:latin typeface="Arial" pitchFamily="34" charset="0"/>
                <a:cs typeface="Arial" pitchFamily="34" charset="0"/>
              </a:rPr>
            </a:br>
            <a:r>
              <a:rPr lang="pt-BR" sz="1500" dirty="0">
                <a:latin typeface="Arial" pitchFamily="34" charset="0"/>
                <a:cs typeface="Arial" pitchFamily="34" charset="0"/>
              </a:rPr>
              <a:t>E se vires que pode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merecer-te                      </a:t>
            </a:r>
            <a:r>
              <a:rPr lang="pt-BR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500" dirty="0" smtClean="0">
                <a:latin typeface="Arial" pitchFamily="34" charset="0"/>
                <a:cs typeface="Arial" pitchFamily="34" charset="0"/>
              </a:rPr>
            </a:br>
            <a:r>
              <a:rPr lang="pt-BR" sz="1500" dirty="0">
                <a:latin typeface="Arial" pitchFamily="34" charset="0"/>
                <a:cs typeface="Arial" pitchFamily="34" charset="0"/>
              </a:rPr>
              <a:t>Alguma cousa a dor que me ficou 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pt-BR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500" dirty="0" smtClean="0">
                <a:latin typeface="Arial" pitchFamily="34" charset="0"/>
                <a:cs typeface="Arial" pitchFamily="34" charset="0"/>
              </a:rPr>
            </a:br>
            <a:r>
              <a:rPr lang="pt-BR" sz="1500" dirty="0">
                <a:latin typeface="Arial" pitchFamily="34" charset="0"/>
                <a:cs typeface="Arial" pitchFamily="34" charset="0"/>
              </a:rPr>
              <a:t>Da mágoa, sem remédio, de perder-te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,          </a:t>
            </a:r>
            <a:r>
              <a:rPr lang="pt-BR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br>
              <a:rPr lang="pt-BR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1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500" dirty="0" smtClean="0">
                <a:latin typeface="Arial" pitchFamily="34" charset="0"/>
                <a:cs typeface="Arial" pitchFamily="34" charset="0"/>
              </a:rPr>
            </a:br>
            <a:r>
              <a:rPr lang="pt-BR" sz="1500" dirty="0">
                <a:latin typeface="Arial" pitchFamily="34" charset="0"/>
                <a:cs typeface="Arial" pitchFamily="34" charset="0"/>
              </a:rPr>
              <a:t>Roga a Deus, que teus anos encurtou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,           </a:t>
            </a:r>
            <a:r>
              <a:rPr lang="pt-BR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pt-BR" sz="1500" dirty="0" smtClean="0">
                <a:latin typeface="Arial" pitchFamily="34" charset="0"/>
                <a:cs typeface="Arial" pitchFamily="34" charset="0"/>
              </a:rPr>
            </a:br>
            <a:r>
              <a:rPr lang="pt-BR" sz="1500" dirty="0">
                <a:latin typeface="Arial" pitchFamily="34" charset="0"/>
                <a:cs typeface="Arial" pitchFamily="34" charset="0"/>
              </a:rPr>
              <a:t>Que tão cedo de cá me leve a ver-te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,             </a:t>
            </a:r>
            <a:r>
              <a:rPr lang="pt-BR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500" dirty="0" smtClean="0">
                <a:latin typeface="Arial" pitchFamily="34" charset="0"/>
                <a:cs typeface="Arial" pitchFamily="34" charset="0"/>
              </a:rPr>
            </a:br>
            <a:r>
              <a:rPr lang="pt-BR" sz="1500" dirty="0">
                <a:latin typeface="Arial" pitchFamily="34" charset="0"/>
                <a:cs typeface="Arial" pitchFamily="34" charset="0"/>
              </a:rPr>
              <a:t>Quão cedo de meus olhos te levou. </a:t>
            </a:r>
            <a:r>
              <a:rPr lang="pt-BR" sz="1500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 smtClean="0">
                <a:latin typeface="Arial" pitchFamily="34" charset="0"/>
                <a:cs typeface="Arial" pitchFamily="34" charset="0"/>
              </a:rPr>
            </a:br>
            <a:r>
              <a:rPr lang="pt-BR" sz="1800" dirty="0" smtClean="0"/>
              <a:t> </a:t>
            </a:r>
            <a:br>
              <a:rPr lang="pt-BR" sz="1800" dirty="0" smtClean="0"/>
            </a:b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130874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Uso de figuras de linguagem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980728"/>
            <a:ext cx="8229600" cy="5877272"/>
          </a:xfrm>
        </p:spPr>
        <p:txBody>
          <a:bodyPr>
            <a:normAutofit fontScale="47500" lnSpcReduction="20000"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Ironia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ex: </a:t>
            </a:r>
            <a:r>
              <a:rPr lang="pt-BR" dirty="0">
                <a:latin typeface="Arial" pitchFamily="34" charset="0"/>
                <a:cs typeface="Arial" pitchFamily="34" charset="0"/>
              </a:rPr>
              <a:t>Essa cômoda está tão limpinha que dá para escrever com o dedo.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Comparação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ex: </a:t>
            </a:r>
            <a:r>
              <a:rPr lang="pt-BR" dirty="0">
                <a:latin typeface="Arial" pitchFamily="34" charset="0"/>
                <a:cs typeface="Arial" pitchFamily="34" charset="0"/>
              </a:rPr>
              <a:t>Seus olhos são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como</a:t>
            </a:r>
            <a:r>
              <a:rPr lang="pt-BR" dirty="0">
                <a:latin typeface="Arial" pitchFamily="34" charset="0"/>
                <a:cs typeface="Arial" pitchFamily="34" charset="0"/>
              </a:rPr>
              <a:t> luzes brilhantes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Metáfora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ex: </a:t>
            </a:r>
            <a:r>
              <a:rPr lang="pt-BR" dirty="0">
                <a:latin typeface="Arial" pitchFamily="34" charset="0"/>
                <a:cs typeface="Arial" pitchFamily="34" charset="0"/>
              </a:rPr>
              <a:t>Seus olhos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são</a:t>
            </a:r>
            <a:r>
              <a:rPr lang="pt-BR" dirty="0">
                <a:latin typeface="Arial" pitchFamily="34" charset="0"/>
                <a:cs typeface="Arial" pitchFamily="34" charset="0"/>
              </a:rPr>
              <a:t> luzes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brilhantes.</a:t>
            </a:r>
          </a:p>
          <a:p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Hipérbole 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ex: Assisto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um milhão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de series.</a:t>
            </a:r>
          </a:p>
          <a:p>
            <a:r>
              <a:rPr lang="pt-B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Prosopopéia</a:t>
            </a: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ou Personificação</a:t>
            </a:r>
          </a:p>
          <a:p>
            <a:pPr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x:</a:t>
            </a:r>
            <a:r>
              <a:rPr lang="pt-BR" dirty="0">
                <a:latin typeface="Arial" pitchFamily="34" charset="0"/>
                <a:cs typeface="Arial" pitchFamily="34" charset="0"/>
              </a:rPr>
              <a:t> O livro é um mudo que 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fala</a:t>
            </a:r>
            <a:r>
              <a:rPr lang="pt-BR" dirty="0">
                <a:latin typeface="Arial" pitchFamily="34" charset="0"/>
                <a:cs typeface="Arial" pitchFamily="34" charset="0"/>
              </a:rPr>
              <a:t>, um surdo que 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ouve</a:t>
            </a:r>
            <a:r>
              <a:rPr lang="pt-BR" dirty="0">
                <a:latin typeface="Arial" pitchFamily="34" charset="0"/>
                <a:cs typeface="Arial" pitchFamily="34" charset="0"/>
              </a:rPr>
              <a:t>, um cego que 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guia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Sinestesia</a:t>
            </a:r>
          </a:p>
          <a:p>
            <a:pPr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x:</a:t>
            </a:r>
            <a:r>
              <a:rPr lang="pt-BR" dirty="0">
                <a:latin typeface="Arial" pitchFamily="34" charset="0"/>
                <a:cs typeface="Arial" pitchFamily="34" charset="0"/>
              </a:rPr>
              <a:t> O sol de outono caía com uma luz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pálida</a:t>
            </a:r>
            <a:r>
              <a:rPr lang="pt-BR" dirty="0">
                <a:latin typeface="Arial" pitchFamily="34" charset="0"/>
                <a:cs typeface="Arial" pitchFamily="34" charset="0"/>
              </a:rPr>
              <a:t> e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macia.</a:t>
            </a:r>
          </a:p>
          <a:p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Metonímia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ex: </a:t>
            </a:r>
            <a:r>
              <a:rPr lang="pt-BR" dirty="0">
                <a:latin typeface="Arial" pitchFamily="34" charset="0"/>
                <a:cs typeface="Arial" pitchFamily="34" charset="0"/>
              </a:rPr>
              <a:t>Ele comeu uma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caixa</a:t>
            </a:r>
            <a:r>
              <a:rPr lang="pt-BR" dirty="0">
                <a:latin typeface="Arial" pitchFamily="34" charset="0"/>
                <a:cs typeface="Arial" pitchFamily="34" charset="0"/>
              </a:rPr>
              <a:t>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chocolate./ Ele leu Fernando Pessoa</a:t>
            </a:r>
          </a:p>
          <a:p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Aliteração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ex:</a:t>
            </a:r>
            <a:r>
              <a:rPr lang="pt-BR" dirty="0">
                <a:latin typeface="Arial" pitchFamily="34" charset="0"/>
                <a:cs typeface="Arial" pitchFamily="34" charset="0"/>
              </a:rPr>
              <a:t> A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ch</a:t>
            </a:r>
            <a:r>
              <a:rPr lang="pt-BR" dirty="0">
                <a:latin typeface="Arial" pitchFamily="34" charset="0"/>
                <a:cs typeface="Arial" pitchFamily="34" charset="0"/>
              </a:rPr>
              <a:t>o que a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ch</a:t>
            </a:r>
            <a:r>
              <a:rPr lang="pt-BR" dirty="0">
                <a:latin typeface="Arial" pitchFamily="34" charset="0"/>
                <a:cs typeface="Arial" pitchFamily="34" charset="0"/>
              </a:rPr>
              <a:t>uva a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ju</a:t>
            </a:r>
            <a:r>
              <a:rPr lang="pt-BR" dirty="0">
                <a:latin typeface="Arial" pitchFamily="34" charset="0"/>
                <a:cs typeface="Arial" pitchFamily="34" charset="0"/>
              </a:rPr>
              <a:t>da a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ge</a:t>
            </a:r>
            <a:r>
              <a:rPr lang="pt-BR" dirty="0">
                <a:latin typeface="Arial" pitchFamily="34" charset="0"/>
                <a:cs typeface="Arial" pitchFamily="34" charset="0"/>
              </a:rPr>
              <a:t>nte se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ver.</a:t>
            </a:r>
          </a:p>
          <a:p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Assonância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ex:</a:t>
            </a:r>
            <a:r>
              <a:rPr lang="pt-BR" dirty="0">
                <a:latin typeface="Arial" pitchFamily="34" charset="0"/>
                <a:cs typeface="Arial" pitchFamily="34" charset="0"/>
              </a:rPr>
              <a:t> Sou um mulat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o</a:t>
            </a:r>
            <a:r>
              <a:rPr lang="pt-BR" dirty="0">
                <a:latin typeface="Arial" pitchFamily="34" charset="0"/>
                <a:cs typeface="Arial" pitchFamily="34" charset="0"/>
              </a:rPr>
              <a:t> nat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o</a:t>
            </a:r>
            <a:r>
              <a:rPr lang="pt-BR" dirty="0">
                <a:latin typeface="Arial" pitchFamily="34" charset="0"/>
                <a:cs typeface="Arial" pitchFamily="34" charset="0"/>
              </a:rPr>
              <a:t> n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o</a:t>
            </a:r>
            <a:r>
              <a:rPr lang="pt-BR" dirty="0">
                <a:latin typeface="Arial" pitchFamily="34" charset="0"/>
                <a:cs typeface="Arial" pitchFamily="34" charset="0"/>
              </a:rPr>
              <a:t> sentid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o</a:t>
            </a:r>
            <a:r>
              <a:rPr lang="pt-BR" dirty="0">
                <a:latin typeface="Arial" pitchFamily="34" charset="0"/>
                <a:cs typeface="Arial" pitchFamily="34" charset="0"/>
              </a:rPr>
              <a:t> lat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>
                <a:latin typeface="Arial" pitchFamily="34" charset="0"/>
                <a:cs typeface="Arial" pitchFamily="34" charset="0"/>
              </a:rPr>
              <a:t>mulat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o</a:t>
            </a:r>
            <a:r>
              <a:rPr lang="pt-BR" dirty="0">
                <a:latin typeface="Arial" pitchFamily="34" charset="0"/>
                <a:cs typeface="Arial" pitchFamily="34" charset="0"/>
              </a:rPr>
              <a:t> democrátic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o</a:t>
            </a:r>
            <a:r>
              <a:rPr lang="pt-BR" dirty="0">
                <a:latin typeface="Arial" pitchFamily="34" charset="0"/>
                <a:cs typeface="Arial" pitchFamily="34" charset="0"/>
              </a:rPr>
              <a:t> d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o</a:t>
            </a:r>
            <a:r>
              <a:rPr lang="pt-BR" dirty="0">
                <a:latin typeface="Arial" pitchFamily="34" charset="0"/>
                <a:cs typeface="Arial" pitchFamily="34" charset="0"/>
              </a:rPr>
              <a:t> litoral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Onomatopéia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ex: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Tic-tac</a:t>
            </a:r>
            <a:r>
              <a:rPr lang="pt-BR" dirty="0">
                <a:latin typeface="Arial" pitchFamily="34" charset="0"/>
                <a:cs typeface="Arial" pitchFamily="34" charset="0"/>
              </a:rPr>
              <a:t>, 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tic-tac</a:t>
            </a:r>
            <a:r>
              <a:rPr lang="pt-BR" dirty="0">
                <a:latin typeface="Arial" pitchFamily="34" charset="0"/>
                <a:cs typeface="Arial" pitchFamily="34" charset="0"/>
              </a:rPr>
              <a:t> fazia o relógio da sala de jantar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Hipérbato/inversão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ex: Um grande problema é o vestibular.</a:t>
            </a:r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44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Lista Fuvest 2017</a:t>
            </a:r>
            <a:endParaRPr lang="pt-BR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5069160"/>
          </a:xfrm>
        </p:spPr>
        <p:txBody>
          <a:bodyPr>
            <a:normAutofit fontScale="55000" lnSpcReduction="20000"/>
          </a:bodyPr>
          <a:lstStyle/>
          <a:p>
            <a:pPr marL="0" lvl="0" indent="0" fontAlgn="base">
              <a:buNone/>
            </a:pPr>
            <a:r>
              <a:rPr lang="pt-BR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Lista para o vestibular da Fuvest de 2017</a:t>
            </a:r>
            <a:r>
              <a:rPr lang="pt-BR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fontAlgn="base">
              <a:buNone/>
            </a:pP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Iracema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José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Alencar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Memórias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póstumas de Brás Cubas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Machado de Assis</a:t>
            </a:r>
          </a:p>
          <a:p>
            <a:pPr fontAlgn="base"/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cortiço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Aluísio de Azevedo</a:t>
            </a:r>
          </a:p>
          <a:p>
            <a:pPr fontAlgn="base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cidade e as serras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Eça de Queirós</a:t>
            </a:r>
          </a:p>
          <a:p>
            <a:pPr fontAlgn="base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Capitães da Areia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Jorge Amado</a:t>
            </a:r>
          </a:p>
          <a:p>
            <a:pPr fontAlgn="base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Vidas secas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Graciliano Ramos</a:t>
            </a:r>
          </a:p>
          <a:p>
            <a:pPr fontAlgn="base"/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Claro enigma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Carlos Drummond de Andrade</a:t>
            </a:r>
          </a:p>
          <a:p>
            <a:pPr fontAlgn="base"/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Sagarana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João Guimarães Rosa</a:t>
            </a:r>
          </a:p>
          <a:p>
            <a:pPr fontAlgn="base"/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Mayombe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Pepetela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pt-BR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Fuvest </a:t>
            </a:r>
            <a:r>
              <a:rPr lang="pt-BR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e 2019:</a:t>
            </a:r>
            <a:r>
              <a:rPr lang="pt-BR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Fuvest também divulgou os livros que os estudantes devem ler em 2018 e 2019. O conjunto de obras é semelhante a 2017, com duas alterações: sai 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Capitães da Areia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Jorge Amado, e </a:t>
            </a:r>
            <a:r>
              <a:rPr lang="pt-BR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entra </a:t>
            </a:r>
            <a:r>
              <a:rPr lang="pt-BR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Minha Vida de Menina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Helena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Morley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2018; no ano seguinte este romance é mantido, e </a:t>
            </a:r>
            <a:r>
              <a:rPr lang="pt-BR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Relíquia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Eça de Queirós, substitui 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cidade e as serras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do mesmo autor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37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Lendo um texto visual</a:t>
            </a:r>
            <a:endParaRPr lang="pt-BR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7" y="1653381"/>
            <a:ext cx="57626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523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texto visual</a:t>
            </a:r>
            <a:endParaRPr lang="pt-BR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556792"/>
            <a:ext cx="604534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682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texto visual</a:t>
            </a:r>
            <a:endParaRPr lang="pt-BR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23717"/>
            <a:ext cx="5762625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417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texto visual</a:t>
            </a:r>
            <a:endParaRPr lang="pt-BR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76" y="1412776"/>
            <a:ext cx="576262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66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texto visual</a:t>
            </a:r>
            <a:endParaRPr lang="pt-BR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78" y="1556792"/>
            <a:ext cx="615485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844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Tipos de textos</a:t>
            </a:r>
            <a:b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texto escrito pode se apresentar de duas formas: em </a:t>
            </a:r>
            <a:r>
              <a:rPr lang="pt-BR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Prosa</a:t>
            </a:r>
            <a:r>
              <a:rPr lang="pt-B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ou em </a:t>
            </a:r>
            <a:r>
              <a:rPr lang="pt-BR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Verso</a:t>
            </a:r>
            <a:r>
              <a:rPr lang="pt-B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Conteúdo 4"/>
          <p:cNvSpPr>
            <a:spLocks noGrp="1"/>
          </p:cNvSpPr>
          <p:nvPr>
            <p:ph idx="1"/>
          </p:nvPr>
        </p:nvSpPr>
        <p:spPr>
          <a:xfrm>
            <a:off x="428596" y="1484784"/>
            <a:ext cx="8229600" cy="5112857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Texto em verso:</a:t>
            </a:r>
            <a:r>
              <a:rPr lang="pt-BR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 o </a:t>
            </a:r>
            <a:r>
              <a:rPr lang="pt-BR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texto que </a:t>
            </a:r>
            <a:r>
              <a:rPr lang="pt-BR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utiliza as margens </a:t>
            </a:r>
            <a:r>
              <a:rPr lang="pt-BR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completas, é estruturado </a:t>
            </a:r>
            <a:r>
              <a:rPr lang="pt-BR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versos </a:t>
            </a:r>
            <a:r>
              <a:rPr lang="pt-BR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(também chamada cada linha do poema), que se agrupam em estrofes, que podem levar em consideração aspectos como ritmo, rima, métrica, tônica, entre outros. </a:t>
            </a:r>
            <a:r>
              <a:rPr lang="pt-BR" sz="1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pt-BR" sz="1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</a:t>
            </a:r>
            <a:r>
              <a:rPr lang="pt-BR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a prosa não tenha esses elementos, porém são mais comuns no verso.</a:t>
            </a:r>
          </a:p>
          <a:p>
            <a:pPr>
              <a:buNone/>
            </a:pPr>
            <a:r>
              <a:rPr lang="pt-BR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poema</a:t>
            </a:r>
          </a:p>
          <a:p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Texto em prosa: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todo texto corrido, que utiliza as margens completas da folha, que está agrupado em frases, períodos, orações, parágrafos, capítulos, etc.</a:t>
            </a: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Ex: romance, novela, conto, etc.</a:t>
            </a:r>
          </a:p>
          <a:p>
            <a:pPr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pt-B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POESIA pode </a:t>
            </a:r>
            <a:r>
              <a:rPr lang="pt-B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 </a:t>
            </a:r>
            <a:r>
              <a:rPr lang="pt-B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tanto na </a:t>
            </a:r>
            <a:r>
              <a:rPr lang="pt-B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prosa quanto no verso</a:t>
            </a:r>
            <a:r>
              <a:rPr lang="pt-B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receita de bolo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pode estar em verso sem poesia. Um texto em prosa pode ser poético. Prosa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Verso (ou Poema) é a forma em que o texto pode aparecer;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 a Poesia é um gênero.</a:t>
            </a:r>
            <a:endParaRPr lang="pt-BR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70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Exemplo de Prosa poética</a:t>
            </a:r>
            <a:b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Trecho Capitulo II - </a:t>
            </a:r>
            <a:r>
              <a:rPr lang="pt-B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Iracema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José de Alencar: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Além, muito além daquela serra, que ainda azula no horizonte, nasceu Iracema.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Iracema, a virgem dos lábios de mel, que tinha os cabelos mais negros que a asa da graúna e mais longos que seu talhe de palmeira.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favo da jati não era doce como seu sorriso; nem a baunilha recendia no 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bosque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seu hálito perfumado.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rápida que a ema selvagem, a morena virgem corria o sertão e as matas do Ipu, onde campeava sua guerreira tribo da grande nação tabajara, o pé grácil e nu, mal roçando alisava apenas a verde pelúcia que vestia a terra com as primeiras águas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267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1253</Words>
  <Application>Microsoft Office PowerPoint</Application>
  <PresentationFormat>Apresentação na tela (4:3)</PresentationFormat>
  <Paragraphs>150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O que é um texto? </vt:lpstr>
      <vt:lpstr>Apresentação do PowerPoint</vt:lpstr>
      <vt:lpstr>Lendo um texto visual</vt:lpstr>
      <vt:lpstr>O texto visual</vt:lpstr>
      <vt:lpstr>O texto visual</vt:lpstr>
      <vt:lpstr>O texto visual</vt:lpstr>
      <vt:lpstr>O texto visual</vt:lpstr>
      <vt:lpstr>Tipos de textos O texto escrito pode se apresentar de duas formas: em Prosa ou em Verso.</vt:lpstr>
      <vt:lpstr>Exemplo de Prosa poética Trecho Capitulo II - Iracema - José de Alencar: </vt:lpstr>
      <vt:lpstr>Exemplo de versos  sem poesia </vt:lpstr>
      <vt:lpstr>Poema e narrativa</vt:lpstr>
      <vt:lpstr>Exemplo de Poema e de Narrativa</vt:lpstr>
      <vt:lpstr>Poema e narrativa</vt:lpstr>
      <vt:lpstr>Poema e narrativa</vt:lpstr>
      <vt:lpstr>O que é literatura e para que ela serve? </vt:lpstr>
      <vt:lpstr>O que é Arte?</vt:lpstr>
      <vt:lpstr>O que é Literatura?</vt:lpstr>
      <vt:lpstr>O que é Literatura?</vt:lpstr>
      <vt:lpstr>O que são gêneros Literários?</vt:lpstr>
      <vt:lpstr>Tipos de gêneros literários Em uma concepção clássica, a divisão era tripartite: o Lírico, o Épico e o Dramático.</vt:lpstr>
      <vt:lpstr>Versos</vt:lpstr>
      <vt:lpstr>Soneto Alma Minha Gentil, que te Partiste Luís Vaz de Camões Portugal 1524 // 1580 </vt:lpstr>
      <vt:lpstr>Uso de figuras de linguagem</vt:lpstr>
      <vt:lpstr>Lista Fuvest 2017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Carolina</dc:creator>
  <cp:lastModifiedBy>Ana Carolina</cp:lastModifiedBy>
  <cp:revision>21</cp:revision>
  <dcterms:created xsi:type="dcterms:W3CDTF">2016-08-14T23:10:37Z</dcterms:created>
  <dcterms:modified xsi:type="dcterms:W3CDTF">2016-08-15T03:36:08Z</dcterms:modified>
</cp:coreProperties>
</file>