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8" r:id="rId5"/>
    <p:sldId id="259" r:id="rId6"/>
    <p:sldId id="260" r:id="rId7"/>
    <p:sldId id="261" r:id="rId8"/>
    <p:sldId id="269" r:id="rId9"/>
    <p:sldId id="262" r:id="rId10"/>
    <p:sldId id="263" r:id="rId11"/>
    <p:sldId id="264" r:id="rId12"/>
    <p:sldId id="270" r:id="rId13"/>
    <p:sldId id="265" r:id="rId14"/>
    <p:sldId id="266" r:id="rId15"/>
    <p:sldId id="267" r:id="rId1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5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20/05/2016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20/05/2016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2E700DB3-DBF0-4086-B675-117E7A9610B8}" type="datetimeFigureOut">
              <a:rPr lang="pt-BR" smtClean="0"/>
              <a:pPr/>
              <a:t>20/05/2016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20/05/2016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7" name="Retângulo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20/05/2016</a:t>
            </a:fld>
            <a:endParaRPr lang="pt-BR"/>
          </a:p>
        </p:txBody>
      </p:sp>
      <p:sp>
        <p:nvSpPr>
          <p:cNvPr id="13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E700DB3-DBF0-4086-B675-117E7A9610B8}" type="datetimeFigureOut">
              <a:rPr lang="pt-BR" smtClean="0"/>
              <a:pPr/>
              <a:t>20/05/2016</a:t>
            </a:fld>
            <a:endParaRPr lang="pt-BR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Espaço Reservado para Rodapé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E700DB3-DBF0-4086-B675-117E7A9610B8}" type="datetimeFigureOut">
              <a:rPr lang="pt-BR" smtClean="0"/>
              <a:pPr/>
              <a:t>20/05/2016</a:t>
            </a:fld>
            <a:endParaRPr lang="pt-BR"/>
          </a:p>
        </p:txBody>
      </p:sp>
      <p:sp>
        <p:nvSpPr>
          <p:cNvPr id="12" name="Espaço Reservado para Número de Slid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t-BR"/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20/05/2016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20/05/2016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20/05/2016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8" name="Retângulo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1" name="Retângulo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2E700DB3-DBF0-4086-B675-117E7A9610B8}" type="datetimeFigureOut">
              <a:rPr lang="pt-BR" smtClean="0"/>
              <a:pPr/>
              <a:t>20/05/2016</a:t>
            </a:fld>
            <a:endParaRPr lang="pt-BR"/>
          </a:p>
        </p:txBody>
      </p:sp>
      <p:sp>
        <p:nvSpPr>
          <p:cNvPr id="13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20/05/2016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Retângulo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57620" y="4071942"/>
            <a:ext cx="4857784" cy="1543048"/>
          </a:xfrm>
        </p:spPr>
        <p:txBody>
          <a:bodyPr/>
          <a:lstStyle/>
          <a:p>
            <a:pPr algn="ctr"/>
            <a:r>
              <a:rPr lang="pt-BR" dirty="0" smtClean="0"/>
              <a:t>Civilização Bizantina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pt-BR" i="1" dirty="0" smtClean="0"/>
              <a:t>Mais uma matéria sobre Europa</a:t>
            </a:r>
            <a:endParaRPr lang="pt-BR" i="1" dirty="0"/>
          </a:p>
        </p:txBody>
      </p:sp>
      <p:pic>
        <p:nvPicPr>
          <p:cNvPr id="4" name="Imagem 3" descr="download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285728"/>
            <a:ext cx="3143252" cy="3143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 descr="7abr2014---o-patriarca-ortodoxo-russo-kirill-solta-uma-bomba-branca-para-marcar-o-dia-da-anunciacao-no-kremlin-em-moscou-nesta-segunda-feira-7-no-cristianismo-a-anunciacao-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857232"/>
            <a:ext cx="4510013" cy="2687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/>
          <p:cNvSpPr txBox="1"/>
          <p:nvPr/>
        </p:nvSpPr>
        <p:spPr>
          <a:xfrm>
            <a:off x="5572132" y="3571876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 smtClean="0"/>
              <a:t>Voa </a:t>
            </a:r>
            <a:r>
              <a:rPr lang="pt-BR" i="1" dirty="0" err="1" smtClean="0"/>
              <a:t>flango</a:t>
            </a:r>
            <a:endParaRPr lang="pt-BR" i="1" dirty="0"/>
          </a:p>
        </p:txBody>
      </p:sp>
      <p:pic>
        <p:nvPicPr>
          <p:cNvPr id="8" name="Imagem 7" descr="10299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571876"/>
            <a:ext cx="2807746" cy="2311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pt-BR" sz="2400" dirty="0" smtClean="0"/>
              <a:t>Na maioria das vezes, o casamento dos nobres constituía um ato diplomático;</a:t>
            </a:r>
          </a:p>
          <a:p>
            <a:pPr>
              <a:buFont typeface="Wingdings" pitchFamily="2" charset="2"/>
              <a:buChar char="Ø"/>
            </a:pPr>
            <a:r>
              <a:rPr lang="pt-BR" sz="2400" dirty="0" smtClean="0"/>
              <a:t>Casamento de um imperador;</a:t>
            </a:r>
          </a:p>
          <a:p>
            <a:pPr>
              <a:buFont typeface="Wingdings" pitchFamily="2" charset="2"/>
              <a:buChar char="Ø"/>
            </a:pPr>
            <a:r>
              <a:rPr lang="pt-BR" sz="2400" dirty="0" smtClean="0"/>
              <a:t>A igreja desempenhava um importante papel na educação das crianças.</a:t>
            </a:r>
            <a:endParaRPr lang="pt-BR" sz="2400" dirty="0"/>
          </a:p>
        </p:txBody>
      </p:sp>
      <p:pic>
        <p:nvPicPr>
          <p:cNvPr id="4" name="Imagem 3" descr="istambul-turqu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3929066"/>
            <a:ext cx="5143536" cy="23645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m 4" descr="bosforo-istambul-thinkstockphotos-503785817-830-47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8" y="4143380"/>
            <a:ext cx="3524549" cy="2012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sz="2400" dirty="0" smtClean="0"/>
              <a:t>Os segmentos mais pobres, no Império Bizantino, viviam melhor que os de outras sociedades cristãs da época;</a:t>
            </a:r>
          </a:p>
          <a:p>
            <a:r>
              <a:rPr lang="pt-BR" sz="2400" dirty="0" smtClean="0"/>
              <a:t>Mesmo as camadas mais humildes de Constantinopla eram servidas por água abundante e canalizada.</a:t>
            </a:r>
            <a:endParaRPr lang="pt-BR" sz="2400" dirty="0"/>
          </a:p>
        </p:txBody>
      </p:sp>
      <p:pic>
        <p:nvPicPr>
          <p:cNvPr id="4" name="Imagem 3" descr="istambul_fu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3857628"/>
            <a:ext cx="3643338" cy="2431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m 4" descr="size_590_istambul-turquia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3714752"/>
            <a:ext cx="3675062" cy="2771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tumblr_nxx60x5lqI1tyncywo1_250.gi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500694" y="1857364"/>
            <a:ext cx="2786082" cy="4209210"/>
          </a:xfrm>
        </p:spPr>
      </p:pic>
      <p:sp>
        <p:nvSpPr>
          <p:cNvPr id="6" name="Retângulo 5"/>
          <p:cNvSpPr/>
          <p:nvPr/>
        </p:nvSpPr>
        <p:spPr>
          <a:xfrm>
            <a:off x="3786182" y="214290"/>
            <a:ext cx="4878259" cy="92333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Se eu </a:t>
            </a:r>
            <a:r>
              <a:rPr lang="pt-BR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fô</a:t>
            </a:r>
            <a:r>
              <a:rPr lang="pt-BR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eu </a:t>
            </a:r>
            <a:r>
              <a:rPr lang="pt-BR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vô</a:t>
            </a:r>
            <a:endParaRPr lang="pt-BR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Imagem 6" descr="eu falo mui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928670"/>
            <a:ext cx="3609498" cy="27146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m 7" descr="namorad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3714752"/>
            <a:ext cx="4390863" cy="285752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5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eleito de Deus</a:t>
            </a:r>
            <a:endParaRPr lang="pt-BR" sz="54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pt-BR" sz="2400" dirty="0" smtClean="0"/>
              <a:t>O governo bizantino era despótico e teocrático, pois os imperadores – conhecidos como </a:t>
            </a:r>
            <a:r>
              <a:rPr lang="pt-BR" sz="2400" dirty="0" err="1" smtClean="0"/>
              <a:t>Basileus</a:t>
            </a:r>
            <a:r>
              <a:rPr lang="pt-BR" sz="2400" dirty="0" smtClean="0"/>
              <a:t> – autonomeavam-se representantes de Deus na Terra; (leoninos)</a:t>
            </a:r>
          </a:p>
          <a:p>
            <a:pPr>
              <a:buFont typeface="Arial" pitchFamily="34" charset="0"/>
              <a:buChar char="•"/>
            </a:pPr>
            <a:r>
              <a:rPr lang="pt-BR" sz="2400" dirty="0" smtClean="0"/>
              <a:t>O imperador tinha poderes ilimitados sobre quase todos os aspectos da vida social;</a:t>
            </a:r>
          </a:p>
          <a:p>
            <a:pPr>
              <a:buFont typeface="Arial" pitchFamily="34" charset="0"/>
              <a:buChar char="•"/>
            </a:pPr>
            <a:r>
              <a:rPr lang="pt-BR" sz="2400" dirty="0" smtClean="0"/>
              <a:t>Era visto por seus súditos como o </a:t>
            </a:r>
            <a:r>
              <a:rPr lang="pt-BR" sz="2400" i="1" dirty="0" smtClean="0"/>
              <a:t>“vigário de Deus”, </a:t>
            </a:r>
            <a:r>
              <a:rPr lang="pt-BR" sz="2400" dirty="0" smtClean="0"/>
              <a:t>com autoridade religiosa equiparada à autoridade política;</a:t>
            </a:r>
          </a:p>
          <a:p>
            <a:pPr>
              <a:buFont typeface="Arial" pitchFamily="34" charset="0"/>
              <a:buChar char="•"/>
            </a:pPr>
            <a:r>
              <a:rPr lang="pt-BR" sz="2400" dirty="0" smtClean="0"/>
              <a:t>O imperador chefiava o exército, as relações diplomáticas e a igreja, além de controlar as construções públicas e supervisionar a cobrança de impostos;</a:t>
            </a:r>
          </a:p>
          <a:p>
            <a:pPr>
              <a:buFont typeface="Arial" pitchFamily="34" charset="0"/>
              <a:buChar char="•"/>
            </a:pPr>
            <a:r>
              <a:rPr lang="pt-BR" sz="2400" dirty="0" smtClean="0"/>
              <a:t>Controle direto sobre a economia;</a:t>
            </a:r>
          </a:p>
          <a:p>
            <a:pPr>
              <a:buFont typeface="Arial" pitchFamily="34" charset="0"/>
              <a:buChar char="•"/>
            </a:pPr>
            <a:r>
              <a:rPr lang="pt-BR" sz="2400" dirty="0" smtClean="0"/>
              <a:t>Essa concepção de poder foi responsável por inúmeras conspirações contra o governo.</a:t>
            </a: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esplendor e a decadência do Império Bizantino</a:t>
            </a:r>
            <a:endParaRPr lang="pt-BR" sz="3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Courier New" pitchFamily="49" charset="0"/>
              <a:buChar char="o"/>
            </a:pPr>
            <a:r>
              <a:rPr lang="pt-BR" sz="2400" dirty="0" smtClean="0"/>
              <a:t>O auge do Império Romano do Oriente ocorreu durante o governo de Justiniano </a:t>
            </a:r>
            <a:r>
              <a:rPr lang="pt-BR" sz="2400" b="1" dirty="0" smtClean="0"/>
              <a:t>(</a:t>
            </a:r>
            <a:r>
              <a:rPr lang="pt-BR" sz="2400" b="1" dirty="0" err="1" smtClean="0"/>
              <a:t>sec</a:t>
            </a:r>
            <a:r>
              <a:rPr lang="pt-BR" sz="2400" b="1" dirty="0" smtClean="0"/>
              <a:t> XVI)</a:t>
            </a:r>
            <a:r>
              <a:rPr lang="pt-BR" sz="2400" dirty="0" smtClean="0"/>
              <a:t>; política externa expansionista;</a:t>
            </a:r>
          </a:p>
          <a:p>
            <a:pPr>
              <a:buFont typeface="Courier New" pitchFamily="49" charset="0"/>
              <a:buChar char="o"/>
            </a:pPr>
            <a:r>
              <a:rPr lang="pt-BR" sz="2400" b="1" dirty="0" smtClean="0"/>
              <a:t>Justiniano e a obra jurídica: </a:t>
            </a:r>
            <a:r>
              <a:rPr lang="pt-BR" sz="2400" i="1" dirty="0" smtClean="0"/>
              <a:t>códigos, novelas, </a:t>
            </a:r>
            <a:r>
              <a:rPr lang="pt-BR" sz="2400" i="1" dirty="0" err="1" smtClean="0"/>
              <a:t>digesto</a:t>
            </a:r>
            <a:r>
              <a:rPr lang="pt-BR" sz="2400" i="1" dirty="0" smtClean="0"/>
              <a:t>, e as Institutas;</a:t>
            </a:r>
          </a:p>
          <a:p>
            <a:pPr>
              <a:buFont typeface="Courier New" pitchFamily="49" charset="0"/>
              <a:buChar char="o"/>
            </a:pPr>
            <a:r>
              <a:rPr lang="pt-BR" sz="2400" b="1" i="1" dirty="0" smtClean="0"/>
              <a:t>Corpus </a:t>
            </a:r>
            <a:r>
              <a:rPr lang="pt-BR" sz="2400" b="1" i="1" dirty="0" err="1" smtClean="0"/>
              <a:t>Juris</a:t>
            </a:r>
            <a:r>
              <a:rPr lang="pt-BR" sz="2400" b="1" i="1" dirty="0" smtClean="0"/>
              <a:t> </a:t>
            </a:r>
            <a:r>
              <a:rPr lang="pt-BR" sz="2400" b="1" i="1" dirty="0" err="1" smtClean="0"/>
              <a:t>Civilis</a:t>
            </a:r>
            <a:endParaRPr lang="pt-BR" sz="2400" b="1" i="1" dirty="0" smtClean="0"/>
          </a:p>
          <a:p>
            <a:pPr>
              <a:buFont typeface="Courier New" pitchFamily="49" charset="0"/>
              <a:buChar char="o"/>
            </a:pPr>
            <a:r>
              <a:rPr lang="pt-BR" sz="2400" dirty="0" smtClean="0"/>
              <a:t>Assim, ao lado da religião, o direito romano era usado para garantir a unidade e o poder do imperador;</a:t>
            </a:r>
          </a:p>
          <a:p>
            <a:pPr>
              <a:buFont typeface="Courier New" pitchFamily="49" charset="0"/>
              <a:buChar char="o"/>
            </a:pPr>
            <a:r>
              <a:rPr lang="pt-BR" sz="2400" b="1" dirty="0" smtClean="0"/>
              <a:t>Fatores que levaram a decadência: </a:t>
            </a:r>
            <a:endParaRPr lang="pt-BR" sz="2400" dirty="0" smtClean="0"/>
          </a:p>
          <a:p>
            <a:pPr lvl="1">
              <a:buFont typeface="Courier New" pitchFamily="49" charset="0"/>
              <a:buChar char="o"/>
            </a:pPr>
            <a:r>
              <a:rPr lang="pt-BR" sz="2100" i="1" dirty="0" smtClean="0"/>
              <a:t>Despesas;</a:t>
            </a:r>
          </a:p>
          <a:p>
            <a:pPr lvl="1">
              <a:buFont typeface="Courier New" pitchFamily="49" charset="0"/>
              <a:buChar char="o"/>
            </a:pPr>
            <a:r>
              <a:rPr lang="pt-BR" sz="2100" i="1" dirty="0" smtClean="0"/>
              <a:t>Perda de províncias;</a:t>
            </a:r>
          </a:p>
          <a:p>
            <a:pPr lvl="1">
              <a:buFont typeface="Courier New" pitchFamily="49" charset="0"/>
              <a:buChar char="o"/>
            </a:pPr>
            <a:r>
              <a:rPr lang="pt-BR" sz="2100" i="1" dirty="0" smtClean="0"/>
              <a:t>Sucessão de conflitos entre as igrejas cristãs;</a:t>
            </a:r>
          </a:p>
          <a:p>
            <a:pPr lvl="1">
              <a:buFont typeface="Courier New" pitchFamily="49" charset="0"/>
              <a:buChar char="o"/>
            </a:pPr>
            <a:r>
              <a:rPr lang="pt-BR" sz="2100" i="1" dirty="0" smtClean="0"/>
              <a:t>Competição comercial;</a:t>
            </a:r>
          </a:p>
          <a:p>
            <a:pPr lvl="1">
              <a:buFont typeface="Courier New" pitchFamily="49" charset="0"/>
              <a:buChar char="o"/>
            </a:pPr>
            <a:r>
              <a:rPr lang="pt-BR" sz="2100" i="1" dirty="0" smtClean="0"/>
              <a:t>Invasões.</a:t>
            </a:r>
            <a:endParaRPr lang="pt-BR" sz="2100" i="1" dirty="0"/>
          </a:p>
        </p:txBody>
      </p:sp>
      <p:pic>
        <p:nvPicPr>
          <p:cNvPr id="4" name="Imagem 3" descr="13179240_10206270930517705_4044579792027430186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88" y="4357694"/>
            <a:ext cx="2486025" cy="1666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Bons estudos! ♥</a:t>
            </a:r>
            <a:endParaRPr lang="pt-BR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Espaço Reservado para Conteúdo 3" descr="11065906_885856538133758_4372101829899914643_n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14282" y="1714488"/>
            <a:ext cx="2857519" cy="4495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 descr="11831640_961671207218957_2623831105749452999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702" y="2143116"/>
            <a:ext cx="2357454" cy="3571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 descr="c017220e479aee6297d0c0491243c87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678" y="1785926"/>
            <a:ext cx="3286125" cy="2400300"/>
          </a:xfrm>
          <a:prstGeom prst="rect">
            <a:avLst/>
          </a:prstGeom>
        </p:spPr>
      </p:pic>
      <p:pic>
        <p:nvPicPr>
          <p:cNvPr id="7" name="Imagem 6" descr="giphy (6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554" y="4286256"/>
            <a:ext cx="3114672" cy="226064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Civilização Bizantina</a:t>
            </a:r>
            <a:endParaRPr lang="pt-BR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sz="2400" dirty="0" smtClean="0"/>
              <a:t>O Império Romano do Oriente ou </a:t>
            </a:r>
            <a:r>
              <a:rPr lang="pt-BR" sz="2400" i="1" dirty="0" smtClean="0"/>
              <a:t>Império Bizantino;</a:t>
            </a:r>
          </a:p>
          <a:p>
            <a:r>
              <a:rPr lang="pt-BR" sz="2400" dirty="0" smtClean="0"/>
              <a:t>Igreja Ortodoxa;</a:t>
            </a:r>
          </a:p>
          <a:p>
            <a:r>
              <a:rPr lang="pt-BR" sz="2400" dirty="0" smtClean="0"/>
              <a:t>O bispo de Roma e as novas doutrinas declaras </a:t>
            </a:r>
            <a:r>
              <a:rPr lang="pt-BR" sz="2400" b="1" i="1" dirty="0" smtClean="0"/>
              <a:t>heréticas</a:t>
            </a:r>
            <a:r>
              <a:rPr lang="pt-BR" sz="2400" dirty="0" smtClean="0"/>
              <a:t>;</a:t>
            </a:r>
          </a:p>
          <a:p>
            <a:r>
              <a:rPr lang="pt-BR" sz="2400" b="1" i="1" dirty="0" smtClean="0"/>
              <a:t>Monofisismo;</a:t>
            </a:r>
            <a:endParaRPr lang="pt-BR" sz="2400" b="1" i="1" dirty="0"/>
          </a:p>
        </p:txBody>
      </p:sp>
      <p:pic>
        <p:nvPicPr>
          <p:cNvPr id="4" name="Imagem 3" descr="7e6ab-igreja_ortodoxa_russ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2" y="3500438"/>
            <a:ext cx="4286252" cy="29119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 descr="Iglesia-Ortodoxa-Tierra-Navidad-Belen_TINIMA20120106_0391_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4214818"/>
            <a:ext cx="2923606" cy="164307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pt-BR" sz="2400" b="1" i="1" dirty="0" smtClean="0"/>
              <a:t>Iconoclastas;</a:t>
            </a:r>
          </a:p>
          <a:p>
            <a:pPr>
              <a:buFont typeface="Arial" pitchFamily="34" charset="0"/>
              <a:buChar char="•"/>
            </a:pPr>
            <a:r>
              <a:rPr lang="pt-BR" sz="2400" b="1" dirty="0" smtClean="0"/>
              <a:t>1054: </a:t>
            </a:r>
            <a:r>
              <a:rPr lang="pt-BR" sz="2400" dirty="0" smtClean="0"/>
              <a:t>separação entre a igreja sediada em Roma e a Igreja de Constantinopla. Esta divisão ficou conhecida como </a:t>
            </a:r>
            <a:r>
              <a:rPr lang="pt-BR" sz="2400" b="1" i="1" dirty="0" smtClean="0"/>
              <a:t>Cisma do Oriente</a:t>
            </a:r>
            <a:r>
              <a:rPr lang="pt-BR" sz="2400" dirty="0" smtClean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pt-BR" sz="2400" b="1" dirty="0" smtClean="0"/>
              <a:t>A Igreja Ortodoxa: </a:t>
            </a:r>
            <a:r>
              <a:rPr lang="pt-BR" sz="2400" dirty="0" smtClean="0"/>
              <a:t>adota os mesmos sacramentos da igreja católica;</a:t>
            </a:r>
            <a:endParaRPr lang="pt-BR" sz="2400" b="1" dirty="0" smtClean="0"/>
          </a:p>
          <a:p>
            <a:pPr lvl="2">
              <a:buFont typeface="Arial" pitchFamily="34" charset="0"/>
              <a:buChar char="•"/>
            </a:pPr>
            <a:r>
              <a:rPr lang="pt-BR" sz="1800" i="1" dirty="0" smtClean="0"/>
              <a:t>Entretanto, não admitem o conceito de </a:t>
            </a:r>
            <a:r>
              <a:rPr lang="pt-BR" sz="1800" i="1" dirty="0" err="1" smtClean="0"/>
              <a:t>infabilidade</a:t>
            </a:r>
            <a:r>
              <a:rPr lang="pt-BR" sz="1800" i="1" dirty="0" smtClean="0"/>
              <a:t> do papa e do purgatório;</a:t>
            </a:r>
          </a:p>
          <a:p>
            <a:pPr lvl="2">
              <a:buFont typeface="Arial" pitchFamily="34" charset="0"/>
              <a:buChar char="•"/>
            </a:pPr>
            <a:r>
              <a:rPr lang="pt-BR" sz="1800" i="1" dirty="0" smtClean="0"/>
              <a:t>Imaculada conceição;</a:t>
            </a:r>
          </a:p>
          <a:p>
            <a:pPr lvl="2">
              <a:buFont typeface="Arial" pitchFamily="34" charset="0"/>
              <a:buChar char="•"/>
            </a:pPr>
            <a:endParaRPr lang="pt-BR" sz="1800" i="1" dirty="0" smtClean="0"/>
          </a:p>
        </p:txBody>
      </p:sp>
      <p:pic>
        <p:nvPicPr>
          <p:cNvPr id="4" name="Imagem 3" descr="485feb74aa87d90909d96f642e06561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5072074"/>
            <a:ext cx="1301425" cy="15716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m 4" descr="emperor-john-ii-komnenos-and-empress-st-eire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4500570"/>
            <a:ext cx="3925452" cy="22350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m 6" descr="12933072_844883915637543_6963471472649672966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48" y="142852"/>
            <a:ext cx="1004887" cy="1000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12308695_1022131891172888_5237285559982099147_n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14282" y="1928802"/>
            <a:ext cx="2786082" cy="3929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 descr="13166081_695724577243319_4768415199071641701_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32" y="1785926"/>
            <a:ext cx="3099686" cy="43264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 descr="giphy (7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802" y="2143116"/>
            <a:ext cx="2500330" cy="393859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428728" y="142852"/>
            <a:ext cx="6295570" cy="92333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Olar</a:t>
            </a:r>
            <a:r>
              <a:rPr lang="pt-B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tem </a:t>
            </a:r>
            <a:r>
              <a:rPr lang="pt-BR" sz="45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interesse</a:t>
            </a:r>
            <a:r>
              <a:rPr lang="pt-B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pt-B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Império Bizantino: </a:t>
            </a:r>
            <a:br>
              <a:rPr lang="pt-B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 mosaico de culturas</a:t>
            </a:r>
            <a:endParaRPr lang="pt-BR" sz="4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pt-BR" sz="2400" b="1" dirty="0" smtClean="0"/>
              <a:t>Meados do </a:t>
            </a:r>
            <a:r>
              <a:rPr lang="pt-BR" sz="2400" b="1" dirty="0" err="1" smtClean="0"/>
              <a:t>séc</a:t>
            </a:r>
            <a:r>
              <a:rPr lang="pt-BR" sz="2400" b="1" dirty="0" smtClean="0"/>
              <a:t> III: </a:t>
            </a:r>
            <a:r>
              <a:rPr lang="pt-BR" sz="2400" dirty="0" smtClean="0"/>
              <a:t>mudanças administrativas originaram o Império Bizantino; Imperador Constantino;</a:t>
            </a:r>
            <a:endParaRPr lang="pt-BR" sz="2100" dirty="0" smtClean="0"/>
          </a:p>
          <a:p>
            <a:pPr>
              <a:buFont typeface="Courier New" pitchFamily="49" charset="0"/>
              <a:buChar char="o"/>
            </a:pPr>
            <a:r>
              <a:rPr lang="pt-BR" sz="2100" b="1" dirty="0" smtClean="0"/>
              <a:t>Ocidente: </a:t>
            </a:r>
            <a:r>
              <a:rPr lang="pt-BR" sz="2100" dirty="0" smtClean="0"/>
              <a:t>processo de </a:t>
            </a:r>
            <a:r>
              <a:rPr lang="pt-BR" sz="2100" dirty="0" err="1" smtClean="0"/>
              <a:t>ruralização</a:t>
            </a:r>
            <a:r>
              <a:rPr lang="pt-BR" sz="2100" dirty="0" smtClean="0"/>
              <a:t> que fragmentou a região em diversos reinos; </a:t>
            </a:r>
            <a:r>
              <a:rPr lang="pt-BR" sz="2100" b="1" dirty="0" smtClean="0"/>
              <a:t>poder político: </a:t>
            </a:r>
            <a:r>
              <a:rPr lang="pt-BR" sz="2100" dirty="0" smtClean="0"/>
              <a:t>senhores feudais;</a:t>
            </a:r>
          </a:p>
          <a:p>
            <a:pPr>
              <a:buFont typeface="Courier New" pitchFamily="49" charset="0"/>
              <a:buChar char="o"/>
            </a:pPr>
            <a:r>
              <a:rPr lang="pt-BR" sz="2100" b="1" dirty="0" smtClean="0"/>
              <a:t>Oriente: </a:t>
            </a:r>
            <a:r>
              <a:rPr lang="pt-BR" sz="2100" dirty="0" smtClean="0"/>
              <a:t>civilização bizantina; </a:t>
            </a:r>
            <a:r>
              <a:rPr lang="pt-BR" sz="2100" b="1" dirty="0" smtClean="0"/>
              <a:t>poder político: </a:t>
            </a:r>
            <a:r>
              <a:rPr lang="pt-BR" sz="2100" dirty="0" smtClean="0"/>
              <a:t>imperador.</a:t>
            </a:r>
          </a:p>
          <a:p>
            <a:pPr>
              <a:buNone/>
            </a:pPr>
            <a:endParaRPr lang="pt-BR" sz="2400" b="1" dirty="0" smtClean="0"/>
          </a:p>
        </p:txBody>
      </p:sp>
      <p:pic>
        <p:nvPicPr>
          <p:cNvPr id="4" name="Imagem 3" descr="The_Byzantine_State_under_Justinian_I-pt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3643170"/>
            <a:ext cx="6156219" cy="3071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pt-BR" sz="2400" dirty="0" smtClean="0"/>
              <a:t>O império Bizantino foi constituído por povos originários de vários cantos do mundo;</a:t>
            </a:r>
          </a:p>
          <a:p>
            <a:pPr>
              <a:buFont typeface="Wingdings" pitchFamily="2" charset="2"/>
              <a:buChar char="§"/>
            </a:pPr>
            <a:r>
              <a:rPr lang="pt-BR" sz="2400" i="1" dirty="0" smtClean="0"/>
              <a:t>“bizantino” </a:t>
            </a:r>
            <a:r>
              <a:rPr lang="pt-BR" sz="2400" dirty="0" smtClean="0"/>
              <a:t>não tem conotação étnica, mas civilizacional, corresponde aos indivíduos de fala grega e religião cristã ortodoxa;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/>
              <a:t>Em vida, se via como herdeiro do Império Romano; 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/>
              <a:t>Assim como Roma, Bizâncio uniu, através de uma língua e uma determinada maneira de sentir e pensar, povos que nada tinham em comum entre si;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/>
              <a:t>Englobava a Grécia, o Egito e outras regiões de cultura helenística;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/>
              <a:t>Padrão cultural.</a:t>
            </a:r>
            <a:endParaRPr lang="pt-BR" sz="2400" dirty="0"/>
          </a:p>
        </p:txBody>
      </p:sp>
      <p:pic>
        <p:nvPicPr>
          <p:cNvPr id="4" name="Imagem 3" descr="AFP4382215_Artico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071546"/>
            <a:ext cx="4881554" cy="34552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m 4" descr="byzanti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446" y="2000240"/>
            <a:ext cx="3048000" cy="228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Constantinopla: </a:t>
            </a:r>
            <a:r>
              <a:rPr lang="pt-BR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centro comercial da Idade Média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dirty="0" smtClean="0"/>
              <a:t>A eficiência administrativa, a posição geográfica, abundância de água e muralhas;</a:t>
            </a:r>
          </a:p>
          <a:p>
            <a:pPr>
              <a:buFont typeface="Wingdings" pitchFamily="2" charset="2"/>
              <a:buChar char="q"/>
            </a:pPr>
            <a:r>
              <a:rPr lang="pt-BR" sz="2400" dirty="0" smtClean="0"/>
              <a:t>Constantinopla superou Roma e transformou-se no centro comercial e urbano da Europa;</a:t>
            </a:r>
          </a:p>
          <a:p>
            <a:pPr>
              <a:buFont typeface="Wingdings" pitchFamily="2" charset="2"/>
              <a:buChar char="q"/>
            </a:pPr>
            <a:r>
              <a:rPr lang="pt-BR" sz="2400" dirty="0" smtClean="0"/>
              <a:t>A diversificada economia bizantina abrangia atividades agrícolas, comerciais e manufatureiras;</a:t>
            </a:r>
          </a:p>
          <a:p>
            <a:pPr>
              <a:buFont typeface="Wingdings" pitchFamily="2" charset="2"/>
              <a:buChar char="q"/>
            </a:pPr>
            <a:r>
              <a:rPr lang="pt-BR" sz="2400" dirty="0" smtClean="0"/>
              <a:t>Questão agrícola e desigualdades;</a:t>
            </a:r>
          </a:p>
          <a:p>
            <a:pPr>
              <a:buFont typeface="Wingdings" pitchFamily="2" charset="2"/>
              <a:buChar char="q"/>
            </a:pPr>
            <a:r>
              <a:rPr lang="pt-BR" sz="2400" dirty="0" smtClean="0"/>
              <a:t>A indústria e o comércio foram atividades muito lucrativas para Bizâncio; Constantinopla centralizava grande parte das atividades comerciais no período medieval. </a:t>
            </a:r>
            <a:endParaRPr lang="pt-BR" sz="2400" dirty="0"/>
          </a:p>
        </p:txBody>
      </p:sp>
      <p:pic>
        <p:nvPicPr>
          <p:cNvPr id="4" name="Imagem 3" descr="basilica-de-santa-sofia-istambul-turquia-1374521501625_752x5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047750"/>
            <a:ext cx="7162800" cy="4762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 descr="tumblr_nu6z1steUH1tutytzo1_400.gi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071934" y="1643050"/>
            <a:ext cx="4432403" cy="2500330"/>
          </a:xfrm>
        </p:spPr>
      </p:pic>
      <p:sp>
        <p:nvSpPr>
          <p:cNvPr id="5" name="Retângulo 4"/>
          <p:cNvSpPr/>
          <p:nvPr/>
        </p:nvSpPr>
        <p:spPr>
          <a:xfrm>
            <a:off x="4429124" y="214290"/>
            <a:ext cx="3531737" cy="92333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Sai </a:t>
            </a:r>
            <a:r>
              <a:rPr lang="pt-BR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hétero</a:t>
            </a:r>
            <a:endParaRPr lang="pt-B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Imagem 7" descr="zuad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68746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Imagem 8" descr="tumblr_static_ines_1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4143380"/>
            <a:ext cx="4250109" cy="2571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Cotidiano na cidade de Constantinopla</a:t>
            </a:r>
            <a:endParaRPr lang="pt-BR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pt-BR" sz="2400" dirty="0" smtClean="0"/>
              <a:t>A existência de muros altos em torno das moradias de grupos privilegiados impedia o convívio entre pessoas de diferentes status sociais;</a:t>
            </a:r>
          </a:p>
          <a:p>
            <a:pPr>
              <a:buFont typeface="Wingdings" pitchFamily="2" charset="2"/>
              <a:buChar char="v"/>
            </a:pPr>
            <a:r>
              <a:rPr lang="pt-BR" sz="2400" dirty="0" smtClean="0"/>
              <a:t>A família determinava o futuro de seus jovens e com ela a parentela toda;</a:t>
            </a:r>
          </a:p>
          <a:p>
            <a:pPr>
              <a:buFont typeface="Wingdings" pitchFamily="2" charset="2"/>
              <a:buChar char="v"/>
            </a:pPr>
            <a:r>
              <a:rPr lang="pt-BR" sz="2400" b="1" dirty="0" smtClean="0"/>
              <a:t>Em Constantinopla, a vida urbana concentrava-se praticamente em torno de três granes construções: </a:t>
            </a:r>
            <a:r>
              <a:rPr lang="pt-BR" sz="2400" dirty="0" smtClean="0"/>
              <a:t>a Igreja de Santa Sofia, o Hipódromo e o Palácio Imperial;</a:t>
            </a:r>
          </a:p>
          <a:p>
            <a:pPr>
              <a:buFont typeface="Wingdings" pitchFamily="2" charset="2"/>
              <a:buChar char="v"/>
            </a:pPr>
            <a:r>
              <a:rPr lang="pt-BR" sz="2400" dirty="0" smtClean="0"/>
              <a:t>As roupas estavam entre os principais indicativos da condição social.</a:t>
            </a:r>
            <a:endParaRPr lang="pt-BR" sz="2400" dirty="0"/>
          </a:p>
        </p:txBody>
      </p:sp>
      <p:pic>
        <p:nvPicPr>
          <p:cNvPr id="4" name="Imagem 3" descr="k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214290"/>
            <a:ext cx="4204295" cy="27146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Imagem 4" descr="hipodromo-constantinopla-estambul-turquia-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3214686"/>
            <a:ext cx="4500562" cy="2548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 descr="PalacioImperi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3214686"/>
            <a:ext cx="3810000" cy="28575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o">
  <a:themeElements>
    <a:clrScheme name="Concurso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78</TotalTime>
  <Words>672</Words>
  <PresentationFormat>Apresentação na tela (4:3)</PresentationFormat>
  <Paragraphs>61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6" baseType="lpstr">
      <vt:lpstr>Mediano</vt:lpstr>
      <vt:lpstr>Civilização Bizantina</vt:lpstr>
      <vt:lpstr>Civilização Bizantina</vt:lpstr>
      <vt:lpstr>Slide 3</vt:lpstr>
      <vt:lpstr>Slide 4</vt:lpstr>
      <vt:lpstr>O Império Bizantino:  um mosaico de culturas</vt:lpstr>
      <vt:lpstr>Slide 6</vt:lpstr>
      <vt:lpstr>Constantinopla: centro comercial da Idade Média</vt:lpstr>
      <vt:lpstr>Slide 8</vt:lpstr>
      <vt:lpstr>O Cotidiano na cidade de Constantinopla</vt:lpstr>
      <vt:lpstr>Slide 10</vt:lpstr>
      <vt:lpstr>Slide 11</vt:lpstr>
      <vt:lpstr>Slide 12</vt:lpstr>
      <vt:lpstr>O eleito de Deus</vt:lpstr>
      <vt:lpstr>O esplendor e a decadência do Império Bizantino</vt:lpstr>
      <vt:lpstr>Bons estudos! ♥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Civilização Bizantina</dc:title>
  <dc:creator>Olga</dc:creator>
  <cp:lastModifiedBy>Olga</cp:lastModifiedBy>
  <cp:revision>11</cp:revision>
  <dcterms:created xsi:type="dcterms:W3CDTF">2016-05-20T03:24:27Z</dcterms:created>
  <dcterms:modified xsi:type="dcterms:W3CDTF">2016-05-20T04:53:41Z</dcterms:modified>
</cp:coreProperties>
</file>