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1" r:id="rId7"/>
    <p:sldId id="260" r:id="rId8"/>
    <p:sldId id="264" r:id="rId9"/>
    <p:sldId id="273" r:id="rId10"/>
    <p:sldId id="274" r:id="rId11"/>
    <p:sldId id="271" r:id="rId12"/>
    <p:sldId id="268" r:id="rId13"/>
    <p:sldId id="269" r:id="rId14"/>
    <p:sldId id="270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9" r:id="rId29"/>
    <p:sldId id="290" r:id="rId30"/>
    <p:sldId id="291" r:id="rId31"/>
    <p:sldId id="25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583969A-31BA-46ED-9411-63A3A131A0F8}" type="datetimeFigureOut">
              <a:rPr lang="pt-BR" smtClean="0"/>
              <a:t>29/10/2015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78906F5-C070-4B8F-A556-4DF9729D999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5727125" cy="4293096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45056" cy="1066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 smtClean="0"/>
              <a:t>Friedrich Nietzsche</a:t>
            </a:r>
            <a:endParaRPr lang="pt-BR" sz="6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1345643"/>
            <a:ext cx="5008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i="1" dirty="0" smtClean="0">
                <a:solidFill>
                  <a:srgbClr val="FFFF00"/>
                </a:solidFill>
              </a:rPr>
              <a:t>“Eu não sou um homem, sou dinamite.”</a:t>
            </a:r>
          </a:p>
          <a:p>
            <a:pPr algn="r"/>
            <a:r>
              <a:rPr lang="pt-BR" sz="2400" i="1" dirty="0" smtClean="0">
                <a:solidFill>
                  <a:srgbClr val="FFFF00"/>
                </a:solidFill>
              </a:rPr>
              <a:t>Ecce Homo</a:t>
            </a:r>
            <a:endParaRPr lang="pt-BR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Verdade e mentira no sentido </a:t>
            </a:r>
            <a:r>
              <a:rPr lang="pt-BR" sz="3600" i="1" dirty="0" err="1" smtClean="0">
                <a:solidFill>
                  <a:srgbClr val="FFFF00"/>
                </a:solidFill>
              </a:rPr>
              <a:t>extra-moral</a:t>
            </a:r>
            <a:r>
              <a:rPr lang="pt-BR" sz="3600" i="1" dirty="0" smtClean="0">
                <a:solidFill>
                  <a:srgbClr val="FFFF00"/>
                </a:solidFill>
              </a:rPr>
              <a:t> (1873)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400" dirty="0"/>
              <a:t>“EM ALGUM remoto rincão do universo cintilante que se derrama em um sem-número de sistemas solares, havia uma vez um astro, em que animais inteligentes inventaram o conhecimento. Foi o minuto mais soberbo e mais mentiroso da ‘história universal’: mas também foi somente um minuto. Passados poucos fôlegos da natureza congelou-se o astro, e os animais inteligentes tiveram de morrer. - Assim poderia alguém inventar uma fábula e nem por isso teria ilustrado suficientemente quão lamentável, quão fantasmagórico e fugaz, quão sem finalidade e gratuito fica o intelecto humano dentro da natureza. Houve eternidades, em que ele não estava; quando de novo ele tiver passado, nada terá acontecido. Pois não há para aquele intelecto nenhuma missão mais vasta, que conduzisse além da vida humana. Ao contrário, ele é humano, e somente seu possuidor e genitor o toma tão pateticamente, como se os gonzos do mundo girassem nele. Mas se pudéssemos entender-nos com a mosca, perceberíamos então que também ela </a:t>
            </a:r>
            <a:r>
              <a:rPr lang="pt-BR" sz="4400" dirty="0" err="1"/>
              <a:t>bóia</a:t>
            </a:r>
            <a:r>
              <a:rPr lang="pt-BR" sz="4400" dirty="0"/>
              <a:t> no ar com esse </a:t>
            </a:r>
            <a:r>
              <a:rPr lang="pt-BR" sz="4400" dirty="0" err="1"/>
              <a:t>páthos</a:t>
            </a:r>
            <a:r>
              <a:rPr lang="pt-BR" sz="4400" dirty="0"/>
              <a:t> e sente em si o centro voante deste mundo. Não há nada tão desprezível e mesquinho na natureza que, com um pequeno sopro daquela força do conhecimento, não transbordasse logo como um odre; e como todo transportador de carga quer ter seu admirador, mesmo o mais orgulhoso dos homens, o filósofo, pensa ver por todos os lados os olhos do universo telescopicamente em mira sobre seu agir e pensar.” (p. 51)</a:t>
            </a:r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6584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Verdade e mentira no sentido </a:t>
            </a:r>
            <a:r>
              <a:rPr lang="pt-BR" sz="3600" i="1" dirty="0" err="1" smtClean="0">
                <a:solidFill>
                  <a:srgbClr val="FFFF00"/>
                </a:solidFill>
              </a:rPr>
              <a:t>extra-moral</a:t>
            </a:r>
            <a:r>
              <a:rPr lang="pt-BR" sz="3600" i="1" dirty="0" smtClean="0">
                <a:solidFill>
                  <a:srgbClr val="FFFF00"/>
                </a:solidFill>
              </a:rPr>
              <a:t> (1873)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verdade</a:t>
            </a:r>
            <a:r>
              <a:rPr lang="pt-BR" sz="3200" dirty="0" smtClean="0"/>
              <a:t> para Nietzsche? (</a:t>
            </a:r>
            <a:r>
              <a:rPr lang="pt-BR" sz="3200" u="sng" dirty="0" smtClean="0"/>
              <a:t>1º momento</a:t>
            </a:r>
            <a:r>
              <a:rPr lang="pt-BR" sz="3200" dirty="0" smtClean="0"/>
              <a:t>)</a:t>
            </a:r>
          </a:p>
          <a:p>
            <a:pPr algn="just"/>
            <a:r>
              <a:rPr lang="pt-BR" sz="2400" dirty="0" smtClean="0"/>
              <a:t>“Um </a:t>
            </a:r>
            <a:r>
              <a:rPr lang="pt-BR" sz="2400" dirty="0"/>
              <a:t>batalhão móvel de metáforas, metonímias, antropomorfismos, enfim, uma soma de relações humanas, que foram enfatizadas poética e retoricamente, transpostas, enfeitadas, e que, após longo uso, parecem a um povo sólidas, canônicas e obrigatórias: as verdades são ilusões, das quais se esqueceu que o são, metáforas que se tomaram gastas e sem força sensível, moedas que perderam sua efígie e agora só entram em consideração como metal, não mais como moedas</a:t>
            </a:r>
            <a:r>
              <a:rPr lang="pt-BR" sz="2400" dirty="0" smtClean="0"/>
              <a:t>.” (p. 57)</a:t>
            </a:r>
            <a:endParaRPr lang="pt-BR" sz="24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8424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Schopenhauer como educador </a:t>
            </a:r>
            <a:r>
              <a:rPr lang="pt-BR" sz="3600" dirty="0" smtClean="0">
                <a:solidFill>
                  <a:srgbClr val="FFFF00"/>
                </a:solidFill>
              </a:rPr>
              <a:t>(1874)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O que é, então, a “filosofia” na modernidade?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é experimentar;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é errar;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é criar;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é desafiar;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é se arriscar.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52" y="3212976"/>
            <a:ext cx="15811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Schopenhauer como educador </a:t>
            </a:r>
            <a:r>
              <a:rPr lang="pt-BR" sz="3600" dirty="0" smtClean="0">
                <a:solidFill>
                  <a:srgbClr val="FFFF00"/>
                </a:solidFill>
              </a:rPr>
              <a:t>(1874)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“E</a:t>
            </a:r>
            <a:r>
              <a:rPr lang="pt-BR" dirty="0"/>
              <a:t>, por fim, em que neste mundo importa a nossos jovens a história da filosofia? Será que eles devem, pela confusão das opiniões, ser desencorajados de terem opiniões? Será que devem ser ensinados a participar do coro de júbilo: como chegamos tão esplendidamente longe? Será que, porventura, devem aprender a odiar ou desprezar a filosofia? Quase se poderia pensar este último, quando se sabe como os estudantes têm de se martirizar por causa de suas provas de filosofia, para imprimir as ideias mais malucas e mais espinhosas do espírito humano, ao lado das mais grandiosas e mais difíceis de captar, em seu pobre cérebro. A única crítica de uma filosofia que é possível e que além disso demonstra algo, ou seja, ensaiar se se pode viver segundo ela, nunca foi ensinada em universidades: mas sempre a crítica de palavras com palavras. E agora pense-se em uma cabeça juvenil, sem muita experiência da vida, em que cinquenta sistemas em palavras e cinquenta críticas desses sistemas são guardados juntos e misturados - que aridez, que selvageria, que escárnio, quando se trata de uma educação para a filosofia! Mas, de fato, todos reconhecem que não se educa para ela, mas para uma prova de filosofia: cujo resultado, sabidamente e de hábito, é que quem sai dessa prova - ai, dessa provação! - confessa a si mesmo com um profundo suspiro: ‘Graças a Deus que não sou filósofo, mas cristão e cidadão do meu Estado!’</a:t>
            </a:r>
          </a:p>
          <a:p>
            <a:pPr algn="just"/>
            <a:r>
              <a:rPr lang="pt-BR" dirty="0" smtClean="0"/>
              <a:t>E </a:t>
            </a:r>
            <a:r>
              <a:rPr lang="pt-BR" dirty="0"/>
              <a:t>se esse suspiro profundo fosse justamente o propósito do Estado, e a ‘educação para a filosofia’, em vez de conduzir a ela, servisse somente para afastar da filosofia</a:t>
            </a:r>
            <a:r>
              <a:rPr lang="pt-BR" dirty="0" smtClean="0"/>
              <a:t>?” (p. 89).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42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Schopenhauer como educador </a:t>
            </a:r>
            <a:r>
              <a:rPr lang="pt-BR" sz="3600" dirty="0" smtClean="0">
                <a:solidFill>
                  <a:srgbClr val="FFFF00"/>
                </a:solidFill>
              </a:rPr>
              <a:t>(1874)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Portanto, a “filosofia” é: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Disciplinadora;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Dominadora;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Domesticadora;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Limitadora;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FF0000"/>
                </a:solidFill>
              </a:rPr>
              <a:t>Representante de morais vigentes</a:t>
            </a:r>
            <a:r>
              <a:rPr lang="pt-BR" sz="3200" dirty="0" smtClean="0"/>
              <a:t>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2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Humano, demasiado humano (1874)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moral</a:t>
            </a:r>
            <a:r>
              <a:rPr lang="pt-BR" sz="3200" dirty="0" smtClean="0"/>
              <a:t> para Nietzsche? (</a:t>
            </a:r>
            <a:r>
              <a:rPr lang="pt-BR" sz="3200" u="sng" dirty="0" smtClean="0"/>
              <a:t>1º momento</a:t>
            </a:r>
            <a:r>
              <a:rPr lang="pt-BR" sz="3200" dirty="0" smtClean="0"/>
              <a:t>)</a:t>
            </a:r>
          </a:p>
          <a:p>
            <a:pPr algn="just"/>
            <a:r>
              <a:rPr lang="pt-BR" sz="2000" dirty="0"/>
              <a:t>“‘Bom’ é chamado aquele que, após longa hereditariedade e quase por natureza, pratica facilmente e de bom grado o que é moral, conforme seja (por exemplo, exerce a vingança quando exercê-la faz parte do bom costume, como entre os antigos gregos). Ele é denominado bom porque é bom ‘para algo’; mas como, na mudança dos costumes, a benevolência, a compaixão e similares sempre foram sentidos como ‘bons para algo’, como úteis, agora sobretudo o benevolente, o prestativo, é chamado de ‘bom’. Mau é ser ‘não moral’ (imoral), praticar o mau costume, ofender a tradição, seja ela racional ou estúpida; especialmente prejudicar o próximo foi visto nas leis morais das diferentes épocas como nocivo, de modo que hoje a palavra ‘mau’ nos faz pensar sobretudo no dano voluntário ao próximo.” (p. 67-68)</a:t>
            </a:r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2171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Humano, demasiado humano (1874)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moral</a:t>
            </a:r>
            <a:r>
              <a:rPr lang="pt-BR" sz="3200" dirty="0" smtClean="0"/>
              <a:t> para Nietzsche? (</a:t>
            </a:r>
            <a:r>
              <a:rPr lang="pt-BR" sz="3200" u="sng" dirty="0" smtClean="0"/>
              <a:t>1º momento</a:t>
            </a:r>
            <a:r>
              <a:rPr lang="pt-BR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Um </a:t>
            </a:r>
            <a:r>
              <a:rPr lang="pt-BR" sz="2800" dirty="0" smtClean="0">
                <a:solidFill>
                  <a:srgbClr val="FFFF00"/>
                </a:solidFill>
              </a:rPr>
              <a:t>conjunto </a:t>
            </a:r>
            <a:r>
              <a:rPr lang="pt-BR" sz="2800" dirty="0" smtClean="0"/>
              <a:t>de costumes que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Possui objetivos utilitários: </a:t>
            </a:r>
            <a:r>
              <a:rPr lang="pt-BR" sz="2800" dirty="0" smtClean="0">
                <a:solidFill>
                  <a:srgbClr val="FFFF00"/>
                </a:solidFill>
              </a:rPr>
              <a:t>conversação</a:t>
            </a:r>
            <a:r>
              <a:rPr lang="pt-BR" sz="28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</a:rPr>
              <a:t>Distinguindo</a:t>
            </a:r>
            <a:r>
              <a:rPr lang="pt-BR" sz="2800" dirty="0" smtClean="0"/>
              <a:t> e </a:t>
            </a:r>
            <a:r>
              <a:rPr lang="pt-BR" sz="2800" dirty="0" smtClean="0">
                <a:solidFill>
                  <a:srgbClr val="FFFF00"/>
                </a:solidFill>
              </a:rPr>
              <a:t>classificando </a:t>
            </a:r>
            <a:r>
              <a:rPr lang="pt-BR" sz="2800" dirty="0" smtClean="0"/>
              <a:t>o que </a:t>
            </a:r>
            <a:r>
              <a:rPr lang="pt-BR" sz="2800" dirty="0" smtClean="0"/>
              <a:t>beneficia do </a:t>
            </a:r>
            <a:r>
              <a:rPr lang="pt-BR" sz="2800" dirty="0" smtClean="0"/>
              <a:t>que prejudica;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São </a:t>
            </a:r>
            <a:r>
              <a:rPr lang="pt-BR" sz="2800" dirty="0" smtClean="0">
                <a:solidFill>
                  <a:srgbClr val="FFFF00"/>
                </a:solidFill>
              </a:rPr>
              <a:t>regras de conduta sociais </a:t>
            </a:r>
            <a:r>
              <a:rPr lang="pt-BR" sz="2800" dirty="0" smtClean="0"/>
              <a:t>instauradas ao longo dos tempos.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414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 gaia ciência (1882)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Dessa forma, a </a:t>
            </a:r>
            <a:r>
              <a:rPr lang="pt-BR" sz="3200" dirty="0" smtClean="0">
                <a:solidFill>
                  <a:srgbClr val="FF0000"/>
                </a:solidFill>
              </a:rPr>
              <a:t>distinção</a:t>
            </a:r>
            <a:r>
              <a:rPr lang="pt-BR" sz="3200" dirty="0" smtClean="0"/>
              <a:t> entre a Idade Média e Idade Moderna que os filósofos fizeram (</a:t>
            </a:r>
            <a:r>
              <a:rPr lang="pt-BR" sz="3200" dirty="0" smtClean="0">
                <a:solidFill>
                  <a:srgbClr val="FF0000"/>
                </a:solidFill>
              </a:rPr>
              <a:t>entre religião e ciência</a:t>
            </a:r>
            <a:r>
              <a:rPr lang="pt-BR" sz="3200" dirty="0" smtClean="0"/>
              <a:t>) seria apenas uma </a:t>
            </a:r>
            <a:r>
              <a:rPr lang="pt-BR" sz="3200" dirty="0" smtClean="0">
                <a:solidFill>
                  <a:srgbClr val="FF0000"/>
                </a:solidFill>
              </a:rPr>
              <a:t>nova perspectiva moral</a:t>
            </a:r>
            <a:r>
              <a:rPr lang="pt-BR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Não haveria, então “progresso”, mas, sim, uma </a:t>
            </a:r>
            <a:r>
              <a:rPr lang="pt-BR" sz="3200" dirty="0" smtClean="0">
                <a:solidFill>
                  <a:srgbClr val="FF0000"/>
                </a:solidFill>
              </a:rPr>
              <a:t>outra forma de se conservar a </a:t>
            </a:r>
            <a:r>
              <a:rPr lang="pt-BR" sz="3200" dirty="0" smtClean="0">
                <a:solidFill>
                  <a:srgbClr val="FF0000"/>
                </a:solidFill>
              </a:rPr>
              <a:t>vida.</a:t>
            </a:r>
            <a:endParaRPr lang="pt-BR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Que </a:t>
            </a:r>
            <a:r>
              <a:rPr lang="pt-BR" sz="3200" dirty="0" smtClean="0">
                <a:solidFill>
                  <a:srgbClr val="FF0000"/>
                </a:solidFill>
              </a:rPr>
              <a:t>manteve suas estruturas metafísicas </a:t>
            </a:r>
            <a:r>
              <a:rPr lang="pt-BR" sz="3200" dirty="0" smtClean="0"/>
              <a:t>(platônicas), ou seja, creu em essências e verdades para além da existência como se fossem seu fundamento,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FF0000"/>
                </a:solidFill>
              </a:rPr>
              <a:t>Pondo no lugar de Deus, a Razão.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algn="just"/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1866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 gaia ciência (1882)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algn="just"/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" y="2328632"/>
            <a:ext cx="8892480" cy="27635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528433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“Não sentimos o cheiro da putrefação divina? – também os deuses apodrecem! </a:t>
            </a:r>
            <a:r>
              <a:rPr lang="pt-BR" sz="2400" dirty="0" smtClean="0">
                <a:solidFill>
                  <a:srgbClr val="FF0000"/>
                </a:solidFill>
              </a:rPr>
              <a:t>Deus está morto!  </a:t>
            </a:r>
            <a:r>
              <a:rPr lang="pt-BR" sz="2400" dirty="0" smtClean="0"/>
              <a:t>Deus continua morto! E </a:t>
            </a:r>
            <a:r>
              <a:rPr lang="pt-BR" sz="2400" dirty="0" smtClean="0">
                <a:solidFill>
                  <a:srgbClr val="FF0000"/>
                </a:solidFill>
              </a:rPr>
              <a:t>nós o matamos! </a:t>
            </a:r>
            <a:r>
              <a:rPr lang="pt-BR" sz="2400" dirty="0" smtClean="0"/>
              <a:t>Como consolar, a nós, assassinos entre os assassinos? ” (p. 148).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53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Além do bem e do mal (1886)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verdade</a:t>
            </a:r>
            <a:r>
              <a:rPr lang="pt-BR" sz="3200" dirty="0" smtClean="0"/>
              <a:t> para Nietzsche? (</a:t>
            </a:r>
            <a:r>
              <a:rPr lang="pt-BR" sz="3200" u="sng" dirty="0"/>
              <a:t>2</a:t>
            </a:r>
            <a:r>
              <a:rPr lang="pt-BR" sz="3200" u="sng" dirty="0" smtClean="0"/>
              <a:t>º momento</a:t>
            </a:r>
            <a:r>
              <a:rPr lang="pt-BR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Uma criação </a:t>
            </a:r>
            <a:r>
              <a:rPr lang="pt-BR" sz="2800" dirty="0" smtClean="0"/>
              <a:t>fisiológica </a:t>
            </a:r>
            <a:r>
              <a:rPr lang="pt-BR" sz="2800" dirty="0" smtClean="0"/>
              <a:t>de determinadas regras;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Uma adoção dessas regras;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Uma imposição sobre corpos;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Uma dominação sobre eles.</a:t>
            </a:r>
          </a:p>
          <a:p>
            <a:pPr algn="just"/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18" y="3425195"/>
            <a:ext cx="3622082" cy="34328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3528" y="5380672"/>
            <a:ext cx="5198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Afinal de contas, “</a:t>
            </a:r>
            <a:r>
              <a:rPr lang="pt-BR" sz="2400" dirty="0" smtClean="0">
                <a:solidFill>
                  <a:srgbClr val="FFFF00"/>
                </a:solidFill>
              </a:rPr>
              <a:t>o problema do valor da verdade apresentou-se à nossa frente – ou fomos nós a nos apresentar diante dele?</a:t>
            </a:r>
            <a:r>
              <a:rPr lang="pt-BR" sz="2400" dirty="0" smtClean="0"/>
              <a:t>” (p. 9)</a:t>
            </a:r>
          </a:p>
        </p:txBody>
      </p:sp>
    </p:spTree>
    <p:extLst>
      <p:ext uri="{BB962C8B-B14F-4D97-AF65-F5344CB8AC3E}">
        <p14:creationId xmlns:p14="http://schemas.microsoft.com/office/powerpoint/2010/main" val="33582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Biografia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9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Além do bem e do mal (1886)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verdade</a:t>
            </a:r>
            <a:r>
              <a:rPr lang="pt-BR" sz="3200" dirty="0" smtClean="0"/>
              <a:t> para Nietzsche? (</a:t>
            </a:r>
            <a:r>
              <a:rPr lang="pt-BR" sz="3200" u="sng" dirty="0"/>
              <a:t>2</a:t>
            </a:r>
            <a:r>
              <a:rPr lang="pt-BR" sz="3200" u="sng" dirty="0" smtClean="0"/>
              <a:t>º momento</a:t>
            </a:r>
            <a:r>
              <a:rPr lang="pt-BR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É a expressão fisiológica criadora de uma </a:t>
            </a:r>
            <a:r>
              <a:rPr lang="pt-BR" sz="2800" dirty="0" smtClean="0">
                <a:solidFill>
                  <a:srgbClr val="FFFF00"/>
                </a:solidFill>
              </a:rPr>
              <a:t>moral </a:t>
            </a:r>
            <a:r>
              <a:rPr lang="pt-BR" sz="2800" dirty="0" smtClean="0"/>
              <a:t>adornada </a:t>
            </a:r>
            <a:r>
              <a:rPr lang="pt-BR" sz="2800" dirty="0" smtClean="0"/>
              <a:t>de “belos</a:t>
            </a:r>
            <a:r>
              <a:rPr lang="pt-BR" sz="2800" dirty="0" smtClean="0"/>
              <a:t>” propósitos ou “rigores” científicos.</a:t>
            </a:r>
          </a:p>
          <a:p>
            <a:pPr algn="just"/>
            <a:r>
              <a:rPr lang="pt-BR" sz="2600" dirty="0"/>
              <a:t>“Todas essas morais que se dirigem à pessoa individual, para promover sua ‘felicidade’, como se diz – que são elas, senão propostas de conduta, conforme o grau de periculosidade em que a pessoa vive consigo mesma; [...] tudo isso tem pouco valor medido intelectualmente, está longe de ser ‘ciência’, menos ainda ‘sabedoria’; na verdade é, diga-se mais uma vez, diga-se três vezes, prudência, prudência, prudência, mesclada com estupidez, estupidez, estupidez [...].” (p. 84</a:t>
            </a:r>
            <a:r>
              <a:rPr lang="pt-BR" sz="2600" dirty="0" smtClean="0"/>
              <a:t>)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0064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Genealogia da moral (1887)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O que é moral</a:t>
            </a:r>
            <a:r>
              <a:rPr lang="pt-BR" sz="3200" dirty="0" smtClean="0"/>
              <a:t> para Nietzsche? (</a:t>
            </a:r>
            <a:r>
              <a:rPr lang="pt-BR" sz="3200" u="sng" dirty="0"/>
              <a:t>2</a:t>
            </a:r>
            <a:r>
              <a:rPr lang="pt-BR" sz="3200" u="sng" dirty="0" smtClean="0"/>
              <a:t>º momento</a:t>
            </a:r>
            <a:r>
              <a:rPr lang="pt-BR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De onde então se origina o bem e o mal?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Qual é o </a:t>
            </a:r>
            <a:r>
              <a:rPr lang="pt-BR" sz="2800" i="1" dirty="0" smtClean="0"/>
              <a:t>valor </a:t>
            </a:r>
            <a:r>
              <a:rPr lang="pt-BR" sz="2800" dirty="0" smtClean="0"/>
              <a:t>da moral? Qual é o </a:t>
            </a:r>
            <a:r>
              <a:rPr lang="pt-BR" sz="2800" i="1" dirty="0" smtClean="0"/>
              <a:t>valor </a:t>
            </a:r>
            <a:r>
              <a:rPr lang="pt-BR" sz="2800" dirty="0" smtClean="0"/>
              <a:t>do valor?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Qual é o terreno e a história que constitui a moral da Europa moderna?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</a:rPr>
              <a:t>Por isso, é necessário “uma </a:t>
            </a:r>
            <a:r>
              <a:rPr lang="pt-BR" sz="2800" i="1" dirty="0" smtClean="0">
                <a:solidFill>
                  <a:srgbClr val="FFFF00"/>
                </a:solidFill>
              </a:rPr>
              <a:t>crítica </a:t>
            </a:r>
            <a:r>
              <a:rPr lang="pt-BR" sz="2800" dirty="0" smtClean="0">
                <a:solidFill>
                  <a:srgbClr val="FFFF00"/>
                </a:solidFill>
              </a:rPr>
              <a:t>dos valores morais, </a:t>
            </a:r>
            <a:r>
              <a:rPr lang="pt-BR" sz="2800" i="1" dirty="0" smtClean="0">
                <a:solidFill>
                  <a:srgbClr val="FFFF00"/>
                </a:solidFill>
              </a:rPr>
              <a:t>o próprio valor desses valores deverá ser colocado em questão</a:t>
            </a:r>
            <a:r>
              <a:rPr lang="pt-BR" sz="2800" dirty="0" smtClean="0">
                <a:solidFill>
                  <a:srgbClr val="FFFF00"/>
                </a:solidFill>
              </a:rPr>
              <a:t>” (p. 12)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3425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Genealogia da moral (1887)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Processo genealógico sobre a moral</a:t>
            </a:r>
            <a:endParaRPr lang="pt-BR" sz="28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FFFF00"/>
                </a:solidFill>
              </a:rPr>
              <a:t>necessidade </a:t>
            </a:r>
            <a:r>
              <a:rPr lang="pt-BR" sz="2400" dirty="0" smtClean="0"/>
              <a:t>de conviver em sociedade forçou o ser humano a </a:t>
            </a:r>
            <a:r>
              <a:rPr lang="pt-BR" sz="2400" dirty="0" smtClean="0">
                <a:solidFill>
                  <a:srgbClr val="FFFF00"/>
                </a:solidFill>
              </a:rPr>
              <a:t>interiorizar</a:t>
            </a:r>
            <a:r>
              <a:rPr lang="pt-BR" sz="2400" dirty="0" smtClean="0"/>
              <a:t> seus impulsos.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Essa interiorização </a:t>
            </a:r>
            <a:r>
              <a:rPr lang="pt-BR" sz="2400" dirty="0" smtClean="0">
                <a:solidFill>
                  <a:srgbClr val="FFFF00"/>
                </a:solidFill>
              </a:rPr>
              <a:t>aprofundou</a:t>
            </a:r>
            <a:r>
              <a:rPr lang="pt-BR" sz="2400" dirty="0" smtClean="0"/>
              <a:t> o que se chama nele de “</a:t>
            </a:r>
            <a:r>
              <a:rPr lang="pt-BR" sz="2400" dirty="0" smtClean="0">
                <a:solidFill>
                  <a:srgbClr val="FFFF00"/>
                </a:solidFill>
              </a:rPr>
              <a:t>alma</a:t>
            </a:r>
            <a:r>
              <a:rPr lang="pt-BR" sz="2400" dirty="0" smtClean="0"/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Mas isso aconteceu por meio de </a:t>
            </a:r>
            <a:r>
              <a:rPr lang="pt-BR" sz="2400" dirty="0" smtClean="0">
                <a:solidFill>
                  <a:srgbClr val="FFFF00"/>
                </a:solidFill>
              </a:rPr>
              <a:t>punições e severos castigos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“Pode-se dizer que em toda parte onde, na vida de um homem [...] para fazê-las ‘inesquecíveis’. [...] pense-se nos velhos castigos alemães [...] de todas as ‘coisas boas’!...” (p. 50-52)</a:t>
            </a: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28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Genealogia da moral (1887)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Processo genealógico sobre a moral</a:t>
            </a:r>
            <a:endParaRPr lang="pt-BR" sz="28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Daí, “ele” de fato surge como aquele que sabe “</a:t>
            </a:r>
            <a:r>
              <a:rPr lang="pt-BR" sz="2400" dirty="0" smtClean="0">
                <a:solidFill>
                  <a:srgbClr val="FFFF00"/>
                </a:solidFill>
              </a:rPr>
              <a:t>medir</a:t>
            </a:r>
            <a:r>
              <a:rPr lang="pt-BR" sz="2400" dirty="0" smtClean="0"/>
              <a:t>”, “calcular”, “</a:t>
            </a:r>
            <a:r>
              <a:rPr lang="pt-BR" sz="2400" dirty="0" smtClean="0">
                <a:solidFill>
                  <a:srgbClr val="FFFF00"/>
                </a:solidFill>
              </a:rPr>
              <a:t>prometer</a:t>
            </a:r>
            <a:r>
              <a:rPr lang="pt-BR" sz="2400" dirty="0" smtClean="0"/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“Medir” suas ações, “calcular” seus atos, “</a:t>
            </a:r>
            <a:r>
              <a:rPr lang="pt-BR" sz="2400" dirty="0" smtClean="0">
                <a:solidFill>
                  <a:srgbClr val="FFFF00"/>
                </a:solidFill>
              </a:rPr>
              <a:t>prometer</a:t>
            </a:r>
            <a:r>
              <a:rPr lang="pt-BR" sz="2400" dirty="0" smtClean="0"/>
              <a:t>” algo útil à sociedade.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Cria-se assim sua </a:t>
            </a:r>
            <a:r>
              <a:rPr lang="pt-BR" sz="2400" dirty="0" smtClean="0">
                <a:solidFill>
                  <a:srgbClr val="FFFF00"/>
                </a:solidFill>
              </a:rPr>
              <a:t>memória </a:t>
            </a:r>
            <a:r>
              <a:rPr lang="pt-BR" sz="2400" dirty="0" smtClean="0"/>
              <a:t>e sua </a:t>
            </a:r>
            <a:r>
              <a:rPr lang="pt-BR" sz="2400" dirty="0" smtClean="0">
                <a:solidFill>
                  <a:srgbClr val="FFFF00"/>
                </a:solidFill>
              </a:rPr>
              <a:t>má-consciência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Essa má-consciência é seu impulso voltado contra si, de </a:t>
            </a:r>
            <a:r>
              <a:rPr lang="pt-BR" sz="2400" dirty="0" smtClean="0">
                <a:solidFill>
                  <a:srgbClr val="FFFF00"/>
                </a:solidFill>
              </a:rPr>
              <a:t>forma negativa</a:t>
            </a:r>
            <a:r>
              <a:rPr lang="pt-BR" sz="2400" dirty="0" smtClean="0"/>
              <a:t>, crendo que a vida não vale a pena ser vivida.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Mas, alguma força maior faz isso!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413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Genealogia da moral (1887)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Processo genealógico sobre a moral</a:t>
            </a:r>
            <a:endParaRPr lang="pt-BR" sz="2800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</a:rPr>
              <a:t>Sacerdote Ascético:</a:t>
            </a:r>
          </a:p>
          <a:p>
            <a:pPr marL="514350" lvl="1" indent="-342900" algn="just"/>
            <a:r>
              <a:rPr lang="pt-BR" sz="2200" dirty="0" smtClean="0"/>
              <a:t>Ele faz acreditar que o culpado do sofrimento é o </a:t>
            </a:r>
            <a:r>
              <a:rPr lang="pt-BR" sz="2200" dirty="0" smtClean="0">
                <a:solidFill>
                  <a:srgbClr val="FFFF00"/>
                </a:solidFill>
              </a:rPr>
              <a:t>próprio sofredor</a:t>
            </a:r>
            <a:r>
              <a:rPr lang="pt-BR" sz="2200" dirty="0" smtClean="0"/>
              <a:t>.</a:t>
            </a:r>
          </a:p>
          <a:p>
            <a:pPr marL="687388" lvl="2" indent="-342900" algn="just"/>
            <a:r>
              <a:rPr lang="pt-BR" sz="2200" dirty="0" smtClean="0"/>
              <a:t>É o pecador!</a:t>
            </a:r>
          </a:p>
          <a:p>
            <a:pPr marL="514350" lvl="1" indent="-342900" algn="just"/>
            <a:r>
              <a:rPr lang="pt-BR" sz="2200" dirty="0" smtClean="0"/>
              <a:t>Faz acreditar que todo mal está no mundo, na própria vida.</a:t>
            </a:r>
          </a:p>
          <a:p>
            <a:pPr marL="514350" lvl="1" indent="-342900" algn="just"/>
            <a:r>
              <a:rPr lang="pt-BR" sz="2200" dirty="0" smtClean="0"/>
              <a:t>E, </a:t>
            </a:r>
            <a:r>
              <a:rPr lang="pt-BR" sz="2200" dirty="0" smtClean="0">
                <a:solidFill>
                  <a:srgbClr val="FFFF00"/>
                </a:solidFill>
              </a:rPr>
              <a:t>para curá-lo</a:t>
            </a:r>
            <a:r>
              <a:rPr lang="pt-BR" sz="2200" dirty="0" smtClean="0"/>
              <a:t>, ele cria e oferece ao sofredor </a:t>
            </a:r>
            <a:r>
              <a:rPr lang="pt-BR" sz="2200" dirty="0" smtClean="0">
                <a:solidFill>
                  <a:srgbClr val="FFFF00"/>
                </a:solidFill>
              </a:rPr>
              <a:t>uma outra realidade</a:t>
            </a:r>
            <a:r>
              <a:rPr lang="pt-BR" sz="2200" dirty="0" smtClean="0"/>
              <a:t>.</a:t>
            </a:r>
          </a:p>
          <a:p>
            <a:pPr lvl="1" indent="0" algn="just">
              <a:buNone/>
            </a:pPr>
            <a:endParaRPr lang="pt-BR" sz="2200" dirty="0" smtClean="0"/>
          </a:p>
          <a:p>
            <a:pPr lvl="1" indent="0" algn="just">
              <a:buNone/>
            </a:pPr>
            <a:r>
              <a:rPr lang="pt-BR" sz="2200" dirty="0" smtClean="0"/>
              <a:t>“Ele traz unguento e bálsamo, sem dúvida; mas necessita primeiro ferir, para ser médico; e quando acalma a dor que a ferida produz, </a:t>
            </a:r>
            <a:r>
              <a:rPr lang="pt-BR" sz="2200" i="1" dirty="0" smtClean="0"/>
              <a:t>envenena no mesmo ato a ferida</a:t>
            </a:r>
            <a:r>
              <a:rPr lang="pt-BR" sz="2200" dirty="0" smtClean="0"/>
              <a:t>” (p. 116)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463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Anticristo (1888)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</a:rPr>
              <a:t>Sacerdote Ascético: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Cria outra “realidade”, outro “mundo” sobre um mundo que já não possui nenhum valor.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“Mas não se diz ‘nada’: diz-se ‘além’; ou ‘Deus’; ou ‘a</a:t>
            </a:r>
            <a:r>
              <a:rPr lang="pt-BR" sz="2400" i="1" dirty="0" smtClean="0"/>
              <a:t> verdadeira</a:t>
            </a:r>
            <a:r>
              <a:rPr lang="pt-BR" sz="2400" dirty="0" smtClean="0"/>
              <a:t> vida’; ou nirvana, salvação, bem-aventurança... Esta inocente retórica do âmbito da idiossincrasia moral-religiosa parece </a:t>
            </a:r>
            <a:r>
              <a:rPr lang="pt-BR" sz="2400" i="1" dirty="0" smtClean="0"/>
              <a:t>muito menos inocente</a:t>
            </a:r>
            <a:r>
              <a:rPr lang="pt-BR" sz="2400" dirty="0" smtClean="0"/>
              <a:t> quando se nota qual a </a:t>
            </a:r>
            <a:r>
              <a:rPr lang="pt-BR" sz="2400" i="1" dirty="0" smtClean="0"/>
              <a:t>tendência</a:t>
            </a:r>
            <a:r>
              <a:rPr lang="pt-BR" sz="2400" dirty="0" smtClean="0"/>
              <a:t> que aí veste o manto das palavras sublimes: a tendência </a:t>
            </a:r>
            <a:r>
              <a:rPr lang="pt-BR" sz="2400" i="1" dirty="0" smtClean="0"/>
              <a:t>hostil à vida</a:t>
            </a:r>
            <a:r>
              <a:rPr lang="pt-BR" sz="2400" dirty="0" smtClean="0"/>
              <a:t>.“ (p. 14).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8921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Anticristo (1888)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</a:rPr>
              <a:t>Sacerdote Ascético: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Por que tendência hostil à vida?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Por que o sacerdote ascético envenena para depois “curar”?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Porque ele é o que menos possui força para suportar os sofrimentos da vida e, consequentemente, os atos inconsequentes das outras pessoas;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Logo, ele precisa enfraquecê-las para poder dominá-las com suas “verdades” e morais.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9467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Anticristo (1888)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</a:rPr>
              <a:t>Sobre os cristãos:</a:t>
            </a:r>
          </a:p>
          <a:p>
            <a:pPr algn="just"/>
            <a:r>
              <a:rPr lang="pt-BR" sz="2800" dirty="0" smtClean="0"/>
              <a:t>“Já a palavra ‘cristianismo’ é um mal-entendido – no fundo, houve apenas um cristão, e ele morreu na cruz. O ‘evangelho’ </a:t>
            </a:r>
            <a:r>
              <a:rPr lang="pt-BR" sz="2800" i="1" dirty="0" smtClean="0"/>
              <a:t>morreu</a:t>
            </a:r>
            <a:r>
              <a:rPr lang="pt-BR" sz="2800" dirty="0" smtClean="0"/>
              <a:t> na cruz” (p. 44).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Porque os verdadeiros ensinamentos de Cristo necessitariam de imensa força, afinal,</a:t>
            </a:r>
          </a:p>
          <a:p>
            <a:pPr algn="just"/>
            <a:r>
              <a:rPr lang="pt-BR" sz="2000" dirty="0" smtClean="0"/>
              <a:t>“Este santo anarquista, que conclamou o povo baixo, os excluídos e ‘pecadores’, a </a:t>
            </a:r>
            <a:r>
              <a:rPr lang="pt-BR" sz="2000" i="1" dirty="0" err="1" smtClean="0"/>
              <a:t>chandala</a:t>
            </a:r>
            <a:r>
              <a:rPr lang="pt-BR" sz="2000" i="1" dirty="0" smtClean="0"/>
              <a:t> </a:t>
            </a:r>
            <a:r>
              <a:rPr lang="pt-BR" sz="2000" dirty="0" smtClean="0"/>
              <a:t>no interior do judaísmo, a contrariar a ordem dominante [...] foi um criminoso político, na medida em que criminosos políticos  eram possíveis numa comunidade </a:t>
            </a:r>
            <a:r>
              <a:rPr lang="pt-BR" sz="2000" i="1" dirty="0" smtClean="0"/>
              <a:t>absurdamente apolítica” </a:t>
            </a:r>
            <a:r>
              <a:rPr lang="pt-BR" sz="2000" dirty="0" smtClean="0"/>
              <a:t>(p. 34).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885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 fontScale="92500"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Polêmicas: </a:t>
            </a:r>
            <a:r>
              <a:rPr lang="pt-BR" sz="3600" i="1" dirty="0" smtClean="0">
                <a:solidFill>
                  <a:srgbClr val="FFFF00"/>
                </a:solidFill>
              </a:rPr>
              <a:t>Crítica ao comunismo/anarquismo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0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Polêmicas: </a:t>
            </a:r>
            <a:r>
              <a:rPr lang="pt-BR" sz="3600" i="1" dirty="0" smtClean="0">
                <a:solidFill>
                  <a:srgbClr val="FFFF00"/>
                </a:solidFill>
              </a:rPr>
              <a:t>Crítica ao “feminismo”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0" y="2034158"/>
            <a:ext cx="3237370" cy="48238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2852936"/>
            <a:ext cx="532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/>
              <a:t>Vais ter com uma mulher? Não te esqueças do chicote.</a:t>
            </a:r>
          </a:p>
          <a:p>
            <a:endParaRPr lang="pt-BR" sz="1000" i="1" dirty="0" smtClean="0"/>
          </a:p>
          <a:p>
            <a:pPr algn="r"/>
            <a:r>
              <a:rPr lang="pt-BR" sz="2400" i="1" dirty="0" smtClean="0"/>
              <a:t>Assim falou Zaratustra.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33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 </a:t>
            </a:r>
            <a:r>
              <a:rPr lang="pt-BR" sz="3600" dirty="0" smtClean="0">
                <a:solidFill>
                  <a:srgbClr val="FFFF00"/>
                </a:solidFill>
              </a:rPr>
              <a:t>(1872)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Um livro de filologia, de filosofia e de arte.</a:t>
            </a:r>
          </a:p>
          <a:p>
            <a:pPr marL="698817" lvl="5" indent="0" algn="just">
              <a:buNone/>
            </a:pPr>
            <a:r>
              <a:rPr lang="pt-BR" sz="2000" dirty="0" smtClean="0"/>
              <a:t>“</a:t>
            </a:r>
            <a:r>
              <a:rPr lang="pt-BR" sz="2000" dirty="0"/>
              <a:t>temo que os filólogos por causa da música, os músicos por causa da filologia, e os filósofos por causa da música e da filologia se recusem a ler o livro</a:t>
            </a:r>
            <a:r>
              <a:rPr lang="pt-BR" sz="2000" dirty="0" smtClean="0"/>
              <a:t>” (NIETZSCHE </a:t>
            </a:r>
            <a:r>
              <a:rPr lang="pt-BR" sz="2000" i="1" dirty="0" smtClean="0"/>
              <a:t>apud </a:t>
            </a:r>
            <a:r>
              <a:rPr lang="pt-BR" sz="2000" dirty="0" smtClean="0"/>
              <a:t>MACHADO, 2005</a:t>
            </a:r>
            <a:r>
              <a:rPr lang="pt-BR" sz="2000" dirty="0"/>
              <a:t>, p. </a:t>
            </a:r>
            <a:r>
              <a:rPr lang="pt-BR" sz="2000" dirty="0" smtClean="0"/>
              <a:t>17).</a:t>
            </a:r>
            <a:endParaRPr lang="pt-BR" sz="2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Contra a interpretação sobre a beleza grega.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Apolíneo e Dionisíaco.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Movimento da tragicidade à racionalidade.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Pelo retorno à tragédia na Modernidade.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42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 fontScale="92500"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Polêmicas: </a:t>
            </a:r>
            <a:r>
              <a:rPr lang="pt-BR" sz="3600" i="1" dirty="0" smtClean="0">
                <a:solidFill>
                  <a:srgbClr val="FFFF00"/>
                </a:solidFill>
              </a:rPr>
              <a:t>Apropriação nazista de “suas” ideias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3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Bibliografia</a:t>
            </a:r>
          </a:p>
          <a:p>
            <a:pPr algn="ctr"/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 </a:t>
            </a:r>
            <a:r>
              <a:rPr lang="pt-BR" sz="3600" dirty="0" smtClean="0">
                <a:solidFill>
                  <a:srgbClr val="FFFF00"/>
                </a:solidFill>
              </a:rPr>
              <a:t>(1872)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Algumas teses:</a:t>
            </a:r>
          </a:p>
          <a:p>
            <a:pPr marL="742950" lvl="1" indent="-571500" algn="just"/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FF0000"/>
                </a:solidFill>
              </a:rPr>
              <a:t>Antiguidade</a:t>
            </a:r>
            <a:r>
              <a:rPr lang="pt-BR" sz="2400" dirty="0" smtClean="0"/>
              <a:t> não é somente harmônica e bela, mas, sim, </a:t>
            </a:r>
            <a:r>
              <a:rPr lang="pt-BR" sz="2400" dirty="0" smtClean="0">
                <a:solidFill>
                  <a:srgbClr val="FF0000"/>
                </a:solidFill>
              </a:rPr>
              <a:t>desmedida e cruel</a:t>
            </a:r>
            <a:r>
              <a:rPr lang="pt-BR" sz="2400" dirty="0" smtClean="0"/>
              <a:t>;</a:t>
            </a:r>
          </a:p>
          <a:p>
            <a:pPr marL="742950" lvl="1" indent="-571500" algn="just"/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FF0000"/>
                </a:solidFill>
              </a:rPr>
              <a:t>Humanidade</a:t>
            </a:r>
            <a:r>
              <a:rPr lang="pt-BR" sz="2400" dirty="0" smtClean="0"/>
              <a:t> não data dos períodos bíblicos; ao contrário, é profundamente mais </a:t>
            </a:r>
            <a:r>
              <a:rPr lang="pt-BR" sz="2400" dirty="0" smtClean="0">
                <a:solidFill>
                  <a:srgbClr val="FF0000"/>
                </a:solidFill>
              </a:rPr>
              <a:t>velha</a:t>
            </a:r>
            <a:r>
              <a:rPr lang="pt-BR" sz="2400" dirty="0" smtClean="0"/>
              <a:t> e constituída fisiologicamente em seu passado mais remoto;</a:t>
            </a:r>
          </a:p>
          <a:p>
            <a:pPr marL="742950" lvl="1" indent="-571500" algn="just"/>
            <a:r>
              <a:rPr lang="pt-BR" sz="2400" dirty="0" smtClean="0"/>
              <a:t>Portanto, </a:t>
            </a:r>
            <a:r>
              <a:rPr lang="pt-BR" sz="2400" dirty="0" smtClean="0">
                <a:solidFill>
                  <a:srgbClr val="FF0000"/>
                </a:solidFill>
              </a:rPr>
              <a:t>a estrutura da Humanidade</a:t>
            </a:r>
            <a:r>
              <a:rPr lang="pt-BR" sz="2400" dirty="0" smtClean="0"/>
              <a:t> não está fundamentada somente nos ideias da modernidade (beleza, fraternidade, liberdade, conhecimento, medida, etc.), mas, sim, </a:t>
            </a:r>
            <a:r>
              <a:rPr lang="pt-BR" sz="2400" dirty="0" smtClean="0">
                <a:solidFill>
                  <a:srgbClr val="FF0000"/>
                </a:solidFill>
              </a:rPr>
              <a:t>nos instintos mais obscuros do ser humano</a:t>
            </a:r>
            <a:r>
              <a:rPr lang="pt-BR" sz="2400" dirty="0">
                <a:solidFill>
                  <a:srgbClr val="FF0000"/>
                </a:solidFill>
              </a:rPr>
              <a:t>: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orgiasticos</a:t>
            </a:r>
            <a:r>
              <a:rPr lang="pt-BR" sz="2400" dirty="0" smtClean="0">
                <a:solidFill>
                  <a:srgbClr val="FF0000"/>
                </a:solidFill>
              </a:rPr>
              <a:t>, desmedidos, inconsequentes, etc.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 </a:t>
            </a:r>
            <a:r>
              <a:rPr lang="pt-BR" sz="3600" dirty="0" smtClean="0">
                <a:solidFill>
                  <a:srgbClr val="FFFF00"/>
                </a:solidFill>
              </a:rPr>
              <a:t>(1872)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dirty="0" smtClean="0"/>
              <a:t>Algumas teses:</a:t>
            </a:r>
          </a:p>
          <a:p>
            <a:pPr marL="742950" lvl="1" indent="-571500" algn="just"/>
            <a:r>
              <a:rPr lang="pt-BR" sz="2400" dirty="0" smtClean="0"/>
              <a:t>Dessa forma, </a:t>
            </a:r>
            <a:r>
              <a:rPr lang="pt-BR" sz="2400" dirty="0" smtClean="0">
                <a:solidFill>
                  <a:srgbClr val="FF0000"/>
                </a:solidFill>
              </a:rPr>
              <a:t>não podemos apreender inteiramente </a:t>
            </a:r>
            <a:r>
              <a:rPr lang="pt-BR" sz="2400" dirty="0" smtClean="0"/>
              <a:t>a antiguidade </a:t>
            </a:r>
            <a:r>
              <a:rPr lang="pt-BR" sz="2400" dirty="0" smtClean="0">
                <a:solidFill>
                  <a:srgbClr val="FF0000"/>
                </a:solidFill>
              </a:rPr>
              <a:t>por meio apenas das ciências </a:t>
            </a:r>
            <a:r>
              <a:rPr lang="pt-BR" sz="2400" dirty="0" smtClean="0"/>
              <a:t>(filologia e filosofia) e, por isso, </a:t>
            </a:r>
            <a:r>
              <a:rPr lang="pt-BR" sz="2400" dirty="0" smtClean="0">
                <a:solidFill>
                  <a:srgbClr val="FF0000"/>
                </a:solidFill>
              </a:rPr>
              <a:t>precisamos da arte </a:t>
            </a:r>
            <a:r>
              <a:rPr lang="pt-BR" sz="2400" dirty="0" smtClean="0"/>
              <a:t>– e vice-versa.</a:t>
            </a:r>
          </a:p>
          <a:p>
            <a:pPr lvl="8" indent="0" algn="just">
              <a:buNone/>
            </a:pPr>
            <a:r>
              <a:rPr lang="pt-BR" sz="2000" dirty="0" smtClean="0"/>
              <a:t>Carta a Erwin Rohde, escrita em 1870: “ciência, arte e filosofia crescem tão juntas em mim que um dia parirei centauros”.</a:t>
            </a:r>
          </a:p>
          <a:p>
            <a:pPr marL="514350" lvl="1" indent="-342900" algn="just"/>
            <a:r>
              <a:rPr lang="pt-BR" sz="2400" dirty="0" smtClean="0">
                <a:solidFill>
                  <a:srgbClr val="FF0000"/>
                </a:solidFill>
              </a:rPr>
              <a:t>Sobretudo</a:t>
            </a:r>
            <a:r>
              <a:rPr lang="pt-BR" sz="2400" dirty="0" smtClean="0"/>
              <a:t>, porque a concepção de vida da modernidade não poderia abarcar toda riqueza da antiguidade expressadas pelos </a:t>
            </a:r>
            <a:r>
              <a:rPr lang="pt-BR" sz="2400" dirty="0" smtClean="0">
                <a:solidFill>
                  <a:srgbClr val="FF0000"/>
                </a:solidFill>
              </a:rPr>
              <a:t>impulsos apolíneos e dionisíacos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0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6089781" cy="426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Apolíneo</a:t>
            </a:r>
            <a:r>
              <a:rPr lang="pt-BR" sz="1400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Com propriedades oníricas;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Beleza e forma;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Limites e medidas;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Lucidez de suas fronteiras;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Música: lira e flauta;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Tranquilidade e serenidade.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charset="0"/>
              <a:buChar char="•"/>
            </a:pPr>
            <a:r>
              <a:rPr lang="pt-BR" sz="1600" dirty="0" smtClean="0"/>
              <a:t>Características que a tradição filosófica geralmente atribui ao “impulso apolíneo”.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09" y="2483885"/>
            <a:ext cx="2707605" cy="43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9" y="2328632"/>
            <a:ext cx="6529908" cy="42687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Dionisíaco</a:t>
            </a:r>
            <a:r>
              <a:rPr lang="pt-BR" sz="1300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Com propriedades </a:t>
            </a:r>
            <a:r>
              <a:rPr lang="pt-BR" sz="2200" dirty="0" smtClean="0"/>
              <a:t>“corporais”;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Amorfo: tanto belo quanto feio;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Ilimitado, louco e desmedido;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Inconsequente;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Música: </a:t>
            </a:r>
            <a:r>
              <a:rPr lang="pt-BR" sz="2200" dirty="0" smtClean="0"/>
              <a:t>tambores;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Excitação e embriaguez.</a:t>
            </a: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charset="0"/>
              <a:buChar char="•"/>
            </a:pPr>
            <a:r>
              <a:rPr lang="pt-BR" sz="1500" dirty="0"/>
              <a:t>Características que a tradição filosófica geralmente atribui ao “impulso </a:t>
            </a:r>
            <a:r>
              <a:rPr lang="pt-BR" sz="1500" dirty="0" smtClean="0"/>
              <a:t>dionisíaco”.</a:t>
            </a:r>
            <a:endParaRPr lang="pt-BR" sz="1500" dirty="0"/>
          </a:p>
          <a:p>
            <a:pPr algn="just"/>
            <a:endParaRPr lang="pt-BR" sz="13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36" y="2276872"/>
            <a:ext cx="229056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O nascimento da tragédia </a:t>
            </a:r>
            <a:r>
              <a:rPr lang="pt-BR" sz="3600" dirty="0" smtClean="0">
                <a:solidFill>
                  <a:srgbClr val="FFFF00"/>
                </a:solidFill>
              </a:rPr>
              <a:t>(1872)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O que essas teses contestam à modernidade?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Sua moral (sobretudo, a cristã);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Sua arte e sua cultura negadoras da vida;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Sua pretensão à “verdade” metafísica;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Sua  racionalidade;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Seus conhecimentos institucionalizados;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Seu afastamento da vida;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Sua visão platônica e não trágica de mundo.</a:t>
            </a:r>
          </a:p>
        </p:txBody>
      </p:sp>
    </p:spTree>
    <p:extLst>
      <p:ext uri="{BB962C8B-B14F-4D97-AF65-F5344CB8AC3E}">
        <p14:creationId xmlns:p14="http://schemas.microsoft.com/office/powerpoint/2010/main" val="35451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8138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sz="3600" i="1" dirty="0" smtClean="0">
                <a:solidFill>
                  <a:srgbClr val="FFFF00"/>
                </a:solidFill>
              </a:rPr>
              <a:t>Verdade e mentira no sentido </a:t>
            </a:r>
            <a:r>
              <a:rPr lang="pt-BR" sz="3600" i="1" dirty="0" err="1" smtClean="0">
                <a:solidFill>
                  <a:srgbClr val="FFFF00"/>
                </a:solidFill>
              </a:rPr>
              <a:t>extra-moral</a:t>
            </a:r>
            <a:r>
              <a:rPr lang="pt-BR" sz="3600" i="1" dirty="0" smtClean="0">
                <a:solidFill>
                  <a:srgbClr val="FFFF00"/>
                </a:solidFill>
              </a:rPr>
              <a:t> (1873)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066800"/>
          </a:xfrm>
        </p:spPr>
        <p:txBody>
          <a:bodyPr/>
          <a:lstStyle/>
          <a:p>
            <a:pPr algn="ctr"/>
            <a:r>
              <a:rPr lang="pt-BR" b="1" dirty="0"/>
              <a:t>Friedrich Nietzsche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3528" y="2328632"/>
            <a:ext cx="8417501" cy="426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dirty="0" smtClean="0"/>
              <a:t>Sobre </a:t>
            </a:r>
            <a:r>
              <a:rPr lang="pt-BR" sz="3200" dirty="0" smtClean="0"/>
              <a:t>o que </a:t>
            </a:r>
            <a:r>
              <a:rPr lang="pt-BR" sz="3200" dirty="0" smtClean="0"/>
              <a:t>está assentado, então, </a:t>
            </a:r>
            <a:r>
              <a:rPr lang="pt-BR" sz="3200" dirty="0" smtClean="0"/>
              <a:t>a </a:t>
            </a:r>
            <a:r>
              <a:rPr lang="pt-BR" sz="3200" dirty="0" smtClean="0"/>
              <a:t>concepção de mundo para além de nós?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/>
              <a:t>NADA!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/>
              <a:t>Não há outra realidade como queria Platão;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/>
              <a:t>Portanto, não há verdades metafísicas.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/>
              <a:t>Concepção </a:t>
            </a:r>
            <a:r>
              <a:rPr lang="pt-BR" sz="3200" dirty="0" smtClean="0">
                <a:solidFill>
                  <a:srgbClr val="FF0000"/>
                </a:solidFill>
              </a:rPr>
              <a:t>Niilista</a:t>
            </a:r>
            <a:r>
              <a:rPr lang="pt-BR" sz="3200" dirty="0" smtClean="0"/>
              <a:t>.</a:t>
            </a:r>
          </a:p>
          <a:p>
            <a:pPr algn="just"/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8770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630</TotalTime>
  <Words>2592</Words>
  <Application>Microsoft Office PowerPoint</Application>
  <PresentationFormat>Apresentação na tela (4:3)</PresentationFormat>
  <Paragraphs>202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Mylar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  <vt:lpstr>Friedrich Nietzsche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Friedrich Nietzsche</dc:title>
  <dc:creator>Sabatini</dc:creator>
  <cp:lastModifiedBy>Sabatini</cp:lastModifiedBy>
  <cp:revision>110</cp:revision>
  <dcterms:created xsi:type="dcterms:W3CDTF">2015-10-28T18:24:21Z</dcterms:created>
  <dcterms:modified xsi:type="dcterms:W3CDTF">2015-10-29T10:44:19Z</dcterms:modified>
</cp:coreProperties>
</file>