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684A961-07CB-4DAE-B3EC-1BD8054A4C22}" type="datetimeFigureOut">
              <a:rPr lang="pt-BR" smtClean="0"/>
              <a:t>20/04/2016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F66870-E329-4CB5-8998-5BB93E9914B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ledes.org.br/historia-da-escravidao-negra-brasil-2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exploração e o açúcar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17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p04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2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11560" y="908720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 (Fuvest) A sociedade colonial brasileira "herdou concepções clássicas e medievais de organização e hierarquia, mas acrescentou-lhe sistemas de graduação que se originaram da diferenciação das ocupações, raça, cor e condição social. (...) As distinções essenciais entre fidalgos e plebeus tenderam a nivelar-se, pois o mar de indígenas que cercava os colonizadores portugueses tornava todo europeu, de fato, um gentil-homem em potencial. A disponibilidade de índios como escravos ou trabalhadores possibilitava aos imigrantes concretizar seus sonhos de nobreza. (...) Com índios, podia desfrutar de uma vida verdadeiramente nobre. O gentio transformou-se em um substituto do campesinato, um novo estado, que permitiu uma reorganização de categorias tradicionais. Contudo, o fato de serem aborígenes e, mais tarde, os africanos, diferentes étnica, religiosa e fenotipicamente dos europeus, criou oportunidades para novas distinções e hierarquias baseadas na cultura e na cor."</a:t>
            </a:r>
            <a:endParaRPr lang="pt-BR" dirty="0"/>
          </a:p>
          <a:p>
            <a:r>
              <a:rPr lang="pt-BR" b="1" dirty="0"/>
              <a:t>                               (Stuart B. Schwartz, SEGREDOS INTERNOS)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5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27584" y="1052736"/>
            <a:ext cx="7704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 partir do texto pode-se concluir que:</a:t>
            </a:r>
            <a:endParaRPr lang="pt-BR" dirty="0"/>
          </a:p>
          <a:p>
            <a:r>
              <a:rPr lang="pt-BR" dirty="0"/>
              <a:t>a) a diferenciação clássica e medieval entre clero, nobreza e campesinato, existente na Europa, foi transferida para o Brasil por intermédio de Portugal e se constituiu no elemento fundamental da sociedade brasileira colonial.</a:t>
            </a:r>
          </a:p>
          <a:p>
            <a:r>
              <a:rPr lang="pt-BR" dirty="0"/>
              <a:t>b) a presença de índios e negros na sociedade brasileira levou ao surgimento de instituições como a escravidão, completamente desconhecida da sociedade </a:t>
            </a:r>
            <a:r>
              <a:rPr lang="pt-BR" dirty="0" smtClean="0"/>
              <a:t>europeia </a:t>
            </a:r>
            <a:r>
              <a:rPr lang="pt-BR" dirty="0"/>
              <a:t>nos séculos XV e XVI.</a:t>
            </a:r>
          </a:p>
          <a:p>
            <a:r>
              <a:rPr lang="pt-BR" dirty="0"/>
              <a:t>c) os índios do Brasil, por serem em pequena quantidade e terem sido facilmente dominados, não tiveram nenhum tipo de influência sobre a constituição da sociedade colonial.</a:t>
            </a:r>
          </a:p>
          <a:p>
            <a:r>
              <a:rPr lang="pt-BR" dirty="0"/>
              <a:t>d) a diferenciação de raças, culturas e condição social entre brancos e índios, brancos e negros, tendeu a diluir a distinção clássica e medieval entre fidalgos e plebeus europeus na sociedade colonial.</a:t>
            </a:r>
          </a:p>
          <a:p>
            <a:r>
              <a:rPr lang="pt-BR" dirty="0"/>
              <a:t>e) a existência de uma realidade diferente no Brasil, como a escravidão em larga escala de negros, não alterou em nenhum aspecto as concepções medievais dos portugueses durante os séculos XVI e XVII.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82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pt-BR" dirty="0" smtClean="0"/>
              <a:t>Açúcar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/>
          <a:lstStyle/>
          <a:p>
            <a:r>
              <a:rPr lang="pt-BR" dirty="0" smtClean="0"/>
              <a:t>A exploração do açúcar começou a ser sistematizada de fato com as capitanias hereditárias;</a:t>
            </a:r>
          </a:p>
          <a:p>
            <a:r>
              <a:rPr lang="pt-BR" dirty="0" smtClean="0"/>
              <a:t>Apesar dos primeiros ‘polos’ terem sido São Vicente e Pernambuco, já muito cedo esse centro foi levado para o nordeste, em específico o </a:t>
            </a:r>
            <a:r>
              <a:rPr lang="pt-BR" u="sng" dirty="0" smtClean="0"/>
              <a:t>Recôncavo Baiano</a:t>
            </a:r>
            <a:r>
              <a:rPr lang="pt-BR" dirty="0" smtClean="0"/>
              <a:t>.</a:t>
            </a:r>
            <a:endParaRPr lang="pt-BR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2699792" y="4653136"/>
            <a:ext cx="936104" cy="57606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779912" y="5013176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Região mais propícia para o cultivo do açúcar;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Maior proximidade com Portugal.</a:t>
            </a:r>
          </a:p>
        </p:txBody>
      </p:sp>
    </p:spTree>
    <p:extLst>
      <p:ext uri="{BB962C8B-B14F-4D97-AF65-F5344CB8AC3E}">
        <p14:creationId xmlns:p14="http://schemas.microsoft.com/office/powerpoint/2010/main" val="34755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453" y="20719"/>
            <a:ext cx="7024744" cy="1143000"/>
          </a:xfrm>
        </p:spPr>
        <p:txBody>
          <a:bodyPr/>
          <a:lstStyle/>
          <a:p>
            <a:r>
              <a:rPr lang="pt-BR" dirty="0" smtClean="0"/>
              <a:t>Recôncavo Baiano</a:t>
            </a:r>
            <a:endParaRPr lang="pt-BR" dirty="0"/>
          </a:p>
        </p:txBody>
      </p:sp>
      <p:pic>
        <p:nvPicPr>
          <p:cNvPr id="1026" name="Picture 2" descr="http://www.bahia.ws/wp-content/uploads/2013/02/Mapa-da-Ba%C3%ADa-de-Todos-os-Santos-de-16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824737" cy="530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740352" y="6499846"/>
            <a:ext cx="911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1642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34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pt-BR" dirty="0" smtClean="0"/>
              <a:t>Engenhos</a:t>
            </a:r>
            <a:endParaRPr lang="pt-BR" dirty="0"/>
          </a:p>
        </p:txBody>
      </p:sp>
      <p:pic>
        <p:nvPicPr>
          <p:cNvPr id="2050" name="Picture 2" descr="C:\Users\Marina\Documents\trabalhos marina\EDSON LUÍS\engenhosb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508" y="2204864"/>
            <a:ext cx="421894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/>
          <a:lstStyle/>
          <a:p>
            <a:r>
              <a:rPr lang="pt-BR" u="sng" dirty="0" smtClean="0"/>
              <a:t>Plantation:</a:t>
            </a:r>
          </a:p>
          <a:p>
            <a:endParaRPr lang="pt-BR" u="sng" dirty="0"/>
          </a:p>
          <a:p>
            <a:endParaRPr lang="pt-BR" u="sng" dirty="0" smtClean="0"/>
          </a:p>
          <a:p>
            <a:endParaRPr lang="pt-BR" u="sng" dirty="0"/>
          </a:p>
          <a:p>
            <a:endParaRPr lang="pt-BR" u="sng" dirty="0" smtClean="0"/>
          </a:p>
          <a:p>
            <a:r>
              <a:rPr lang="pt-BR" u="sng" dirty="0" smtClean="0"/>
              <a:t>Engenho:</a:t>
            </a:r>
            <a:endParaRPr lang="pt-BR" u="sng" dirty="0"/>
          </a:p>
        </p:txBody>
      </p:sp>
      <p:sp>
        <p:nvSpPr>
          <p:cNvPr id="6" name="CaixaDeTexto 5"/>
          <p:cNvSpPr txBox="1"/>
          <p:nvPr/>
        </p:nvSpPr>
        <p:spPr>
          <a:xfrm>
            <a:off x="1835696" y="2262273"/>
            <a:ext cx="2994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- </a:t>
            </a:r>
            <a:r>
              <a:rPr lang="pt-BR" dirty="0" smtClean="0"/>
              <a:t>Latifúndios</a:t>
            </a:r>
            <a:r>
              <a:rPr lang="pt-BR" dirty="0"/>
              <a:t>;</a:t>
            </a:r>
            <a:br>
              <a:rPr lang="pt-BR" dirty="0"/>
            </a:br>
            <a:r>
              <a:rPr lang="pt-BR" dirty="0" smtClean="0"/>
              <a:t>- Mão </a:t>
            </a:r>
            <a:r>
              <a:rPr lang="pt-BR" dirty="0"/>
              <a:t>de obra escrava;</a:t>
            </a:r>
            <a:br>
              <a:rPr lang="pt-BR" dirty="0"/>
            </a:br>
            <a:r>
              <a:rPr lang="pt-BR" dirty="0"/>
              <a:t>-</a:t>
            </a:r>
            <a:r>
              <a:rPr lang="pt-BR" dirty="0" smtClean="0"/>
              <a:t> Produção </a:t>
            </a:r>
            <a:r>
              <a:rPr lang="pt-BR" dirty="0"/>
              <a:t>voltada para o mercado externo.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1619672" y="2262273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10617" y="4473682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Casa-grande;</a:t>
            </a:r>
          </a:p>
          <a:p>
            <a:r>
              <a:rPr lang="pt-BR" dirty="0" smtClean="0"/>
              <a:t>- Senzala;</a:t>
            </a:r>
          </a:p>
          <a:p>
            <a:r>
              <a:rPr lang="pt-BR" dirty="0" smtClean="0"/>
              <a:t>- Casa trabalhadores Livres;</a:t>
            </a:r>
          </a:p>
          <a:p>
            <a:r>
              <a:rPr lang="pt-BR" dirty="0" smtClean="0"/>
              <a:t>- Moenda;</a:t>
            </a:r>
          </a:p>
          <a:p>
            <a:r>
              <a:rPr lang="pt-BR" dirty="0" smtClean="0"/>
              <a:t>- Capela.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0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1616" y="404664"/>
            <a:ext cx="7024744" cy="1143000"/>
          </a:xfrm>
        </p:spPr>
        <p:txBody>
          <a:bodyPr/>
          <a:lstStyle/>
          <a:p>
            <a:r>
              <a:rPr lang="pt-BR" dirty="0" smtClean="0"/>
              <a:t>Açúcar</a:t>
            </a:r>
            <a:endParaRPr lang="pt-BR" dirty="0"/>
          </a:p>
        </p:txBody>
      </p:sp>
      <p:pic>
        <p:nvPicPr>
          <p:cNvPr id="4" name="Picture 2" descr="http://www.historiaehistoria.com.br/arquivos/img02_26-7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08712" cy="379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7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pt-BR" dirty="0" smtClean="0"/>
              <a:t>Quem trabalha?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Trabalho escravo na produção – baratear os custos;</a:t>
            </a:r>
          </a:p>
          <a:p>
            <a:r>
              <a:rPr lang="pt-BR" dirty="0" smtClean="0"/>
              <a:t>Em um primeiro momento há escravidão indígena;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059832" y="3717032"/>
            <a:ext cx="554461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03848" y="3861048"/>
            <a:ext cx="5328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Presença da Companhia de Jesus;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Conhecimento maior do território;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Baixa resistência;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Lucratividade do trafico.</a:t>
            </a:r>
            <a:endParaRPr lang="pt-BR" dirty="0"/>
          </a:p>
        </p:txBody>
      </p:sp>
      <p:cxnSp>
        <p:nvCxnSpPr>
          <p:cNvPr id="7" name="Conector angulado 6"/>
          <p:cNvCxnSpPr/>
          <p:nvPr/>
        </p:nvCxnSpPr>
        <p:spPr>
          <a:xfrm>
            <a:off x="2145432" y="3861048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11560" y="4415045"/>
            <a:ext cx="180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Ideia de que o índio “não se adaptou” à escravidão é problemática.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7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024744" cy="1143000"/>
          </a:xfrm>
        </p:spPr>
        <p:txBody>
          <a:bodyPr/>
          <a:lstStyle/>
          <a:p>
            <a:r>
              <a:rPr lang="pt-BR" dirty="0" smtClean="0"/>
              <a:t>Escravidão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2982952" cy="4464496"/>
          </a:xfrm>
        </p:spPr>
        <p:txBody>
          <a:bodyPr>
            <a:normAutofit/>
          </a:bodyPr>
          <a:lstStyle/>
          <a:p>
            <a:r>
              <a:rPr lang="pt-BR" dirty="0" smtClean="0"/>
              <a:t>Escravidão como um termo moderno;</a:t>
            </a:r>
          </a:p>
          <a:p>
            <a:r>
              <a:rPr lang="pt-BR" dirty="0" smtClean="0"/>
              <a:t>Escravo como uma “</a:t>
            </a:r>
            <a:r>
              <a:rPr lang="pt-BR" u="sng" dirty="0" smtClean="0"/>
              <a:t>propriedade privada</a:t>
            </a:r>
            <a:r>
              <a:rPr lang="pt-BR" dirty="0" smtClean="0"/>
              <a:t>” do senhor;</a:t>
            </a:r>
          </a:p>
          <a:p>
            <a:r>
              <a:rPr lang="pt-BR" dirty="0" smtClean="0"/>
              <a:t>Maximização  e mercantilização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503" y="2276872"/>
            <a:ext cx="5500600" cy="440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6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024744" cy="1143000"/>
          </a:xfrm>
        </p:spPr>
        <p:txBody>
          <a:bodyPr/>
          <a:lstStyle/>
          <a:p>
            <a:r>
              <a:rPr lang="pt-BR" dirty="0" smtClean="0"/>
              <a:t>Escravidão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681782"/>
            <a:ext cx="6777317" cy="3508977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Imposição de uma lógica na américa;</a:t>
            </a:r>
          </a:p>
          <a:p>
            <a:r>
              <a:rPr lang="pt-BR" b="1" dirty="0" smtClean="0"/>
              <a:t>“1454</a:t>
            </a:r>
            <a:r>
              <a:rPr lang="pt-BR" b="1" dirty="0"/>
              <a:t>:</a:t>
            </a:r>
            <a:r>
              <a:rPr lang="pt-BR" dirty="0"/>
              <a:t> A bula Papal editada por Nicolau V dá aos portugueses a exclusividade para aprisionar negros para o reino e lá batizá-los.</a:t>
            </a:r>
            <a:br>
              <a:rPr lang="pt-BR" dirty="0"/>
            </a:br>
            <a:r>
              <a:rPr lang="pt-BR" b="1" dirty="0"/>
              <a:t>1549:</a:t>
            </a:r>
            <a:r>
              <a:rPr lang="pt-BR" dirty="0"/>
              <a:t> Tomé de Souza desembarca no Bahia. Com ele vieram provavelmente os primeiros escravos brasileiros</a:t>
            </a:r>
            <a:r>
              <a:rPr lang="pt-BR" dirty="0" smtClean="0"/>
              <a:t>.”</a:t>
            </a:r>
          </a:p>
          <a:p>
            <a:r>
              <a:rPr lang="pt-BR" dirty="0" smtClean="0"/>
              <a:t>A </a:t>
            </a:r>
            <a:r>
              <a:rPr lang="pt-BR" dirty="0"/>
              <a:t>ideia de resistência – </a:t>
            </a:r>
            <a:r>
              <a:rPr lang="pt-BR" u="sng" dirty="0"/>
              <a:t>quilombos</a:t>
            </a:r>
            <a:r>
              <a:rPr lang="pt-BR" dirty="0"/>
              <a:t> e banzo;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16182" y="4719009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851920" y="5440900"/>
            <a:ext cx="5184576" cy="1196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850316" y="541236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“O </a:t>
            </a:r>
            <a:r>
              <a:rPr lang="pt-BR" dirty="0"/>
              <a:t>apogeu do afluxo de escravos negros pode ser situado entre 1701 e 1810, quando 1.891.400 africanos foram desembarcados nos portos </a:t>
            </a:r>
            <a:r>
              <a:rPr lang="pt-BR" dirty="0" smtClean="0"/>
              <a:t>coloniais.”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01552" y="4690746"/>
            <a:ext cx="3311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linkClick r:id="rId2"/>
              </a:rPr>
              <a:t>http://www.geledes.org.br/historia-da-escravidao-negra-brasil-2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97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Economias paralelas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988840"/>
            <a:ext cx="7344932" cy="420169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Pecuária -&gt; transporte, tração dos engenhos e alimentação</a:t>
            </a:r>
            <a:br>
              <a:rPr lang="pt-BR" dirty="0" smtClean="0"/>
            </a:br>
            <a:r>
              <a:rPr lang="pt-BR" dirty="0" smtClean="0"/>
              <a:t>                     interiorização do território</a:t>
            </a:r>
            <a:br>
              <a:rPr lang="pt-BR" dirty="0" smtClean="0"/>
            </a:br>
            <a:r>
              <a:rPr lang="pt-BR" dirty="0" smtClean="0"/>
              <a:t>                     pecuária extensiva</a:t>
            </a:r>
            <a:br>
              <a:rPr lang="pt-BR" dirty="0" smtClean="0"/>
            </a:br>
            <a:r>
              <a:rPr lang="pt-BR" dirty="0" smtClean="0"/>
              <a:t>                     a figura do “vaqueiro livre”</a:t>
            </a:r>
          </a:p>
          <a:p>
            <a:r>
              <a:rPr lang="pt-BR" dirty="0" smtClean="0"/>
              <a:t>Drogas do sertão -&gt; ocupação da Amazônia 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                                    produtos medicinais, alimentícios.</a:t>
            </a:r>
          </a:p>
          <a:p>
            <a:r>
              <a:rPr lang="pt-BR" dirty="0" smtClean="0"/>
              <a:t>Extrativismo do cacau e outros produtos para o abastecimento interno (mandioca, rapadura)</a:t>
            </a:r>
          </a:p>
        </p:txBody>
      </p:sp>
    </p:spTree>
    <p:extLst>
      <p:ext uri="{BB962C8B-B14F-4D97-AF65-F5344CB8AC3E}">
        <p14:creationId xmlns:p14="http://schemas.microsoft.com/office/powerpoint/2010/main" val="1322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645</TotalTime>
  <Words>401</Words>
  <Application>Microsoft Office PowerPoint</Application>
  <PresentationFormat>Apresentação na tela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Austin</vt:lpstr>
      <vt:lpstr>A exploração e o açúcar</vt:lpstr>
      <vt:lpstr>Açúcar </vt:lpstr>
      <vt:lpstr>Recôncavo Baiano</vt:lpstr>
      <vt:lpstr>Engenhos</vt:lpstr>
      <vt:lpstr>Açúcar</vt:lpstr>
      <vt:lpstr>Quem trabalha?</vt:lpstr>
      <vt:lpstr>Escravidão</vt:lpstr>
      <vt:lpstr>Escravidão</vt:lpstr>
      <vt:lpstr>Economias paralelas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exploração e o açúcar</dc:title>
  <dc:creator>Marina</dc:creator>
  <cp:lastModifiedBy>Marina</cp:lastModifiedBy>
  <cp:revision>21</cp:revision>
  <dcterms:created xsi:type="dcterms:W3CDTF">2016-04-11T14:08:02Z</dcterms:created>
  <dcterms:modified xsi:type="dcterms:W3CDTF">2016-04-20T04:53:34Z</dcterms:modified>
</cp:coreProperties>
</file>