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7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3" autoAdjust="0"/>
    <p:restoredTop sz="94660"/>
  </p:normalViewPr>
  <p:slideViewPr>
    <p:cSldViewPr>
      <p:cViewPr varScale="1">
        <p:scale>
          <a:sx n="106" d="100"/>
          <a:sy n="106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pt-BR" sz="7200" dirty="0" smtClean="0">
                <a:solidFill>
                  <a:schemeClr val="tx1"/>
                </a:solidFill>
                <a:latin typeface="+mn-lt"/>
                <a:cs typeface="AngsanaUPC" pitchFamily="18" charset="-34"/>
              </a:rPr>
              <a:t>Alta Idade Média</a:t>
            </a:r>
            <a:endParaRPr lang="pt-BR" sz="7200" dirty="0">
              <a:solidFill>
                <a:schemeClr val="tx1"/>
              </a:solidFill>
              <a:latin typeface="+mn-lt"/>
              <a:cs typeface="AngsanaUPC" pitchFamily="18" charset="-34"/>
            </a:endParaRPr>
          </a:p>
        </p:txBody>
      </p:sp>
      <p:pic>
        <p:nvPicPr>
          <p:cNvPr id="4" name="Imagem 3" descr="107837-ines-brasil-e-seus-memes-reagem-a-620x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531016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andaluzianheavyca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643182"/>
            <a:ext cx="938381" cy="174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 descr="Férula do Beato Pio IX 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285992"/>
            <a:ext cx="171812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15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5000636"/>
            <a:ext cx="1111258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organização do feudo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171448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sz="2800" dirty="0" smtClean="0"/>
              <a:t>Manso senhorial; </a:t>
            </a:r>
            <a:r>
              <a:rPr lang="pt-BR" sz="2800" dirty="0" err="1" smtClean="0"/>
              <a:t>corveia</a:t>
            </a:r>
            <a:endParaRPr lang="pt-BR" sz="28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dirty="0" smtClean="0"/>
              <a:t>Manso servil; talha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dirty="0" smtClean="0"/>
              <a:t>Manso comum</a:t>
            </a:r>
            <a:endParaRPr lang="pt-BR" sz="2000" dirty="0"/>
          </a:p>
        </p:txBody>
      </p:sp>
      <p:pic>
        <p:nvPicPr>
          <p:cNvPr id="5" name="Imagem 4" descr="shutterstock_815757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85475"/>
            <a:ext cx="4818693" cy="319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castle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357430"/>
            <a:ext cx="2119314" cy="282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Feudalismo: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heranças germânicas e romanas</a:t>
            </a:r>
            <a:endParaRPr lang="pt-BR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071678"/>
            <a:ext cx="8229600" cy="4389120"/>
          </a:xfrm>
        </p:spPr>
        <p:txBody>
          <a:bodyPr/>
          <a:lstStyle/>
          <a:p>
            <a:r>
              <a:rPr lang="pt-BR" dirty="0" smtClean="0"/>
              <a:t> Combinação de instituições romanas e tradições germânicas, como o </a:t>
            </a:r>
            <a:r>
              <a:rPr lang="pt-BR" b="1" i="1" dirty="0" err="1" smtClean="0"/>
              <a:t>colonato</a:t>
            </a:r>
            <a:r>
              <a:rPr lang="pt-BR" b="1" i="1" dirty="0" smtClean="0"/>
              <a:t> </a:t>
            </a:r>
            <a:r>
              <a:rPr lang="pt-BR" dirty="0" smtClean="0"/>
              <a:t> e o </a:t>
            </a:r>
            <a:r>
              <a:rPr lang="pt-BR" b="1" i="1" dirty="0" err="1" smtClean="0"/>
              <a:t>comitatus</a:t>
            </a:r>
            <a:r>
              <a:rPr lang="pt-BR" dirty="0" smtClean="0"/>
              <a:t>;</a:t>
            </a:r>
          </a:p>
          <a:p>
            <a:r>
              <a:rPr lang="pt-BR" dirty="0" smtClean="0"/>
              <a:t> </a:t>
            </a:r>
            <a:r>
              <a:rPr lang="pt-BR" b="1" i="1" dirty="0" err="1" smtClean="0"/>
              <a:t>Colonato</a:t>
            </a:r>
            <a:r>
              <a:rPr lang="pt-BR" b="1" i="1" dirty="0" smtClean="0"/>
              <a:t>;</a:t>
            </a:r>
          </a:p>
          <a:p>
            <a:r>
              <a:rPr lang="pt-BR" b="1" i="1" dirty="0" err="1" smtClean="0"/>
              <a:t>Comitatus</a:t>
            </a:r>
            <a:r>
              <a:rPr lang="pt-BR" b="1" i="1" dirty="0" smtClean="0"/>
              <a:t>;</a:t>
            </a:r>
          </a:p>
          <a:p>
            <a:r>
              <a:rPr lang="pt-BR" b="1" dirty="0" smtClean="0"/>
              <a:t>Economia: </a:t>
            </a:r>
            <a:r>
              <a:rPr lang="pt-BR" dirty="0" smtClean="0"/>
              <a:t>subsistência; agricultura e pecuária</a:t>
            </a:r>
          </a:p>
          <a:p>
            <a:r>
              <a:rPr lang="pt-BR" dirty="0" smtClean="0"/>
              <a:t>Comércio sofre estagnação </a:t>
            </a:r>
            <a:r>
              <a:rPr lang="pt-BR" i="1" dirty="0" smtClean="0"/>
              <a:t>(com ressalvas)</a:t>
            </a:r>
            <a:endParaRPr lang="pt-BR" dirty="0"/>
          </a:p>
        </p:txBody>
      </p:sp>
      <p:pic>
        <p:nvPicPr>
          <p:cNvPr id="4" name="Imagem 3" descr="Ana Luiza_7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140558" cy="5163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umblr_o2gf5mrW1D1rk5ih9o1_1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4827417" cy="2857519"/>
          </a:xfrm>
        </p:spPr>
      </p:pic>
      <p:pic>
        <p:nvPicPr>
          <p:cNvPr id="5" name="Imagem 4" descr="13102903_1016832595068227_79194497795009826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85926"/>
            <a:ext cx="3376614" cy="4017357"/>
          </a:xfrm>
          <a:prstGeom prst="rect">
            <a:avLst/>
          </a:prstGeom>
        </p:spPr>
      </p:pic>
      <p:pic>
        <p:nvPicPr>
          <p:cNvPr id="7" name="Imagem 6" descr="944391_969244269808277_386446145681949252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14686"/>
            <a:ext cx="4552950" cy="335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Sociedade feudal</a:t>
            </a:r>
            <a:endParaRPr lang="pt-B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Sociedade </a:t>
            </a:r>
            <a:r>
              <a:rPr lang="pt-BR" sz="2400" dirty="0" err="1" smtClean="0"/>
              <a:t>estamental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/>
              <a:t>Divisão da sociedade em três ordens;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Estrutura social rígida sustentada pela visão religiosa.</a:t>
            </a:r>
            <a:endParaRPr lang="pt-BR" sz="2400" dirty="0"/>
          </a:p>
        </p:txBody>
      </p:sp>
      <p:pic>
        <p:nvPicPr>
          <p:cNvPr id="4" name="Imagem 3" descr="feudalismo-1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643182"/>
            <a:ext cx="5286412" cy="396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38912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Padres e bispos assumiam a função de intermediários entre Deus e os homens;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Dogmas e o medo;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</a:t>
            </a:r>
            <a:r>
              <a:rPr lang="pt-BR" dirty="0" smtClean="0"/>
              <a:t>Monopólio de manuscritos e educação;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</a:t>
            </a:r>
            <a:r>
              <a:rPr lang="pt-BR" dirty="0" smtClean="0"/>
              <a:t>Calendário cristão;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</a:t>
            </a:r>
            <a:r>
              <a:rPr lang="pt-BR" dirty="0" smtClean="0"/>
              <a:t>Igreja prestava auxílio aos pobres.</a:t>
            </a:r>
          </a:p>
        </p:txBody>
      </p:sp>
      <p:pic>
        <p:nvPicPr>
          <p:cNvPr id="4" name="Imagem 3" descr="82649-050-31D70D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214842" cy="522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gargou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786058"/>
            <a:ext cx="4572000" cy="3427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padre-marcelo-ros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28604"/>
            <a:ext cx="1857378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Nobreza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 Aristocracia, indivíduos detentores de terra e de poder político;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/>
              <a:t>Cavaleiro – armas;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/>
              <a:t>Honra e fidelidade;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/>
              <a:t>Romances </a:t>
            </a:r>
            <a:r>
              <a:rPr lang="pt-BR" dirty="0" err="1" smtClean="0"/>
              <a:t>arturianos</a:t>
            </a:r>
            <a:r>
              <a:rPr lang="pt-BR" dirty="0" smtClean="0"/>
              <a:t>; cavaleiros da </a:t>
            </a:r>
            <a:r>
              <a:rPr lang="pt-BR" dirty="0" err="1" smtClean="0"/>
              <a:t>Tavola</a:t>
            </a:r>
            <a:r>
              <a:rPr lang="pt-BR" dirty="0" smtClean="0"/>
              <a:t> Redonda</a:t>
            </a:r>
            <a:endParaRPr lang="pt-BR" dirty="0"/>
          </a:p>
        </p:txBody>
      </p:sp>
      <p:pic>
        <p:nvPicPr>
          <p:cNvPr id="4" name="Imagem 3" descr="95ef0cb5af16cdbc5ab79e91224249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57628"/>
            <a:ext cx="3293282" cy="271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m 4" descr="286412_Papel-de-Parede-Mount-Blade_1920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857628"/>
            <a:ext cx="4897440" cy="2754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1217520_934323336633248_57594456599367066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66"/>
            <a:ext cx="3939596" cy="2849920"/>
          </a:xfrm>
          <a:prstGeom prst="rect">
            <a:avLst/>
          </a:prstGeom>
        </p:spPr>
      </p:pic>
      <p:pic>
        <p:nvPicPr>
          <p:cNvPr id="6" name="Imagem 5" descr="d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7143" cy="6858000"/>
          </a:xfrm>
          <a:prstGeom prst="rect">
            <a:avLst/>
          </a:prstGeom>
        </p:spPr>
      </p:pic>
      <p:pic>
        <p:nvPicPr>
          <p:cNvPr id="9" name="Imagem 8" descr="55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500438"/>
            <a:ext cx="508455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Camponeses</a:t>
            </a: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 Esmagadora maioria da população; </a:t>
            </a:r>
            <a:r>
              <a:rPr lang="pt-BR" b="1" i="1" dirty="0" smtClean="0"/>
              <a:t>glebas;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Servidão de gleba;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Vida de penúria e trabalho exaustivo; </a:t>
            </a:r>
            <a:r>
              <a:rPr lang="pt-BR" b="1" i="1" dirty="0" smtClean="0"/>
              <a:t>banalidades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Vilões;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err="1" smtClean="0"/>
              <a:t>Campesinato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Distribuição desigual de renda</a:t>
            </a:r>
            <a:endParaRPr lang="pt-BR" dirty="0"/>
          </a:p>
        </p:txBody>
      </p:sp>
      <p:pic>
        <p:nvPicPr>
          <p:cNvPr id="4" name="Imagem 3" descr="feudalism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256"/>
            <a:ext cx="4643470" cy="227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m 4" descr="449px-Breviarium_Grimani_-_Ju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00372"/>
            <a:ext cx="2786082" cy="37168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Livros e Filmes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José </a:t>
            </a:r>
            <a:r>
              <a:rPr lang="pt-BR" dirty="0" err="1" smtClean="0"/>
              <a:t>Rivair</a:t>
            </a:r>
            <a:r>
              <a:rPr lang="pt-BR" dirty="0" smtClean="0"/>
              <a:t> Macedo; </a:t>
            </a:r>
            <a:r>
              <a:rPr lang="pt-BR" b="1" dirty="0" smtClean="0"/>
              <a:t>Movimentos Populares na Idade Média </a:t>
            </a:r>
            <a:r>
              <a:rPr lang="pt-BR" i="1" dirty="0" smtClean="0"/>
              <a:t>(livro);</a:t>
            </a:r>
          </a:p>
          <a:p>
            <a:pPr>
              <a:buFont typeface="Wingdings" pitchFamily="2" charset="2"/>
              <a:buChar char="v"/>
            </a:pPr>
            <a:r>
              <a:rPr lang="pt-BR" i="1" dirty="0" smtClean="0"/>
              <a:t> </a:t>
            </a:r>
            <a:r>
              <a:rPr lang="pt-BR" dirty="0" smtClean="0"/>
              <a:t>Cyro de Barros Resende Filho; </a:t>
            </a:r>
            <a:r>
              <a:rPr lang="pt-BR" b="1" dirty="0" smtClean="0"/>
              <a:t>Guerra e Poder na Sociedade Feudal </a:t>
            </a:r>
            <a:r>
              <a:rPr lang="pt-BR" i="1" dirty="0" smtClean="0"/>
              <a:t>(livro);</a:t>
            </a:r>
          </a:p>
          <a:p>
            <a:pPr>
              <a:buFont typeface="Wingdings" pitchFamily="2" charset="2"/>
              <a:buChar char="v"/>
            </a:pPr>
            <a:r>
              <a:rPr lang="pt-BR" i="1" dirty="0" smtClean="0"/>
              <a:t> </a:t>
            </a:r>
            <a:r>
              <a:rPr lang="pt-BR" b="1" dirty="0" smtClean="0"/>
              <a:t>O Nome da Rosa </a:t>
            </a:r>
            <a:r>
              <a:rPr lang="pt-BR" i="1" dirty="0" smtClean="0"/>
              <a:t>(filme)</a:t>
            </a:r>
            <a:endParaRPr lang="pt-BR" dirty="0"/>
          </a:p>
        </p:txBody>
      </p:sp>
      <p:pic>
        <p:nvPicPr>
          <p:cNvPr id="4" name="Imagem 3" descr="nome da rosa.1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000504"/>
            <a:ext cx="4429156" cy="249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2016041809035596719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57356" y="71435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Bons estudos ♥ </a:t>
            </a:r>
            <a:endParaRPr lang="pt-B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gsanaUPC" pitchFamily="18" charset="-34"/>
              </a:rPr>
              <a:t>As migrações dos bárbaros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gsanaUPC" pitchFamily="18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857364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Império Romano do Ocidente derrubado;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</a:t>
            </a:r>
            <a:r>
              <a:rPr lang="pt-BR" sz="2400" i="1" dirty="0" smtClean="0">
                <a:cs typeface="AngsanaUPC" pitchFamily="18" charset="-34"/>
              </a:rPr>
              <a:t>Bárbaros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</a:t>
            </a:r>
            <a:r>
              <a:rPr lang="pt-BR" sz="2400" dirty="0" smtClean="0">
                <a:cs typeface="AngsanaUPC" pitchFamily="18" charset="-34"/>
              </a:rPr>
              <a:t>Povos de origem germânica e eslava (majoritariamente) contribuíram para a formação étnica, cultural, </a:t>
            </a:r>
            <a:r>
              <a:rPr lang="pt-BR" sz="2400" dirty="0" err="1" smtClean="0">
                <a:cs typeface="AngsanaUPC" pitchFamily="18" charset="-34"/>
              </a:rPr>
              <a:t>linguística</a:t>
            </a:r>
            <a:r>
              <a:rPr lang="pt-BR" sz="2400" dirty="0" smtClean="0">
                <a:cs typeface="AngsanaUPC" pitchFamily="18" charset="-34"/>
              </a:rPr>
              <a:t> e religiosa do Ocidente;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</a:t>
            </a:r>
            <a:r>
              <a:rPr lang="pt-BR" sz="2400" dirty="0" smtClean="0">
                <a:cs typeface="AngsanaUPC" pitchFamily="18" charset="-34"/>
              </a:rPr>
              <a:t>Contato entre os primeiros germanos e romanos;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</a:t>
            </a:r>
            <a:r>
              <a:rPr lang="pt-BR" sz="2400" dirty="0" smtClean="0">
                <a:cs typeface="AngsanaUPC" pitchFamily="18" charset="-34"/>
              </a:rPr>
              <a:t>Com as sucessivas invasões (visigodos, ostrogodos e vândalos), as estruturas políticas e socioeconômicas do império entraram em colapso;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cs typeface="AngsanaUPC" pitchFamily="18" charset="-34"/>
              </a:rPr>
              <a:t> </a:t>
            </a:r>
            <a:r>
              <a:rPr lang="pt-BR" sz="2400" dirty="0" smtClean="0">
                <a:cs typeface="AngsanaUPC" pitchFamily="18" charset="-34"/>
              </a:rPr>
              <a:t>Hunos, origem mongólica.</a:t>
            </a:r>
            <a:endParaRPr lang="pt-BR" sz="2400" dirty="0">
              <a:cs typeface="AngsanaUPC" pitchFamily="18" charset="-34"/>
            </a:endParaRPr>
          </a:p>
        </p:txBody>
      </p:sp>
      <p:pic>
        <p:nvPicPr>
          <p:cNvPr id="5" name="Imagem 4" descr="barbaros_invaso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3"/>
            <a:ext cx="9144000" cy="6708532"/>
          </a:xfrm>
          <a:prstGeom prst="rect">
            <a:avLst/>
          </a:prstGeom>
        </p:spPr>
      </p:pic>
      <p:pic>
        <p:nvPicPr>
          <p:cNvPr id="6" name="Imagem 5" descr="0000009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786058"/>
            <a:ext cx="4905375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43891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dirty="0" smtClean="0"/>
              <a:t> Conflitos entre os próprios imigrantes e deslocamento de povos;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dirty="0" smtClean="0"/>
              <a:t>Processo de </a:t>
            </a:r>
            <a:r>
              <a:rPr lang="pt-BR" sz="2400" dirty="0" err="1" smtClean="0"/>
              <a:t>ruralização</a:t>
            </a:r>
            <a:r>
              <a:rPr lang="pt-BR" sz="2400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dirty="0" smtClean="0"/>
              <a:t>Formação de </a:t>
            </a:r>
            <a:r>
              <a:rPr lang="pt-BR" sz="2400" b="1" i="1" dirty="0" err="1" smtClean="0"/>
              <a:t>colonato</a:t>
            </a:r>
            <a:r>
              <a:rPr lang="pt-BR" sz="2400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dirty="0" smtClean="0"/>
              <a:t>Processo gradual de fragmentação do poder político;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dirty="0" smtClean="0"/>
              <a:t>Instituições feudais</a:t>
            </a:r>
            <a:endParaRPr lang="pt-BR" sz="2400" dirty="0"/>
          </a:p>
        </p:txBody>
      </p:sp>
      <p:pic>
        <p:nvPicPr>
          <p:cNvPr id="4" name="Imagem 3" descr="Feudalis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286124"/>
            <a:ext cx="2200545" cy="3051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pintura-que-retrata-vida-na-idade-media-13100555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714752"/>
            <a:ext cx="2876550" cy="258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2832561_957706870979497_8045694142604782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5286380" cy="4085931"/>
          </a:xfrm>
        </p:spPr>
      </p:pic>
      <p:pic>
        <p:nvPicPr>
          <p:cNvPr id="5" name="Imagem 4" descr="13043601_631915316955878_27857781734265455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3714776" cy="2786082"/>
          </a:xfrm>
          <a:prstGeom prst="rect">
            <a:avLst/>
          </a:prstGeom>
        </p:spPr>
      </p:pic>
      <p:pic>
        <p:nvPicPr>
          <p:cNvPr id="6" name="Imagem 5" descr="13062295_1025183994239708_495961442869712032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8604"/>
            <a:ext cx="277196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Germanos</a:t>
            </a: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 Diversidade cultural da Europa;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/>
              <a:t>os germanos desconheciam o Estado e as cidades como organismos político-administrativos;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/>
              <a:t>Economia: </a:t>
            </a:r>
            <a:r>
              <a:rPr lang="pt-BR" dirty="0" smtClean="0"/>
              <a:t>agricultura e pecuária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/>
              <a:t>Estrutura social: </a:t>
            </a:r>
            <a:r>
              <a:rPr lang="pt-BR" dirty="0" smtClean="0"/>
              <a:t> </a:t>
            </a:r>
            <a:r>
              <a:rPr lang="pt-BR" i="1" dirty="0" smtClean="0"/>
              <a:t>clãs</a:t>
            </a:r>
            <a:r>
              <a:rPr lang="pt-BR" dirty="0" smtClean="0"/>
              <a:t>; prestígio aos guerreiros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/>
              <a:t> </a:t>
            </a:r>
            <a:r>
              <a:rPr lang="pt-BR" dirty="0" smtClean="0"/>
              <a:t>Metalurgia desempenhou um papel importante;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Sacrifícios humanos e de animais; pluralidade religiosa</a:t>
            </a:r>
          </a:p>
        </p:txBody>
      </p:sp>
      <p:pic>
        <p:nvPicPr>
          <p:cNvPr id="4" name="Imagem 3" descr="germanos-versus-rom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3116"/>
            <a:ext cx="4515403" cy="3414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Idade Média: </a:t>
            </a:r>
            <a:r>
              <a:rPr lang="pt-B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uma nova concepção</a:t>
            </a:r>
            <a:endParaRPr lang="pt-B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3891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pt-BR" dirty="0" smtClean="0"/>
              <a:t> Segunda metade do séc. V até a primeira metade do séc. XV;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Concepção de atraso rejeitada;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Mil anos divididos em Alta e Baixa idade média;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i="1" dirty="0" smtClean="0"/>
              <a:t>texto disponibilizado no face</a:t>
            </a:r>
            <a:endParaRPr lang="pt-BR" dirty="0"/>
          </a:p>
        </p:txBody>
      </p:sp>
      <p:pic>
        <p:nvPicPr>
          <p:cNvPr id="4" name="Imagem 3" descr="Idade-Mé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00504"/>
            <a:ext cx="3668370" cy="2497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middle_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00438"/>
            <a:ext cx="3500462" cy="3000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Europa dos feudos</a:t>
            </a:r>
            <a:endParaRPr lang="pt-B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50017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/>
              <a:t> Expansão do trabalho servil; o fortalecimento do poder dos nobres e relação de dependência e fidelidade;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 </a:t>
            </a:r>
            <a:r>
              <a:rPr lang="pt-BR" sz="2400" dirty="0" smtClean="0"/>
              <a:t>Direitos e obrigações no feudo firmavam os laços hierarquizados.</a:t>
            </a:r>
            <a:endParaRPr lang="pt-BR" sz="2400" dirty="0"/>
          </a:p>
        </p:txBody>
      </p:sp>
      <p:pic>
        <p:nvPicPr>
          <p:cNvPr id="5" name="Imagem 4" descr="fe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3905277" cy="29289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 descr="direito_na_idade_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00438"/>
            <a:ext cx="4714908" cy="2512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rederico carl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3133246" cy="2143140"/>
          </a:xfrm>
        </p:spPr>
      </p:pic>
      <p:pic>
        <p:nvPicPr>
          <p:cNvPr id="5" name="Imagem 4" descr="giphy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14488"/>
            <a:ext cx="3571900" cy="3571900"/>
          </a:xfrm>
          <a:prstGeom prst="rect">
            <a:avLst/>
          </a:prstGeom>
        </p:spPr>
      </p:pic>
      <p:pic>
        <p:nvPicPr>
          <p:cNvPr id="6" name="Imagem 5" descr="tumblr_o1tob2YOWC1tjr8hq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14686"/>
            <a:ext cx="4214810" cy="249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Suserano e vassalo; senhor feudal e laços de </a:t>
            </a:r>
            <a:r>
              <a:rPr lang="pt-BR" dirty="0" err="1" smtClean="0"/>
              <a:t>suserania</a:t>
            </a:r>
            <a:r>
              <a:rPr lang="pt-BR" dirty="0" smtClean="0"/>
              <a:t> e vassalagem;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 smtClean="0"/>
              <a:t>Direito </a:t>
            </a:r>
            <a:r>
              <a:rPr lang="pt-BR" b="1" i="1" dirty="0" smtClean="0"/>
              <a:t>consuetudinário </a:t>
            </a:r>
            <a:endParaRPr lang="pt-BR" dirty="0"/>
          </a:p>
        </p:txBody>
      </p:sp>
      <p:pic>
        <p:nvPicPr>
          <p:cNvPr id="4" name="Imagem 3" descr="156x133_vassalagem_suseran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643049"/>
            <a:ext cx="1785950" cy="1522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m 4" descr="vassalage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4286248" cy="2829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 descr="cerimonia-de-vassalag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3889683" cy="20362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482</Words>
  <PresentationFormat>Apresentação na tela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Fluxo</vt:lpstr>
      <vt:lpstr>Alta Idade Média</vt:lpstr>
      <vt:lpstr>As migrações dos bárbaros</vt:lpstr>
      <vt:lpstr>Slide 3</vt:lpstr>
      <vt:lpstr>Slide 4</vt:lpstr>
      <vt:lpstr>Os Germanos</vt:lpstr>
      <vt:lpstr>Idade Média: uma nova concepção</vt:lpstr>
      <vt:lpstr>A Europa dos feudos</vt:lpstr>
      <vt:lpstr>Slide 8</vt:lpstr>
      <vt:lpstr>Slide 9</vt:lpstr>
      <vt:lpstr>A organização do feudo</vt:lpstr>
      <vt:lpstr>Feudalismo: heranças germânicas e romanas</vt:lpstr>
      <vt:lpstr>Slide 12</vt:lpstr>
      <vt:lpstr>A Sociedade feudal</vt:lpstr>
      <vt:lpstr>Clero</vt:lpstr>
      <vt:lpstr>Nobreza</vt:lpstr>
      <vt:lpstr>Slide 16</vt:lpstr>
      <vt:lpstr>Camponeses</vt:lpstr>
      <vt:lpstr>Livros e Filmes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 Idade Média</dc:title>
  <dc:creator>Olga</dc:creator>
  <cp:lastModifiedBy>Olga</cp:lastModifiedBy>
  <cp:revision>13</cp:revision>
  <dcterms:created xsi:type="dcterms:W3CDTF">2016-04-28T16:36:14Z</dcterms:created>
  <dcterms:modified xsi:type="dcterms:W3CDTF">2016-04-28T18:46:41Z</dcterms:modified>
</cp:coreProperties>
</file>