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D82-2F3A-4DF9-BF41-6CD11A36228C}" type="datetimeFigureOut">
              <a:rPr lang="pt-BR" smtClean="0"/>
              <a:t>14/08/2016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D01616-E94D-43BF-B911-4CE93EF9752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D82-2F3A-4DF9-BF41-6CD11A36228C}" type="datetimeFigureOut">
              <a:rPr lang="pt-BR" smtClean="0"/>
              <a:t>14/08/2016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1616-E94D-43BF-B911-4CE93EF975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D82-2F3A-4DF9-BF41-6CD11A36228C}" type="datetimeFigureOut">
              <a:rPr lang="pt-BR" smtClean="0"/>
              <a:t>14/08/2016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1616-E94D-43BF-B911-4CE93EF975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D82-2F3A-4DF9-BF41-6CD11A36228C}" type="datetimeFigureOut">
              <a:rPr lang="pt-BR" smtClean="0"/>
              <a:t>14/08/2016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1616-E94D-43BF-B911-4CE93EF975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D82-2F3A-4DF9-BF41-6CD11A36228C}" type="datetimeFigureOut">
              <a:rPr lang="pt-BR" smtClean="0"/>
              <a:t>14/08/2016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1616-E94D-43BF-B911-4CE93EF9752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D82-2F3A-4DF9-BF41-6CD11A36228C}" type="datetimeFigureOut">
              <a:rPr lang="pt-BR" smtClean="0"/>
              <a:t>14/08/2016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1616-E94D-43BF-B911-4CE93EF9752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D82-2F3A-4DF9-BF41-6CD11A36228C}" type="datetimeFigureOut">
              <a:rPr lang="pt-BR" smtClean="0"/>
              <a:t>14/08/2016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1616-E94D-43BF-B911-4CE93EF9752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D82-2F3A-4DF9-BF41-6CD11A36228C}" type="datetimeFigureOut">
              <a:rPr lang="pt-BR" smtClean="0"/>
              <a:t>14/08/2016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1616-E94D-43BF-B911-4CE93EF975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D82-2F3A-4DF9-BF41-6CD11A36228C}" type="datetimeFigureOut">
              <a:rPr lang="pt-BR" smtClean="0"/>
              <a:t>14/08/2016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1616-E94D-43BF-B911-4CE93EF975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D82-2F3A-4DF9-BF41-6CD11A36228C}" type="datetimeFigureOut">
              <a:rPr lang="pt-BR" smtClean="0"/>
              <a:t>14/08/2016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1616-E94D-43BF-B911-4CE93EF975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D82-2F3A-4DF9-BF41-6CD11A36228C}" type="datetimeFigureOut">
              <a:rPr lang="pt-BR" smtClean="0"/>
              <a:t>14/08/2016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1616-E94D-43BF-B911-4CE93EF975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5B52D82-2F3A-4DF9-BF41-6CD11A36228C}" type="datetimeFigureOut">
              <a:rPr lang="pt-BR" smtClean="0"/>
              <a:t>14/08/2016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7D01616-E94D-43BF-B911-4CE93EF9752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Segundo Reinado </a:t>
            </a:r>
            <a:br>
              <a:rPr lang="pt-BR" dirty="0" smtClean="0"/>
            </a:br>
            <a:r>
              <a:rPr lang="pt-BR" dirty="0" smtClean="0"/>
              <a:t>(1840-1889)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Intenção era de amenizar as disputas políticas em nome da unidade e da ordem do país;</a:t>
            </a:r>
          </a:p>
          <a:p>
            <a:endParaRPr lang="pt-BR" dirty="0" smtClean="0"/>
          </a:p>
          <a:p>
            <a:r>
              <a:rPr lang="pt-BR" dirty="0" smtClean="0"/>
              <a:t>Ministério consolidou a exclusão de novos atores políticos que começavam a surgir –principalmente no cenário urbano;</a:t>
            </a:r>
          </a:p>
          <a:p>
            <a:endParaRPr lang="pt-BR" dirty="0" smtClean="0"/>
          </a:p>
          <a:p>
            <a:r>
              <a:rPr lang="pt-BR" dirty="0" smtClean="0"/>
              <a:t>Nomeado o ministério com a composição liberal e conservadora;</a:t>
            </a:r>
          </a:p>
          <a:p>
            <a:endParaRPr lang="pt-BR" dirty="0"/>
          </a:p>
          <a:p>
            <a:r>
              <a:rPr lang="pt-BR" smtClean="0"/>
              <a:t>Nomeado em 1953.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Ministério da Conciliação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08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600200"/>
          </a:xfrm>
        </p:spPr>
        <p:txBody>
          <a:bodyPr/>
          <a:lstStyle/>
          <a:p>
            <a:r>
              <a:rPr lang="pt-BR" dirty="0" smtClean="0"/>
              <a:t>Café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6087"/>
            <a:ext cx="3250704" cy="525780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O café foi introduzido no Brasil pela primeira vez na região do Pará, por volta de 1727;</a:t>
            </a:r>
          </a:p>
          <a:p>
            <a:r>
              <a:rPr lang="pt-BR" dirty="0" smtClean="0"/>
              <a:t>Foi levado pro RJ por 1760, e deu certo com as condições climáticas e topográficas;</a:t>
            </a:r>
          </a:p>
          <a:p>
            <a:r>
              <a:rPr lang="pt-BR" dirty="0" smtClean="0"/>
              <a:t>Recursos já existentes (atividade mercantil/minas) foram reutilizados;</a:t>
            </a:r>
          </a:p>
          <a:p>
            <a:r>
              <a:rPr lang="pt-BR" dirty="0" smtClean="0"/>
              <a:t>A plantação cresceu juntamente com o consumo ~internacional~ principalmente pela região do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 do Paraíba</a:t>
            </a:r>
            <a:r>
              <a:rPr lang="pt-BR" dirty="0" smtClean="0"/>
              <a:t>.</a:t>
            </a:r>
          </a:p>
        </p:txBody>
      </p:sp>
      <p:pic>
        <p:nvPicPr>
          <p:cNvPr id="1026" name="Picture 2" descr="http://www.valeconstruir.com.br/imagens/mapa-passocia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90838"/>
            <a:ext cx="5471170" cy="484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2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Café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Latifúndio, monocultura e mão de obra escrava;</a:t>
            </a:r>
          </a:p>
          <a:p>
            <a:r>
              <a:rPr lang="pt-BR" dirty="0" smtClean="0"/>
              <a:t>1870 – crescimento da plantação de café no oeste paulista;</a:t>
            </a:r>
          </a:p>
          <a:p>
            <a:r>
              <a:rPr lang="pt-BR" dirty="0" smtClean="0"/>
              <a:t>Vale do Paraíba tem um declínio na produção ~que não afeta a escala nacional pela ascendência do oeste paulista~;</a:t>
            </a:r>
          </a:p>
          <a:p>
            <a:r>
              <a:rPr lang="pt-BR" dirty="0" smtClean="0"/>
              <a:t>1850 – Proibição do tráfico negreiro;</a:t>
            </a:r>
          </a:p>
          <a:p>
            <a:r>
              <a:rPr lang="pt-BR" dirty="0" smtClean="0"/>
              <a:t>Como lidar com a mão de obra?</a:t>
            </a:r>
          </a:p>
          <a:p>
            <a:r>
              <a:rPr lang="pt-BR" dirty="0" smtClean="0"/>
              <a:t>A vinda do imigrante europeu começa a ser trabalhada.</a:t>
            </a:r>
          </a:p>
        </p:txBody>
      </p:sp>
    </p:spTree>
    <p:extLst>
      <p:ext uri="{BB962C8B-B14F-4D97-AF65-F5344CB8AC3E}">
        <p14:creationId xmlns:p14="http://schemas.microsoft.com/office/powerpoint/2010/main" val="21090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ladaweb.com/wp-content/uploads/economia-cafeeira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642341" cy="49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8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Café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Café do oeste paulista vigorou;</a:t>
            </a:r>
          </a:p>
          <a:p>
            <a:r>
              <a:rPr lang="pt-BR" dirty="0" smtClean="0"/>
              <a:t>Oeste paulista -&gt; tecnologia do beneficiamento do café;</a:t>
            </a:r>
          </a:p>
          <a:p>
            <a:r>
              <a:rPr lang="pt-BR" dirty="0" smtClean="0"/>
              <a:t>A rápida expansão que o café é muito relacionada com a recuperação econômica do segundo império;</a:t>
            </a:r>
          </a:p>
          <a:p>
            <a:r>
              <a:rPr lang="pt-BR" dirty="0" smtClean="0"/>
              <a:t>Além do mercado europeu, o café conquistou um importante espaço no </a:t>
            </a:r>
            <a:r>
              <a:rPr lang="pt-BR" smtClean="0"/>
              <a:t>mercado </a:t>
            </a:r>
            <a:r>
              <a:rPr lang="pt-BR" smtClean="0"/>
              <a:t>estadunidense;</a:t>
            </a:r>
            <a:endParaRPr lang="pt-BR" dirty="0" smtClean="0"/>
          </a:p>
          <a:p>
            <a:r>
              <a:rPr lang="pt-BR" dirty="0" smtClean="0"/>
              <a:t>Balança comercial obteve um saldo positivo;</a:t>
            </a:r>
          </a:p>
          <a:p>
            <a:r>
              <a:rPr lang="pt-BR" dirty="0" smtClean="0"/>
              <a:t>Permitiu uma mínima acumulação, que foi revertida em sua expansão ~ferrovias.</a:t>
            </a:r>
          </a:p>
        </p:txBody>
      </p:sp>
    </p:spTree>
    <p:extLst>
      <p:ext uri="{BB962C8B-B14F-4D97-AF65-F5344CB8AC3E}">
        <p14:creationId xmlns:p14="http://schemas.microsoft.com/office/powerpoint/2010/main" val="1541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Ferrovias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Excessiva concentração de renda na mão dos cafeicultores paulistas;</a:t>
            </a:r>
          </a:p>
          <a:p>
            <a:r>
              <a:rPr lang="pt-BR" u="sng" dirty="0" smtClean="0"/>
              <a:t>Expansão das ferrovias;</a:t>
            </a:r>
          </a:p>
          <a:p>
            <a:r>
              <a:rPr lang="pt-BR" dirty="0" smtClean="0"/>
              <a:t>Facilitar o escoamento das matérias-primas e produtos agrícolas diretamente para os portos;</a:t>
            </a:r>
          </a:p>
          <a:p>
            <a:r>
              <a:rPr lang="pt-BR" dirty="0" smtClean="0"/>
              <a:t>Transformação no espaço físico, consequências sociais;</a:t>
            </a:r>
          </a:p>
          <a:p>
            <a:r>
              <a:rPr lang="pt-BR" dirty="0" smtClean="0"/>
              <a:t>Importante presença de investimentos ingleses;</a:t>
            </a:r>
          </a:p>
          <a:p>
            <a:r>
              <a:rPr lang="pt-BR" dirty="0" smtClean="0"/>
              <a:t>Primeira estrada de ferro –&gt; Estrada de Ferro Mauá</a:t>
            </a:r>
          </a:p>
        </p:txBody>
      </p:sp>
    </p:spTree>
    <p:extLst>
      <p:ext uri="{BB962C8B-B14F-4D97-AF65-F5344CB8AC3E}">
        <p14:creationId xmlns:p14="http://schemas.microsoft.com/office/powerpoint/2010/main" val="13295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375" y="-230530"/>
            <a:ext cx="8229600" cy="1600200"/>
          </a:xfrm>
        </p:spPr>
        <p:txBody>
          <a:bodyPr/>
          <a:lstStyle/>
          <a:p>
            <a:r>
              <a:rPr lang="pt-BR" dirty="0" smtClean="0"/>
              <a:t>Era Mauá!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3346" y="1300135"/>
            <a:ext cx="3333488" cy="5445224"/>
          </a:xfrm>
        </p:spPr>
        <p:txBody>
          <a:bodyPr>
            <a:normAutofit/>
          </a:bodyPr>
          <a:lstStyle/>
          <a:p>
            <a:r>
              <a:rPr lang="pt-BR" dirty="0" smtClean="0"/>
              <a:t>Intenção de industrializar o Brasil;</a:t>
            </a:r>
          </a:p>
          <a:p>
            <a:r>
              <a:rPr lang="pt-BR" dirty="0" smtClean="0"/>
              <a:t>Financiou ferrovias/ Investiu em serviços públicos/ empresas/ Banco do Brasil;</a:t>
            </a:r>
          </a:p>
          <a:p>
            <a:r>
              <a:rPr lang="pt-BR" dirty="0" smtClean="0"/>
              <a:t>Entrou em conflito com interesses ingleses;</a:t>
            </a:r>
          </a:p>
          <a:p>
            <a:r>
              <a:rPr lang="pt-BR" dirty="0" smtClean="0"/>
              <a:t>Acabou falindo.</a:t>
            </a:r>
          </a:p>
          <a:p>
            <a:endParaRPr lang="pt-BR" dirty="0"/>
          </a:p>
        </p:txBody>
      </p:sp>
      <p:sp>
        <p:nvSpPr>
          <p:cNvPr id="4" name="AutoShape 2" descr="data:image/jpeg;base64,/9j/4AAQSkZJRgABAQAAAQABAAD/2wCEAAkGBxITEhUSEhIWFRUVFRUVFxYVFRUVFRcVFRUXFhUVFRUYHSggGBolHRUVITEhJSkrLi4uFx8zODMsNygtLisBCgoKDg0OGxAQGislHSYrKy0tLSsrLS0tLS0tLS0tLS0tLS0tLSstLS0tLS0tLS0tLS0tLS0tLS0tLS0tLi0tLf/AABEIAPkAygMBIgACEQEDEQH/xAAcAAABBAMBAAAAAAAAAAAAAAAAAQIDBgUHCAT/xABHEAACAQIDBAcEBwYDBgcAAAABAgADEQQSIQUGMUEHEyJRYXGBMkKRsRQjUoKSocEzQ2Jys/CywtFTY2R0k+E0RFSDotLx/8QAGQEBAAMBAQAAAAAAAAAAAAAAAAECAwQF/8QAIxEBAQACAgMBAAIDAQAAAAAAAAECEQMSITFBBDJRImHwFP/aAAwDAQACEQMRAD8A3jCEIBCEIBCEIBCePau1KOGpNWxFRaVNeLObDwA7yeQGpmld8+mqq+als5OqTUdfUANRvFKZuEHi1zrwUyZNotbk25t/C4ROsxVdKS62zN2mtyRB2nPgAZrPb3TthkJXCYd6x4Z6h6pPNRYsfIhZozH4upWc1KtR6jtxd2LMfNjrPLLzBHZsPavTJtSr7FSnQHdRpLfyJq5z8LSt4nffaFQ3fHYnyFeog/ChA/KV6GWW1EMq28WKP/msR/16v/2klLerGr7ONxK+WIrD5NMMREMkXjZ3Shtala2MZwPdqrTqA+BLLm+Bly2N07VgQMXhEcc3oMUYDvyPmDH7wmllMeGkdYl1du10jbOxpC064Sof3Vb6t7nktzlc/wApMtk4nvLtuf0n4/AkJn6+iP3VYk2HdTqasnlqPCUuH9J26ihKvuZv5g9orai+SqBdqFSwqC3ErY2dfEd4vY6S0SiRCEIBCEIBCEIBCEIBCEIBKpv5v3htm0+39ZWYXp0FNmblmY+4lx7R7jYGePpL3/p7NpZEs+KqLenTPBRw62pbgtwbDixFhwJHNO0cdVr1XrVnNSpUOZ3biT+gAsABoAABYS0x2i1kt6d6cVtCr1uJqXtfJTW4p0weSJfTzNyeZmFvGmKJooaYwyWNKyQ0CFo8LHrSJNgCT3AEn4CBARGzI09k1m4Un/A0G2TVHGm34SflI3FtVjwISd6RU2IIPcRY/AxCslBgiiFo4QJcPXdGV0ZkZSCrKxVlI4FWGoPlN59G/S2KpXDbQYLUNlTEaKjngFqjgjfxDQ+HPRNoKZFm0u1ITRfRN0mGkUwONe9I2WjWY60zwWnUY8U5Bvd4HT2d6TKzSwhCEgEIQgEIQgErW/291PZuGNVrNVe60af23txPci8SfIcSJndoY2nRpPWqsFp01Lsx4BVFyZyxvxvPU2hinrvcL7NKmf3dMcBp7x4k957gLWk2i1htqbQq4is9es5epUbMzHmeAAHIAAADkABPHUklohE0URQEkZYgWA2092ytk1a7ZaSk955DzMyG62xDiahB0RRdj39wE2WjUsJQORAoUHW2pmPLy9fE9tuPi7eb6VzAbk0aQBxLZj9gaX9O7zlp2dsugBZKageAH5nnKvR2kWPW1iQTrrpbuXwls2diFK5jYKOfBRbv7vWcnJnlfddfHjjPUe9dmofdB8zw/wBJ5NobFp5fcXxNj8ZM21U/d5qn8gJB8jwt/esa3bB0N+FipHz1MwmWmvXak7QwlE3psyP4LbsnwPL0mHxu5lTIalE5wNSp0YX1HnNhUt3C7ZmUeQt85kWwORbDS4tNv/RcfTO8Ey9tCVaJBsRYjS3MecZll33xwSt2xpVTsvYaOBwbzsbeQEpbCehhn2m3Dnh1ujCIgEdFEsqBN49DG/5qZdnYp7uBbD1GOrqo/YsftAC6nmARxAvpACPpVCrBlYqykMrA2KspuGB5EEA3kWbHZkJUejPe8bRwgZiBXpWSso+17tQDkrAX8CGHKW6ZLCEIQCEJi959spg8LVxL8Ka3A4ZnPZRPViB6wNU9Om9WZhs6k2i5alcjm3tU6Xpo58SncZp9hPZjsU1Wo9Wo2Z6jM7E82Y3J+J4Tx3m0mlKjMLRYESUGkRCI8yXAAGogb2c638swvFI2LuxhhRw9gO0zEt90gW+J/KZHFYpTWSm4uL3Ite50Ci3PW882KxS00PmB+d4zYgWpiDUY3PcOC93mf9fWcGf3J34T4slLdxXcVG1tqAbEA+XD1mew+zqemdQ1uF9QPIco3DvpYT10FM4LbXXJI9isij2RPJiqynkPyk1VLieGrSk7vpMkJ1wmNxmIE9DYJu+YrH4Rr6GEqdvb7dxxdT8R/Ymvqy6+cv29a2yE8nHwPH9JSsbTsx7rm3leer+f+Eebz/yeLLAyQxpm7nIDC8S0daSLH0e7zts/GJX16s9iso50iRcgc2XRh5W5mdUUaqsoZSGVgGBBuCCLgg8xacbUxOguhDeLrsKcI57eGtkvzot7I+6QV8BklMp9TGyoQhM0iac6dttlno4JDoo66pb7RutJT5DObfxKZuJ2ABJNgNSe4Cctbx7Y+k4utiGP7V2Zb8kHZpg+SBR6S+E8orB1V0M8pE91dl5GeU2miiIQJikxhMBY/Ce0PMfOMEfT01HEa+sC07aru6FkBygk6XNrcyf74zObk0XbLbiwuT5n+/ge6Znd/ZlAKUCMrqcjOWLLUYDU2Og4ngJntl7OWkeyAB4aTzebnmusj0+PgylmVZPD4bLpJq20KdPiwvPDtbEOiEoCTbkCflKBtelimpGoaOd7+wys1gQe11YPAG3G51PCcvHh2vttldTa91N46WvbHxEipbYR/ZIbhwIM1emw65Cs1OxbUjIVy66XB7xr3jul+3C2SqoSy2J7/wArd00z48cZuXaMM7fcZxtoqL35TyVcUjnjKh0hh+u6uncArma3Mlsovb0+MpmEWt1hpjOrLcsM1iMuY6i2vDvt2hrrL8f5+2PbaufN1utLFv8AUSjr3NqPSUzEtcDvlgxmIarhgzEnq6gOvdY3t+UrDNPQ4ZrHTh5rvLaMiMMkMZaaMCCPAhaKJIWWno7279Dx1GsTZCerqd3V1CAxPgpyt9wSrybDn9ZFS7DhK10c7XOJ2fQqMbuq9U/fmp9m58SAG+9LLMVlX6S9pdRs7EMDZnXql5G9U5Wt4hSx9JzRXM3T084+1PDUB7zvVPhkUIvx6x/hNL1R8prhPCteZ5C0mqyEmWVMJiRWiCA8GSUpGslSBufZVe+GFUC5qBWt/Ew1v5NceksVZsoA8Jr3o82qGpnDNxF3TxB1dfMG5+8e6XnEuWQG1iBr42njc2Fxzse5xZzPCVkaDBhPPisFm5A+c8WGxJEyNHE3mLS4vHS2KvFvgNBMrhEAIAFhyEx+NxwSwGrHQCZDCsL8QfHylorYwO0aQOIZiOVgfn+kxm19nM4IW5uOF9Jk9u1glQvfQAtbwFr+se1UZMwNxa/pLY2zzEXGWaUnebBChheqFrm3yN/78Zrx1l23ux2dteAX9f8AtKS7T1OCXp5eX+izv4RkRojjEE3c51olooMWALPRh1kQnowp4wluToJ2hYV8Me5ayjxvkqH+kJtqc+dFeP6vaNDuqB6R8mUlR+NUnQcyy9rNC9N2NzbQCX0p0aa27mJZyfgy/Ca8eWnpSrZtp4lu51X8FNE/yyqHh6TXH0pUVQTzvJnMgaShGTEEUxsgSq0kUyFZIsIZLZOOajVSqmpRg1uF7cQT3EXHrNtbF28uKRnUEAWFjxBtc8NO6aZUy9dHmJstVT3qw9dD8py/qwlx7fY7PyclmXX5V6KdmLVr5Ev4RrN2SPCR4nEhVBtewvYC5vysJ5vt6u02ysOSTVqjtEWCn3V/1Mxe1VagGqUnfMx9kuzL5Aco7DnGVTmstNeSsTn9QBpG46lXXUmiRzBNQH42tLyaqnmxiMDWqVaitUYmwIK8F+HOeujiTSSpRJ0TVTzyHgPTUekxOKp4lLugQ87KW+GqxcHj2rU2dlsy/V+F2P8A2/Ob9N+fjDtZ4+qvvHiyXK9wF/heYK89u2K2aqxB4sfnPAJ6GM1HmZ3eVPvEiExLyyhYoiCLAUGS0X1kQEkpwlntgY3q61Gp/s6tOp+B1b9J1ROR8OeXn8p1dsqv1lClU+3TRvxKD+szzWjmXfl747FH/ia/5VWA+QmCLaTMb5/+NxP/ADFf+q0whM1iiN5EZI/CQMYQCI20deJIScoj1kd44MIQmUTcXR7urnwFYsLPUcNTI4gIllPqWfTutNOIZuLou3h+qNAntU+82ujElfKxLC/x4gjLnl6tuHzl/tPiBUodisLePIiKiXYG+kvlVKWJQq6301BGo/vjccfGUjbWw6uHN6N6qcSnvKNPjxnnXj/p6OHN8yelqbNovGY3FbNxR5j4xmH3kpj2rqeYI1ko3opn3pSY5S+mtyxv1jqmCrro9svM3vMNt7FCkhtoLHT+K1h85l9o7yIQTwA/Oa623tI1WJ90HQfrOvhwuV3XJzckxnhjahvGxLwM7nAWJEgIQdHyOPEBY9eUjjkMDJYQzpPdXHWwWFH/AA1D+ks5qw54Tfu7TH6Hhv8Al6P9NZTJaNLb8LbH4sH/ANTX+BqsR+UwBlu6UqOTaeJW37wN+NEf/NKeTLz0rTKsgMlqNIzJQZFvEJjCZAkzRVF7+EjvJKbcfKA+mZn92Nq/R6y1D7Psv/IePw0PpK8Gk1J4s34TjlcbuN9rjzTIOpXk6HVQefcV4cfnLBh9qKy9uxX7YHZ+8Dqh89PGaw3F2yatH6Ox7dLhfi1M8PO3D8PfLHgsU9PVdO2FYA6a6A2I/vWcmWGnrSY8uPZ79v7r0MQC4BDcnViDrw46c+YMpO09z8TTF6dVah+ybK3gFPsn1IlzqY4pTZtFyqzG18unMDgPS3HnMRR2uWcs4sqrm1NgTcBVueNyR6ZjylJ4ZZ8eWKhpsHF1qhpshTIQrs+iISLgXGjGxBst9DfhrPBvfhaVGotCn+7RQzc2c9osfiPhNp4o1K1I1swCIpy6WUm+mVV0CjW54ec01tuqWrMxN7m+vG19Lzo4srlXNy49Zt4wIGJmhebucWhaOEbIAI68bFvAcI9Vkd49DAyWDF50jungb4HCG3HDUP6SzmrCHQnuE6x2Rh+roUaf2KVNfwoB+kpmtGjOm/CZdohwP2lKm9/EZkP5Is1ziFtN1dPmCOTC1xyapSPmwDp/gf4zS1blL4+lb7eV5ETJMQZDJQQxIsZeQJAI5TrGrFkoSCKDGB4t4GQ2bjno1Fq0z2lPDvB0ZT4ETa2ExQqIr62qIrKTpcaHjztw08pptWlj3Q27WpOKC2enUb9m5OUOeBU8VJ4acTaZcuO5uOv8vP0ur6rYtWoz02pFhZ6ZQ8L68/O9pidlU0Wt1GLU9XUUowYnKDoQyMDpqAQRwjdubKrkrUCVEFrEC72IN7h0HA352Ok8OGr1LFKzZl5G4JHj3385yyx6cuOXpmMRjnrJiglTq6FCk4SmFyjKoGS5+0co4zVW0Wu5MuWKr4iuhw+GJdMxao/LQmyse4Bc3ll7pW95NlmgaVzfOhv/ADA6/MTo4rNf7ed+q7vj0xF4Bo0xJs4kwaKJCDHhoScYRCDEvAdeSJIlBN/DX8wPmR8ZKhhLM7vYXra9GiR+1q06Z8ncL+s6ynN3RHget2nQ5innqt5Ihyn8bJOkZnmvFR6Vtm9fsyvYdqkBWHh1Zu//AMM49ZzPXM7Eq0wylWFwwIIPMEWInJe9OzGw2Jq4duNJ2S54lQey3quU+snjqubDVTI7x7mRTRQhMZJMsbkMgOQxSY0QvJDot40EcIkCQGTUjw4+nH0nnEmRoHQfR1vCuKw6hrdagIqC3Eg+16gg/EcpmtohVNyoI53UH5zQu5G8X0PFJVJ+rJy1B/AdC3mLk/Hvm4d7qlQ0usRj1ZRgShGYBxbrVvo1tOYtx10E5OWdPjq48uzD4HE0qTkoL4djUpMy8g/s9ltAoubMD2hfT2S1I6QUDUaFQajMygjhYrrbyKHTlM9hKNGnQqNTqdatbJTygqi02IcJay3W2cWBBIyobCwlZ302iDSp0VUBAquL2U5xUem5yj3tCG46k8gLc/5src/Hpry/w8qbGmKTGkz0nALwvG3i3hJ4YxRGRQYHvCdkW5j8gWsT65vwiHVEGxE8iGemk2oP6wnbcvQDszXE4ojQBaCnnr9ZUH5UpuOVjo12ScNs6grCzuvXPpY5qnaAPiq5V+7LPMbfK8E0d0/7CyVaWNUdmqOqqH/eILoT4lLj/wBqbxmF3y2CuOwdbDGwLrdGPu1F7VNvLMBfvBIjG6pZuORahjQZNjaDI7I6lWRirKeKspIZT4ggj0kE2ZFLmNvBo2SFheJeKJAULfwjgB4mNMBAdeKDEhAeGm1dwtvriMG+CrNrTRshKhzkOiEKRZij5NO7LNUAz27I2g9CqtVOKm9uTA6Mrd4IuPWVzx7TS2GXWtoUKlCmfolm616y56oV+r65mLJ9YxN04ADUEvyuSK/v3V7NWnkPYcEubFczuKxyi3Yb61gdeBF73EupwlHFpTr0WNNiqlCL2HArdOF1I7tCvK0rG+yBqWMqE8XpFVHBSXAI056N8R3Tz+PDpyz/ALy7c8t4VrJo2KxiAz0nAIsIQkoixscIQcktPR9sL6bjqNAi6Zs9Tu6pO04PgdE83EqonQfQPu31OGbGutnxHZp34iih4+GZrnxCoZGV1FpG0oQhMWghCEDQvT1uj1dYbQpD6usQlYD3aoFlfwDAAfzL3tNRTsvbOy6WJoVMPWXNTqKVYc/Ag8mBsQeRAnJu9+7tXAYqphqupXVWtYVKZvkqDzsdORBHKaY34zyjCMY28Vo2XRCxQY2EGjw0USK8VTBpLeF4xol4Ro+8cGkd4maDTYvRjtyzNhXOjdqnfvvd1H+K3g0yXSNX+odeF6iDztc/5Zq/B4tqbrUQ2ZGDDuuDfXw5GW/frbiYmlQdD7WZmHMEC1j46mZZYf5ytpn/AIWVS2MbeBMSasjryR1sbWII4g9/6cp7t2sNTfEJ1xIooc9VgrNlReZC65b5QSNddNZ59o4oVKtRwLZnYi17ZbmwsfSRvzpOvG0AiiMklFCSAASSQAALkk6AADib8pKqw7h7sNtDGU8OLhPbqsPcpLbMb95uFHiw7jOsMPQVEVEUKqKFVRoAqiwAHcAJT+izc0bOwg6wD6RWs9Y6HLp2aQPctz5kseFpdJlldtZNCEISqRCEIBKd0mbkptLDZVsuIpXai54X96mx+y1h5EA8rG4wgcV47CvSdqVRCjoxVlYWKsNCCJ5iZ0v0r9HA2gn0jDALi0W3ILXUcEY8nHut6HSxXm3FYd6bMjqUdSVZWBVlYaEEHgZtjds9aQ3heFoASUiLEhAcGiGNvC8GjrxLxLxLwaPjs2lowGBhAvFBjZPgsM1RsqgmwLHKMxCgXJA56f8A6OMhOlp2bSpJsyu6Or1KjUlqJ2wyKKoZEIsL3ys2YG3EcRY4LHNmUZQWyAKznUkfu81rhLKQuW/u89AM7u9nw4q1jSLIVyhGDKWC6knskAXKCxIJzaX1ke3NrVqlF9EpUiy0yqhL1H7NR1JDHNlZVOYAcgbcJSXWS9m8VYWbv6EdwPZ2liU8cMjDv/fsP8P4vsmYfok6MjiSuMxiWw4sadNh+3I4Mw/2X+Ly49BAW0EZZfFJCwhCUXEIQgEIQgEIQgEonSR0b0dpKaqWpYpRZaluy9uCVgNSOQYajxGkvcIHGm3tiYjB1jQxNM06i62OoYcmRuDKe8fOY0GdkbybuYbHUupxVIVF4qeDoftI41U/PncTQm+vQ1i8MWqYS+Ko8bAfXqPFB7fLVdT9kTWZ/wBqXFrAmF45qZBIIIINiCLEEcQRyMaRLJJCIYkhJYkISuwoikxsWTAolg3brrSp4iowBORFUMBoxe4Zb8xk48u8SvgS87mboYzaFBqdGiQGq02+k1RlpBEWorKHIzObleytwLa20sy9EeLYe3HpjK4NVaj5GCqScpBQjrPfNiuVDfjpl0mztxOiVS4xOND9VmFSnhalsxYgHNie8XvZDrb2rXZTdty+j3DYAKxPX11FhVcABOOlGnwpjtNrq3aNzrLhM/u4n5oii2g0AiwhIBCEIBCEIBCEIBCEIBCEIBCEIFd3n3IwGP1xOHUvyqr2Ko7u2urAX4NceE1Zt/oEcXbBYoMOSYgZT/1EBBP3RN6wky2Dk3a3RntWhfNgqjgc6Nq1/ECmS1vMCVjGbOrUjarSqUz/ALxGT/EBO2Y1+B8pPZGnD8fSpMxyqCxPIAk/ATr3Fe1Mxs/2Y2OR9m7k7SrkClgcQb8zSZE/G9l/OXXYnQZtCrY4ipSw68xfrqg+6nZP450bCO1SoG7PRDs3C2Z0OJqDXNXsyA/w0gMtv5sx8ZflUAAAWA0AHADuEWEqCEIQCEIQCEIQCEI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xITEhUSEhIWFRUVFRUVFxYVFRUVFRcVFRUXFhUVFRUYHSggGBolHRUVITEhJSkrLi4uFx8zODMsNygtLisBCgoKDg0OGxAQGislHSYrKy0tLSsrLS0tLS0tLS0tLS0tLS0tLSstLS0tLS0tLS0tLS0tLS0tLS0tLS0tLi0tLf/AABEIAPkAygMBIgACEQEDEQH/xAAcAAABBAMBAAAAAAAAAAAAAAAAAQIDBgUHCAT/xABHEAACAQIDBAcEBwYDBgcAAAABAgADEQQSIQUGMUEHEyJRYXGBMkKRsRQjUoKSocEzQ2Jys/CywtFTY2R0k+E0RFSDotLx/8QAGQEBAAMBAQAAAAAAAAAAAAAAAAECAwQF/8QAIxEBAQACAgMBAAIDAQAAAAAAAAECEQMSITFBBDJRImHwFP/aAAwDAQACEQMRAD8A3jCEIBCEIBCEIBCePau1KOGpNWxFRaVNeLObDwA7yeQGpmld8+mqq+als5OqTUdfUANRvFKZuEHi1zrwUyZNotbk25t/C4ROsxVdKS62zN2mtyRB2nPgAZrPb3TthkJXCYd6x4Z6h6pPNRYsfIhZozH4upWc1KtR6jtxd2LMfNjrPLLzBHZsPavTJtSr7FSnQHdRpLfyJq5z8LSt4nffaFQ3fHYnyFeog/ChA/KV6GWW1EMq28WKP/msR/16v/2klLerGr7ONxK+WIrD5NMMREMkXjZ3Shtala2MZwPdqrTqA+BLLm+Bly2N07VgQMXhEcc3oMUYDvyPmDH7wmllMeGkdYl1du10jbOxpC064Sof3Vb6t7nktzlc/wApMtk4nvLtuf0n4/AkJn6+iP3VYk2HdTqasnlqPCUuH9J26ihKvuZv5g9orai+SqBdqFSwqC3ErY2dfEd4vY6S0SiRCEIBCEIBCEIBCEIBCEIBKpv5v3htm0+39ZWYXp0FNmblmY+4lx7R7jYGePpL3/p7NpZEs+KqLenTPBRw62pbgtwbDixFhwJHNO0cdVr1XrVnNSpUOZ3biT+gAsABoAABYS0x2i1kt6d6cVtCr1uJqXtfJTW4p0weSJfTzNyeZmFvGmKJooaYwyWNKyQ0CFo8LHrSJNgCT3AEn4CBARGzI09k1m4Un/A0G2TVHGm34SflI3FtVjwISd6RU2IIPcRY/AxCslBgiiFo4QJcPXdGV0ZkZSCrKxVlI4FWGoPlN59G/S2KpXDbQYLUNlTEaKjngFqjgjfxDQ+HPRNoKZFm0u1ITRfRN0mGkUwONe9I2WjWY60zwWnUY8U5Bvd4HT2d6TKzSwhCEgEIQgEIQgErW/291PZuGNVrNVe60af23txPci8SfIcSJndoY2nRpPWqsFp01Lsx4BVFyZyxvxvPU2hinrvcL7NKmf3dMcBp7x4k957gLWk2i1htqbQq4is9es5epUbMzHmeAAHIAAADkABPHUklohE0URQEkZYgWA2092ytk1a7ZaSk955DzMyG62xDiahB0RRdj39wE2WjUsJQORAoUHW2pmPLy9fE9tuPi7eb6VzAbk0aQBxLZj9gaX9O7zlp2dsugBZKageAH5nnKvR2kWPW1iQTrrpbuXwls2diFK5jYKOfBRbv7vWcnJnlfddfHjjPUe9dmofdB8zw/wBJ5NobFp5fcXxNj8ZM21U/d5qn8gJB8jwt/esa3bB0N+FipHz1MwmWmvXak7QwlE3psyP4LbsnwPL0mHxu5lTIalE5wNSp0YX1HnNhUt3C7ZmUeQt85kWwORbDS4tNv/RcfTO8Ey9tCVaJBsRYjS3MecZll33xwSt2xpVTsvYaOBwbzsbeQEpbCehhn2m3Dnh1ujCIgEdFEsqBN49DG/5qZdnYp7uBbD1GOrqo/YsftAC6nmARxAvpACPpVCrBlYqykMrA2KspuGB5EEA3kWbHZkJUejPe8bRwgZiBXpWSso+17tQDkrAX8CGHKW6ZLCEIQCEJi959spg8LVxL8Ka3A4ZnPZRPViB6wNU9Om9WZhs6k2i5alcjm3tU6Xpo58SncZp9hPZjsU1Wo9Wo2Z6jM7E82Y3J+J4Tx3m0mlKjMLRYESUGkRCI8yXAAGogb2c638swvFI2LuxhhRw9gO0zEt90gW+J/KZHFYpTWSm4uL3Ite50Ci3PW882KxS00PmB+d4zYgWpiDUY3PcOC93mf9fWcGf3J34T4slLdxXcVG1tqAbEA+XD1mew+zqemdQ1uF9QPIco3DvpYT10FM4LbXXJI9isij2RPJiqynkPyk1VLieGrSk7vpMkJ1wmNxmIE9DYJu+YrH4Rr6GEqdvb7dxxdT8R/Ymvqy6+cv29a2yE8nHwPH9JSsbTsx7rm3leer+f+Eebz/yeLLAyQxpm7nIDC8S0daSLH0e7zts/GJX16s9iso50iRcgc2XRh5W5mdUUaqsoZSGVgGBBuCCLgg8xacbUxOguhDeLrsKcI57eGtkvzot7I+6QV8BklMp9TGyoQhM0iac6dttlno4JDoo66pb7RutJT5DObfxKZuJ2ABJNgNSe4Cctbx7Y+k4utiGP7V2Zb8kHZpg+SBR6S+E8orB1V0M8pE91dl5GeU2miiIQJikxhMBY/Ce0PMfOMEfT01HEa+sC07aru6FkBygk6XNrcyf74zObk0XbLbiwuT5n+/ge6Znd/ZlAKUCMrqcjOWLLUYDU2Og4ngJntl7OWkeyAB4aTzebnmusj0+PgylmVZPD4bLpJq20KdPiwvPDtbEOiEoCTbkCflKBtelimpGoaOd7+wys1gQe11YPAG3G51PCcvHh2vttldTa91N46WvbHxEipbYR/ZIbhwIM1emw65Cs1OxbUjIVy66XB7xr3jul+3C2SqoSy2J7/wArd00z48cZuXaMM7fcZxtoqL35TyVcUjnjKh0hh+u6uncArma3Mlsovb0+MpmEWt1hpjOrLcsM1iMuY6i2vDvt2hrrL8f5+2PbaufN1utLFv8AUSjr3NqPSUzEtcDvlgxmIarhgzEnq6gOvdY3t+UrDNPQ4ZrHTh5rvLaMiMMkMZaaMCCPAhaKJIWWno7279Dx1GsTZCerqd3V1CAxPgpyt9wSrybDn9ZFS7DhK10c7XOJ2fQqMbuq9U/fmp9m58SAG+9LLMVlX6S9pdRs7EMDZnXql5G9U5Wt4hSx9JzRXM3T084+1PDUB7zvVPhkUIvx6x/hNL1R8prhPCteZ5C0mqyEmWVMJiRWiCA8GSUpGslSBufZVe+GFUC5qBWt/Ew1v5NceksVZsoA8Jr3o82qGpnDNxF3TxB1dfMG5+8e6XnEuWQG1iBr42njc2Fxzse5xZzPCVkaDBhPPisFm5A+c8WGxJEyNHE3mLS4vHS2KvFvgNBMrhEAIAFhyEx+NxwSwGrHQCZDCsL8QfHylorYwO0aQOIZiOVgfn+kxm19nM4IW5uOF9Jk9u1glQvfQAtbwFr+se1UZMwNxa/pLY2zzEXGWaUnebBChheqFrm3yN/78Zrx1l23ux2dteAX9f8AtKS7T1OCXp5eX+izv4RkRojjEE3c51olooMWALPRh1kQnowp4wluToJ2hYV8Me5ayjxvkqH+kJtqc+dFeP6vaNDuqB6R8mUlR+NUnQcyy9rNC9N2NzbQCX0p0aa27mJZyfgy/Ca8eWnpSrZtp4lu51X8FNE/yyqHh6TXH0pUVQTzvJnMgaShGTEEUxsgSq0kUyFZIsIZLZOOajVSqmpRg1uF7cQT3EXHrNtbF28uKRnUEAWFjxBtc8NO6aZUy9dHmJstVT3qw9dD8py/qwlx7fY7PyclmXX5V6KdmLVr5Ev4RrN2SPCR4nEhVBtewvYC5vysJ5vt6u02ysOSTVqjtEWCn3V/1Mxe1VagGqUnfMx9kuzL5Aco7DnGVTmstNeSsTn9QBpG46lXXUmiRzBNQH42tLyaqnmxiMDWqVaitUYmwIK8F+HOeujiTSSpRJ0TVTzyHgPTUekxOKp4lLugQ87KW+GqxcHj2rU2dlsy/V+F2P8A2/Ob9N+fjDtZ4+qvvHiyXK9wF/heYK89u2K2aqxB4sfnPAJ6GM1HmZ3eVPvEiExLyyhYoiCLAUGS0X1kQEkpwlntgY3q61Gp/s6tOp+B1b9J1ROR8OeXn8p1dsqv1lClU+3TRvxKD+szzWjmXfl747FH/ia/5VWA+QmCLaTMb5/+NxP/ADFf+q0whM1iiN5EZI/CQMYQCI20deJIScoj1kd44MIQmUTcXR7urnwFYsLPUcNTI4gIllPqWfTutNOIZuLou3h+qNAntU+82ujElfKxLC/x4gjLnl6tuHzl/tPiBUodisLePIiKiXYG+kvlVKWJQq6301BGo/vjccfGUjbWw6uHN6N6qcSnvKNPjxnnXj/p6OHN8yelqbNovGY3FbNxR5j4xmH3kpj2rqeYI1ko3opn3pSY5S+mtyxv1jqmCrro9svM3vMNt7FCkhtoLHT+K1h85l9o7yIQTwA/Oa623tI1WJ90HQfrOvhwuV3XJzckxnhjahvGxLwM7nAWJEgIQdHyOPEBY9eUjjkMDJYQzpPdXHWwWFH/AA1D+ks5qw54Tfu7TH6Hhv8Al6P9NZTJaNLb8LbH4sH/ANTX+BqsR+UwBlu6UqOTaeJW37wN+NEf/NKeTLz0rTKsgMlqNIzJQZFvEJjCZAkzRVF7+EjvJKbcfKA+mZn92Nq/R6y1D7Psv/IePw0PpK8Gk1J4s34TjlcbuN9rjzTIOpXk6HVQefcV4cfnLBh9qKy9uxX7YHZ+8Dqh89PGaw3F2yatH6Ox7dLhfi1M8PO3D8PfLHgsU9PVdO2FYA6a6A2I/vWcmWGnrSY8uPZ79v7r0MQC4BDcnViDrw46c+YMpO09z8TTF6dVah+ybK3gFPsn1IlzqY4pTZtFyqzG18unMDgPS3HnMRR2uWcs4sqrm1NgTcBVueNyR6ZjylJ4ZZ8eWKhpsHF1qhpshTIQrs+iISLgXGjGxBst9DfhrPBvfhaVGotCn+7RQzc2c9osfiPhNp4o1K1I1swCIpy6WUm+mVV0CjW54ec01tuqWrMxN7m+vG19Lzo4srlXNy49Zt4wIGJmhebucWhaOEbIAI68bFvAcI9Vkd49DAyWDF50jungb4HCG3HDUP6SzmrCHQnuE6x2Rh+roUaf2KVNfwoB+kpmtGjOm/CZdohwP2lKm9/EZkP5Is1ziFtN1dPmCOTC1xyapSPmwDp/gf4zS1blL4+lb7eV5ETJMQZDJQQxIsZeQJAI5TrGrFkoSCKDGB4t4GQ2bjno1Fq0z2lPDvB0ZT4ETa2ExQqIr62qIrKTpcaHjztw08pptWlj3Q27WpOKC2enUb9m5OUOeBU8VJ4acTaZcuO5uOv8vP0ur6rYtWoz02pFhZ6ZQ8L68/O9pidlU0Wt1GLU9XUUowYnKDoQyMDpqAQRwjdubKrkrUCVEFrEC72IN7h0HA352Ok8OGr1LFKzZl5G4JHj3385yyx6cuOXpmMRjnrJiglTq6FCk4SmFyjKoGS5+0co4zVW0Wu5MuWKr4iuhw+GJdMxao/LQmyse4Bc3ll7pW95NlmgaVzfOhv/ADA6/MTo4rNf7ed+q7vj0xF4Bo0xJs4kwaKJCDHhoScYRCDEvAdeSJIlBN/DX8wPmR8ZKhhLM7vYXra9GiR+1q06Z8ncL+s6ynN3RHget2nQ5innqt5Ihyn8bJOkZnmvFR6Vtm9fsyvYdqkBWHh1Zu//AMM49ZzPXM7Eq0wylWFwwIIPMEWInJe9OzGw2Jq4duNJ2S54lQey3quU+snjqubDVTI7x7mRTRQhMZJMsbkMgOQxSY0QvJDot40EcIkCQGTUjw4+nH0nnEmRoHQfR1vCuKw6hrdagIqC3Eg+16gg/EcpmtohVNyoI53UH5zQu5G8X0PFJVJ+rJy1B/AdC3mLk/Hvm4d7qlQ0usRj1ZRgShGYBxbrVvo1tOYtx10E5OWdPjq48uzD4HE0qTkoL4djUpMy8g/s9ltAoubMD2hfT2S1I6QUDUaFQajMygjhYrrbyKHTlM9hKNGnQqNTqdatbJTygqi02IcJay3W2cWBBIyobCwlZ302iDSp0VUBAquL2U5xUem5yj3tCG46k8gLc/5src/Hpry/w8qbGmKTGkz0nALwvG3i3hJ4YxRGRQYHvCdkW5j8gWsT65vwiHVEGxE8iGemk2oP6wnbcvQDszXE4ojQBaCnnr9ZUH5UpuOVjo12ScNs6grCzuvXPpY5qnaAPiq5V+7LPMbfK8E0d0/7CyVaWNUdmqOqqH/eILoT4lLj/wBqbxmF3y2CuOwdbDGwLrdGPu1F7VNvLMBfvBIjG6pZuORahjQZNjaDI7I6lWRirKeKspIZT4ggj0kE2ZFLmNvBo2SFheJeKJAULfwjgB4mNMBAdeKDEhAeGm1dwtvriMG+CrNrTRshKhzkOiEKRZij5NO7LNUAz27I2g9CqtVOKm9uTA6Mrd4IuPWVzx7TS2GXWtoUKlCmfolm616y56oV+r65mLJ9YxN04ADUEvyuSK/v3V7NWnkPYcEubFczuKxyi3Yb61gdeBF73EupwlHFpTr0WNNiqlCL2HArdOF1I7tCvK0rG+yBqWMqE8XpFVHBSXAI056N8R3Tz+PDpyz/ALy7c8t4VrJo2KxiAz0nAIsIQkoixscIQcktPR9sL6bjqNAi6Zs9Tu6pO04PgdE83EqonQfQPu31OGbGutnxHZp34iih4+GZrnxCoZGV1FpG0oQhMWghCEDQvT1uj1dYbQpD6usQlYD3aoFlfwDAAfzL3tNRTsvbOy6WJoVMPWXNTqKVYc/Ag8mBsQeRAnJu9+7tXAYqphqupXVWtYVKZvkqDzsdORBHKaY34zyjCMY28Vo2XRCxQY2EGjw0USK8VTBpLeF4xol4Ro+8cGkd4maDTYvRjtyzNhXOjdqnfvvd1H+K3g0yXSNX+odeF6iDztc/5Zq/B4tqbrUQ2ZGDDuuDfXw5GW/frbiYmlQdD7WZmHMEC1j46mZZYf5ytpn/AIWVS2MbeBMSasjryR1sbWII4g9/6cp7t2sNTfEJ1xIooc9VgrNlReZC65b5QSNddNZ59o4oVKtRwLZnYi17ZbmwsfSRvzpOvG0AiiMklFCSAASSQAALkk6AADib8pKqw7h7sNtDGU8OLhPbqsPcpLbMb95uFHiw7jOsMPQVEVEUKqKFVRoAqiwAHcAJT+izc0bOwg6wD6RWs9Y6HLp2aQPctz5kseFpdJlldtZNCEISqRCEIBKd0mbkptLDZVsuIpXai54X96mx+y1h5EA8rG4wgcV47CvSdqVRCjoxVlYWKsNCCJ5iZ0v0r9HA2gn0jDALi0W3ILXUcEY8nHut6HSxXm3FYd6bMjqUdSVZWBVlYaEEHgZtjds9aQ3heFoASUiLEhAcGiGNvC8GjrxLxLxLwaPjs2lowGBhAvFBjZPgsM1RsqgmwLHKMxCgXJA56f8A6OMhOlp2bSpJsyu6Or1KjUlqJ2wyKKoZEIsL3ys2YG3EcRY4LHNmUZQWyAKznUkfu81rhLKQuW/u89AM7u9nw4q1jSLIVyhGDKWC6knskAXKCxIJzaX1ke3NrVqlF9EpUiy0yqhL1H7NR1JDHNlZVOYAcgbcJSXWS9m8VYWbv6EdwPZ2liU8cMjDv/fsP8P4vsmYfok6MjiSuMxiWw4sadNh+3I4Mw/2X+Ly49BAW0EZZfFJCwhCUXEIQgEIQgEIQgEonSR0b0dpKaqWpYpRZaluy9uCVgNSOQYajxGkvcIHGm3tiYjB1jQxNM06i62OoYcmRuDKe8fOY0GdkbybuYbHUupxVIVF4qeDoftI41U/PncTQm+vQ1i8MWqYS+Ko8bAfXqPFB7fLVdT9kTWZ/wBqXFrAmF45qZBIIIINiCLEEcQRyMaRLJJCIYkhJYkISuwoikxsWTAolg3brrSp4iowBORFUMBoxe4Zb8xk48u8SvgS87mboYzaFBqdGiQGq02+k1RlpBEWorKHIzObleytwLa20sy9EeLYe3HpjK4NVaj5GCqScpBQjrPfNiuVDfjpl0mztxOiVS4xOND9VmFSnhalsxYgHNie8XvZDrb2rXZTdty+j3DYAKxPX11FhVcABOOlGnwpjtNrq3aNzrLhM/u4n5oii2g0AiwhIBCEIBCEIBCEIBCEIBCEIBCEIFd3n3IwGP1xOHUvyqr2Ko7u2urAX4NceE1Zt/oEcXbBYoMOSYgZT/1EBBP3RN6wky2Dk3a3RntWhfNgqjgc6Nq1/ECmS1vMCVjGbOrUjarSqUz/ALxGT/EBO2Y1+B8pPZGnD8fSpMxyqCxPIAk/ATr3Fe1Mxs/2Y2OR9m7k7SrkClgcQb8zSZE/G9l/OXXYnQZtCrY4ipSw68xfrqg+6nZP450bCO1SoG7PRDs3C2Z0OJqDXNXsyA/w0gMtv5sx8ZflUAAAWA0AHADuEWEqCEIQCEIQCEIQCEIQ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data:image/jpeg;base64,/9j/4AAQSkZJRgABAQAAAQABAAD/2wCEAAkGBxITEhUSEhIWFRUVFRUVFxYVFRUVFRcVFRUXFhUVFRUYHSggGBolHRUVITEhJSkrLi4uFx8zODMsNygtLisBCgoKDg0OGxAQGislHSYrKy0tLSsrLS0tLS0tLS0tLS0tLS0tLSstLS0tLS0tLS0tLS0tLS0tLS0tLS0tLi0tLf/AABEIAPkAygMBIgACEQEDEQH/xAAcAAABBAMBAAAAAAAAAAAAAAAAAQIDBgUHCAT/xABHEAACAQIDBAcEBwYDBgcAAAABAgADEQQSIQUGMUEHEyJRYXGBMkKRsRQjUoKSocEzQ2Jys/CywtFTY2R0k+E0RFSDotLx/8QAGQEBAAMBAQAAAAAAAAAAAAAAAAECAwQF/8QAIxEBAQACAgMBAAIDAQAAAAAAAAECEQMSITFBBDJRImHwFP/aAAwDAQACEQMRAD8A3jCEIBCEIBCEIBCePau1KOGpNWxFRaVNeLObDwA7yeQGpmld8+mqq+als5OqTUdfUANRvFKZuEHi1zrwUyZNotbk25t/C4ROsxVdKS62zN2mtyRB2nPgAZrPb3TthkJXCYd6x4Z6h6pPNRYsfIhZozH4upWc1KtR6jtxd2LMfNjrPLLzBHZsPavTJtSr7FSnQHdRpLfyJq5z8LSt4nffaFQ3fHYnyFeog/ChA/KV6GWW1EMq28WKP/msR/16v/2klLerGr7ONxK+WIrD5NMMREMkXjZ3Shtala2MZwPdqrTqA+BLLm+Bly2N07VgQMXhEcc3oMUYDvyPmDH7wmllMeGkdYl1du10jbOxpC064Sof3Vb6t7nktzlc/wApMtk4nvLtuf0n4/AkJn6+iP3VYk2HdTqasnlqPCUuH9J26ihKvuZv5g9orai+SqBdqFSwqC3ErY2dfEd4vY6S0SiRCEIBCEIBCEIBCEIBCEIBKpv5v3htm0+39ZWYXp0FNmblmY+4lx7R7jYGePpL3/p7NpZEs+KqLenTPBRw62pbgtwbDixFhwJHNO0cdVr1XrVnNSpUOZ3biT+gAsABoAABYS0x2i1kt6d6cVtCr1uJqXtfJTW4p0weSJfTzNyeZmFvGmKJooaYwyWNKyQ0CFo8LHrSJNgCT3AEn4CBARGzI09k1m4Un/A0G2TVHGm34SflI3FtVjwISd6RU2IIPcRY/AxCslBgiiFo4QJcPXdGV0ZkZSCrKxVlI4FWGoPlN59G/S2KpXDbQYLUNlTEaKjngFqjgjfxDQ+HPRNoKZFm0u1ITRfRN0mGkUwONe9I2WjWY60zwWnUY8U5Bvd4HT2d6TKzSwhCEgEIQgEIQgErW/291PZuGNVrNVe60af23txPci8SfIcSJndoY2nRpPWqsFp01Lsx4BVFyZyxvxvPU2hinrvcL7NKmf3dMcBp7x4k957gLWk2i1htqbQq4is9es5epUbMzHmeAAHIAAADkABPHUklohE0URQEkZYgWA2092ytk1a7ZaSk955DzMyG62xDiahB0RRdj39wE2WjUsJQORAoUHW2pmPLy9fE9tuPi7eb6VzAbk0aQBxLZj9gaX9O7zlp2dsugBZKageAH5nnKvR2kWPW1iQTrrpbuXwls2diFK5jYKOfBRbv7vWcnJnlfddfHjjPUe9dmofdB8zw/wBJ5NobFp5fcXxNj8ZM21U/d5qn8gJB8jwt/esa3bB0N+FipHz1MwmWmvXak7QwlE3psyP4LbsnwPL0mHxu5lTIalE5wNSp0YX1HnNhUt3C7ZmUeQt85kWwORbDS4tNv/RcfTO8Ey9tCVaJBsRYjS3MecZll33xwSt2xpVTsvYaOBwbzsbeQEpbCehhn2m3Dnh1ujCIgEdFEsqBN49DG/5qZdnYp7uBbD1GOrqo/YsftAC6nmARxAvpACPpVCrBlYqykMrA2KspuGB5EEA3kWbHZkJUejPe8bRwgZiBXpWSso+17tQDkrAX8CGHKW6ZLCEIQCEJi959spg8LVxL8Ka3A4ZnPZRPViB6wNU9Om9WZhs6k2i5alcjm3tU6Xpo58SncZp9hPZjsU1Wo9Wo2Z6jM7E82Y3J+J4Tx3m0mlKjMLRYESUGkRCI8yXAAGogb2c638swvFI2LuxhhRw9gO0zEt90gW+J/KZHFYpTWSm4uL3Ite50Ci3PW882KxS00PmB+d4zYgWpiDUY3PcOC93mf9fWcGf3J34T4slLdxXcVG1tqAbEA+XD1mew+zqemdQ1uF9QPIco3DvpYT10FM4LbXXJI9isij2RPJiqynkPyk1VLieGrSk7vpMkJ1wmNxmIE9DYJu+YrH4Rr6GEqdvb7dxxdT8R/Ymvqy6+cv29a2yE8nHwPH9JSsbTsx7rm3leer+f+Eebz/yeLLAyQxpm7nIDC8S0daSLH0e7zts/GJX16s9iso50iRcgc2XRh5W5mdUUaqsoZSGVgGBBuCCLgg8xacbUxOguhDeLrsKcI57eGtkvzot7I+6QV8BklMp9TGyoQhM0iac6dttlno4JDoo66pb7RutJT5DObfxKZuJ2ABJNgNSe4Cctbx7Y+k4utiGP7V2Zb8kHZpg+SBR6S+E8orB1V0M8pE91dl5GeU2miiIQJikxhMBY/Ce0PMfOMEfT01HEa+sC07aru6FkBygk6XNrcyf74zObk0XbLbiwuT5n+/ge6Znd/ZlAKUCMrqcjOWLLUYDU2Og4ngJntl7OWkeyAB4aTzebnmusj0+PgylmVZPD4bLpJq20KdPiwvPDtbEOiEoCTbkCflKBtelimpGoaOd7+wys1gQe11YPAG3G51PCcvHh2vttldTa91N46WvbHxEipbYR/ZIbhwIM1emw65Cs1OxbUjIVy66XB7xr3jul+3C2SqoSy2J7/wArd00z48cZuXaMM7fcZxtoqL35TyVcUjnjKh0hh+u6uncArma3Mlsovb0+MpmEWt1hpjOrLcsM1iMuY6i2vDvt2hrrL8f5+2PbaufN1utLFv8AUSjr3NqPSUzEtcDvlgxmIarhgzEnq6gOvdY3t+UrDNPQ4ZrHTh5rvLaMiMMkMZaaMCCPAhaKJIWWno7279Dx1GsTZCerqd3V1CAxPgpyt9wSrybDn9ZFS7DhK10c7XOJ2fQqMbuq9U/fmp9m58SAG+9LLMVlX6S9pdRs7EMDZnXql5G9U5Wt4hSx9JzRXM3T084+1PDUB7zvVPhkUIvx6x/hNL1R8prhPCteZ5C0mqyEmWVMJiRWiCA8GSUpGslSBufZVe+GFUC5qBWt/Ew1v5NceksVZsoA8Jr3o82qGpnDNxF3TxB1dfMG5+8e6XnEuWQG1iBr42njc2Fxzse5xZzPCVkaDBhPPisFm5A+c8WGxJEyNHE3mLS4vHS2KvFvgNBMrhEAIAFhyEx+NxwSwGrHQCZDCsL8QfHylorYwO0aQOIZiOVgfn+kxm19nM4IW5uOF9Jk9u1glQvfQAtbwFr+se1UZMwNxa/pLY2zzEXGWaUnebBChheqFrm3yN/78Zrx1l23ux2dteAX9f8AtKS7T1OCXp5eX+izv4RkRojjEE3c51olooMWALPRh1kQnowp4wluToJ2hYV8Me5ayjxvkqH+kJtqc+dFeP6vaNDuqB6R8mUlR+NUnQcyy9rNC9N2NzbQCX0p0aa27mJZyfgy/Ca8eWnpSrZtp4lu51X8FNE/yyqHh6TXH0pUVQTzvJnMgaShGTEEUxsgSq0kUyFZIsIZLZOOajVSqmpRg1uF7cQT3EXHrNtbF28uKRnUEAWFjxBtc8NO6aZUy9dHmJstVT3qw9dD8py/qwlx7fY7PyclmXX5V6KdmLVr5Ev4RrN2SPCR4nEhVBtewvYC5vysJ5vt6u02ysOSTVqjtEWCn3V/1Mxe1VagGqUnfMx9kuzL5Aco7DnGVTmstNeSsTn9QBpG46lXXUmiRzBNQH42tLyaqnmxiMDWqVaitUYmwIK8F+HOeujiTSSpRJ0TVTzyHgPTUekxOKp4lLugQ87KW+GqxcHj2rU2dlsy/V+F2P8A2/Ob9N+fjDtZ4+qvvHiyXK9wF/heYK89u2K2aqxB4sfnPAJ6GM1HmZ3eVPvEiExLyyhYoiCLAUGS0X1kQEkpwlntgY3q61Gp/s6tOp+B1b9J1ROR8OeXn8p1dsqv1lClU+3TRvxKD+szzWjmXfl747FH/ia/5VWA+QmCLaTMb5/+NxP/ADFf+q0whM1iiN5EZI/CQMYQCI20deJIScoj1kd44MIQmUTcXR7urnwFYsLPUcNTI4gIllPqWfTutNOIZuLou3h+qNAntU+82ujElfKxLC/x4gjLnl6tuHzl/tPiBUodisLePIiKiXYG+kvlVKWJQq6301BGo/vjccfGUjbWw6uHN6N6qcSnvKNPjxnnXj/p6OHN8yelqbNovGY3FbNxR5j4xmH3kpj2rqeYI1ko3opn3pSY5S+mtyxv1jqmCrro9svM3vMNt7FCkhtoLHT+K1h85l9o7yIQTwA/Oa623tI1WJ90HQfrOvhwuV3XJzckxnhjahvGxLwM7nAWJEgIQdHyOPEBY9eUjjkMDJYQzpPdXHWwWFH/AA1D+ks5qw54Tfu7TH6Hhv8Al6P9NZTJaNLb8LbH4sH/ANTX+BqsR+UwBlu6UqOTaeJW37wN+NEf/NKeTLz0rTKsgMlqNIzJQZFvEJjCZAkzRVF7+EjvJKbcfKA+mZn92Nq/R6y1D7Psv/IePw0PpK8Gk1J4s34TjlcbuN9rjzTIOpXk6HVQefcV4cfnLBh9qKy9uxX7YHZ+8Dqh89PGaw3F2yatH6Ox7dLhfi1M8PO3D8PfLHgsU9PVdO2FYA6a6A2I/vWcmWGnrSY8uPZ79v7r0MQC4BDcnViDrw46c+YMpO09z8TTF6dVah+ybK3gFPsn1IlzqY4pTZtFyqzG18unMDgPS3HnMRR2uWcs4sqrm1NgTcBVueNyR6ZjylJ4ZZ8eWKhpsHF1qhpshTIQrs+iISLgXGjGxBst9DfhrPBvfhaVGotCn+7RQzc2c9osfiPhNp4o1K1I1swCIpy6WUm+mVV0CjW54ec01tuqWrMxN7m+vG19Lzo4srlXNy49Zt4wIGJmhebucWhaOEbIAI68bFvAcI9Vkd49DAyWDF50jungb4HCG3HDUP6SzmrCHQnuE6x2Rh+roUaf2KVNfwoB+kpmtGjOm/CZdohwP2lKm9/EZkP5Is1ziFtN1dPmCOTC1xyapSPmwDp/gf4zS1blL4+lb7eV5ETJMQZDJQQxIsZeQJAI5TrGrFkoSCKDGB4t4GQ2bjno1Fq0z2lPDvB0ZT4ETa2ExQqIr62qIrKTpcaHjztw08pptWlj3Q27WpOKC2enUb9m5OUOeBU8VJ4acTaZcuO5uOv8vP0ur6rYtWoz02pFhZ6ZQ8L68/O9pidlU0Wt1GLU9XUUowYnKDoQyMDpqAQRwjdubKrkrUCVEFrEC72IN7h0HA352Ok8OGr1LFKzZl5G4JHj3385yyx6cuOXpmMRjnrJiglTq6FCk4SmFyjKoGS5+0co4zVW0Wu5MuWKr4iuhw+GJdMxao/LQmyse4Bc3ll7pW95NlmgaVzfOhv/ADA6/MTo4rNf7ed+q7vj0xF4Bo0xJs4kwaKJCDHhoScYRCDEvAdeSJIlBN/DX8wPmR8ZKhhLM7vYXra9GiR+1q06Z8ncL+s6ynN3RHget2nQ5innqt5Ihyn8bJOkZnmvFR6Vtm9fsyvYdqkBWHh1Zu//AMM49ZzPXM7Eq0wylWFwwIIPMEWInJe9OzGw2Jq4duNJ2S54lQey3quU+snjqubDVTI7x7mRTRQhMZJMsbkMgOQxSY0QvJDot40EcIkCQGTUjw4+nH0nnEmRoHQfR1vCuKw6hrdagIqC3Eg+16gg/EcpmtohVNyoI53UH5zQu5G8X0PFJVJ+rJy1B/AdC3mLk/Hvm4d7qlQ0usRj1ZRgShGYBxbrVvo1tOYtx10E5OWdPjq48uzD4HE0qTkoL4djUpMy8g/s9ltAoubMD2hfT2S1I6QUDUaFQajMygjhYrrbyKHTlM9hKNGnQqNTqdatbJTygqi02IcJay3W2cWBBIyobCwlZ302iDSp0VUBAquL2U5xUem5yj3tCG46k8gLc/5src/Hpry/w8qbGmKTGkz0nALwvG3i3hJ4YxRGRQYHvCdkW5j8gWsT65vwiHVEGxE8iGemk2oP6wnbcvQDszXE4ojQBaCnnr9ZUH5UpuOVjo12ScNs6grCzuvXPpY5qnaAPiq5V+7LPMbfK8E0d0/7CyVaWNUdmqOqqH/eILoT4lLj/wBqbxmF3y2CuOwdbDGwLrdGPu1F7VNvLMBfvBIjG6pZuORahjQZNjaDI7I6lWRirKeKspIZT4ggj0kE2ZFLmNvBo2SFheJeKJAULfwjgB4mNMBAdeKDEhAeGm1dwtvriMG+CrNrTRshKhzkOiEKRZij5NO7LNUAz27I2g9CqtVOKm9uTA6Mrd4IuPWVzx7TS2GXWtoUKlCmfolm616y56oV+r65mLJ9YxN04ADUEvyuSK/v3V7NWnkPYcEubFczuKxyi3Yb61gdeBF73EupwlHFpTr0WNNiqlCL2HArdOF1I7tCvK0rG+yBqWMqE8XpFVHBSXAI056N8R3Tz+PDpyz/ALy7c8t4VrJo2KxiAz0nAIsIQkoixscIQcktPR9sL6bjqNAi6Zs9Tu6pO04PgdE83EqonQfQPu31OGbGutnxHZp34iih4+GZrnxCoZGV1FpG0oQhMWghCEDQvT1uj1dYbQpD6usQlYD3aoFlfwDAAfzL3tNRTsvbOy6WJoVMPWXNTqKVYc/Ag8mBsQeRAnJu9+7tXAYqphqupXVWtYVKZvkqDzsdORBHKaY34zyjCMY28Vo2XRCxQY2EGjw0USK8VTBpLeF4xol4Ro+8cGkd4maDTYvRjtyzNhXOjdqnfvvd1H+K3g0yXSNX+odeF6iDztc/5Zq/B4tqbrUQ2ZGDDuuDfXw5GW/frbiYmlQdD7WZmHMEC1j46mZZYf5ytpn/AIWVS2MbeBMSasjryR1sbWII4g9/6cp7t2sNTfEJ1xIooc9VgrNlReZC65b5QSNddNZ59o4oVKtRwLZnYi17ZbmwsfSRvzpOvG0AiiMklFCSAASSQAALkk6AADib8pKqw7h7sNtDGU8OLhPbqsPcpLbMb95uFHiw7jOsMPQVEVEUKqKFVRoAqiwAHcAJT+izc0bOwg6wD6RWs9Y6HLp2aQPctz5kseFpdJlldtZNCEISqRCEIBKd0mbkptLDZVsuIpXai54X96mx+y1h5EA8rG4wgcV47CvSdqVRCjoxVlYWKsNCCJ5iZ0v0r9HA2gn0jDALi0W3ILXUcEY8nHut6HSxXm3FYd6bMjqUdSVZWBVlYaEEHgZtjds9aQ3heFoASUiLEhAcGiGNvC8GjrxLxLxLwaPjs2lowGBhAvFBjZPgsM1RsqgmwLHKMxCgXJA56f8A6OMhOlp2bSpJsyu6Or1KjUlqJ2wyKKoZEIsL3ys2YG3EcRY4LHNmUZQWyAKznUkfu81rhLKQuW/u89AM7u9nw4q1jSLIVyhGDKWC6knskAXKCxIJzaX1ke3NrVqlF9EpUiy0yqhL1H7NR1JDHNlZVOYAcgbcJSXWS9m8VYWbv6EdwPZ2liU8cMjDv/fsP8P4vsmYfok6MjiSuMxiWw4sadNh+3I4Mw/2X+Ly49BAW0EZZfFJCwhCUXEIQgEIQgEIQgEonSR0b0dpKaqWpYpRZaluy9uCVgNSOQYajxGkvcIHGm3tiYjB1jQxNM06i62OoYcmRuDKe8fOY0GdkbybuYbHUupxVIVF4qeDoftI41U/PncTQm+vQ1i8MWqYS+Ko8bAfXqPFB7fLVdT9kTWZ/wBqXFrAmF45qZBIIIINiCLEEcQRyMaRLJJCIYkhJYkISuwoikxsWTAolg3brrSp4iowBORFUMBoxe4Zb8xk48u8SvgS87mboYzaFBqdGiQGq02+k1RlpBEWorKHIzObleytwLa20sy9EeLYe3HpjK4NVaj5GCqScpBQjrPfNiuVDfjpl0mztxOiVS4xOND9VmFSnhalsxYgHNie8XvZDrb2rXZTdty+j3DYAKxPX11FhVcABOOlGnwpjtNrq3aNzrLhM/u4n5oii2g0AiwhIBCEIBCEIBCEIBCEIBCEIBCEIFd3n3IwGP1xOHUvyqr2Ko7u2urAX4NceE1Zt/oEcXbBYoMOSYgZT/1EBBP3RN6wky2Dk3a3RntWhfNgqjgc6Nq1/ECmS1vMCVjGbOrUjarSqUz/ALxGT/EBO2Y1+B8pPZGnD8fSpMxyqCxPIAk/ATr3Fe1Mxs/2Y2OR9m7k7SrkClgcQb8zSZE/G9l/OXXYnQZtCrY4ipSw68xfrqg+6nZP450bCO1SoG7PRDs3C2Z0OJqDXNXsyA/w0gMtv5sx8ZflUAAAWA0AHADuEWEqCEIQCEIQCEIQCEIQ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https://upload.wikimedia.org/wikipedia/commons/b/bb/Irineu_evangelista_de_sousa_the_viscount_of_mau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30585"/>
            <a:ext cx="4085170" cy="50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São Paulo Railway </a:t>
            </a:r>
            <a:r>
              <a:rPr lang="pt-BR" dirty="0" err="1" smtClean="0"/>
              <a:t>Company</a:t>
            </a:r>
            <a:r>
              <a:rPr lang="pt-BR" dirty="0" smtClean="0"/>
              <a:t> – 1867 (estrada de ferro Santos-Jundiaí);</a:t>
            </a:r>
          </a:p>
          <a:p>
            <a:r>
              <a:rPr lang="pt-BR" dirty="0" err="1" smtClean="0"/>
              <a:t>Mogiana</a:t>
            </a:r>
            <a:r>
              <a:rPr lang="pt-BR" dirty="0" smtClean="0"/>
              <a:t> e Sorocaba – 1870;</a:t>
            </a:r>
          </a:p>
          <a:p>
            <a:r>
              <a:rPr lang="pt-BR" dirty="0" smtClean="0"/>
              <a:t>Rede ferroviária -&gt; “”marcha do café”” para o oeste;</a:t>
            </a:r>
          </a:p>
          <a:p>
            <a:r>
              <a:rPr lang="pt-BR" dirty="0" smtClean="0"/>
              <a:t>Café e a “modernização” tomavam conta do sudeste;</a:t>
            </a:r>
          </a:p>
          <a:p>
            <a:r>
              <a:rPr lang="pt-BR" dirty="0" smtClean="0"/>
              <a:t>Sertão/nordeste tinha um cenário econômico crítico;</a:t>
            </a:r>
          </a:p>
          <a:p>
            <a:r>
              <a:rPr lang="pt-BR" dirty="0" smtClean="0"/>
              <a:t>Fortes movimentos migratórios para a Amazônia, principalmente para a extração do látex.</a:t>
            </a:r>
          </a:p>
        </p:txBody>
      </p:sp>
    </p:spTree>
    <p:extLst>
      <p:ext uri="{BB962C8B-B14F-4D97-AF65-F5344CB8AC3E}">
        <p14:creationId xmlns:p14="http://schemas.microsoft.com/office/powerpoint/2010/main" val="31484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600200"/>
          </a:xfrm>
        </p:spPr>
        <p:txBody>
          <a:bodyPr/>
          <a:lstStyle/>
          <a:p>
            <a:r>
              <a:rPr lang="pt-BR" dirty="0" smtClean="0"/>
              <a:t>Economia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Da metade do século XIX até o início do século XX, a exportação de borracha cresceu de 2% para 25%;</a:t>
            </a:r>
          </a:p>
          <a:p>
            <a:r>
              <a:rPr lang="pt-BR" dirty="0" smtClean="0"/>
              <a:t>Processo de vulcanização e aparecimento dos </a:t>
            </a:r>
            <a:r>
              <a:rPr lang="pt-BR" dirty="0" err="1" smtClean="0"/>
              <a:t>pnemáticos</a:t>
            </a:r>
            <a:r>
              <a:rPr lang="pt-BR" dirty="0" smtClean="0"/>
              <a:t>;</a:t>
            </a:r>
          </a:p>
          <a:p>
            <a:r>
              <a:rPr lang="pt-BR" dirty="0" smtClean="0"/>
              <a:t>Alemanha entrou no mercado do açúcar;</a:t>
            </a:r>
          </a:p>
          <a:p>
            <a:r>
              <a:rPr lang="pt-BR" dirty="0" smtClean="0"/>
              <a:t>Dificuldade de modernizar o método;</a:t>
            </a:r>
          </a:p>
          <a:p>
            <a:r>
              <a:rPr lang="pt-BR" dirty="0" smtClean="0"/>
              <a:t>Algodão também cresceu durante esse processo – Pará, Bahia, Ceará, Minas e Goiás. </a:t>
            </a:r>
          </a:p>
          <a:p>
            <a:r>
              <a:rPr lang="pt-BR" dirty="0" smtClean="0"/>
              <a:t>Alimentava a indústria têxtil da Inglaterra, concorria com os EUA;</a:t>
            </a:r>
          </a:p>
          <a:p>
            <a:r>
              <a:rPr lang="pt-BR" dirty="0" smtClean="0"/>
              <a:t>Guerra Civil dos EUA.</a:t>
            </a:r>
          </a:p>
        </p:txBody>
      </p:sp>
    </p:spTree>
    <p:extLst>
      <p:ext uri="{BB962C8B-B14F-4D97-AF65-F5344CB8AC3E}">
        <p14:creationId xmlns:p14="http://schemas.microsoft.com/office/powerpoint/2010/main" val="33936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Retomando..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Independência como “contrato”;</a:t>
            </a:r>
          </a:p>
          <a:p>
            <a:r>
              <a:rPr lang="pt-BR" dirty="0" smtClean="0"/>
              <a:t>Primeiro reinado e suas problemáticas;</a:t>
            </a:r>
          </a:p>
          <a:p>
            <a:r>
              <a:rPr lang="pt-BR" dirty="0" smtClean="0"/>
              <a:t>Período Regencial como um período instável;</a:t>
            </a:r>
          </a:p>
          <a:p>
            <a:r>
              <a:rPr lang="pt-BR" dirty="0" smtClean="0"/>
              <a:t>Figura de D. Pedro II como uma saída para reestabelecer a ‘ordem social’;</a:t>
            </a:r>
          </a:p>
          <a:p>
            <a:r>
              <a:rPr lang="pt-BR" dirty="0" smtClean="0"/>
              <a:t>Golpe da maioridade: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		- Liberais anteciparam a maioridade do imperador para que ele pudesse governar.</a:t>
            </a:r>
            <a:br>
              <a:rPr lang="pt-BR" dirty="0" smtClean="0"/>
            </a:br>
            <a:r>
              <a:rPr lang="pt-BR" dirty="0" smtClean="0"/>
              <a:t>		- D. Pedro II assumiu o governo aos 15 anos de idade.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457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 Político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Período regencial foi fortemente marcado por uma </a:t>
            </a:r>
          </a:p>
          <a:p>
            <a:pPr marL="0" indent="0">
              <a:buNone/>
            </a:pPr>
            <a:r>
              <a:rPr lang="pt-BR" dirty="0" smtClean="0"/>
              <a:t>disputa acerca do poder;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pPr marL="0" indent="0">
              <a:buNone/>
            </a:pPr>
            <a:r>
              <a:rPr lang="pt-BR" dirty="0"/>
              <a:t> “</a:t>
            </a:r>
            <a:r>
              <a:rPr lang="pt-BR" i="1" dirty="0"/>
              <a:t>Nada mais parecido com um saquarema</a:t>
            </a:r>
            <a:r>
              <a:rPr lang="pt-BR" dirty="0"/>
              <a:t>[conservador]</a:t>
            </a:r>
            <a:r>
              <a:rPr lang="pt-BR" i="1" dirty="0"/>
              <a:t> do que um luzia</a:t>
            </a:r>
            <a:r>
              <a:rPr lang="pt-BR" dirty="0"/>
              <a:t> [liberal] </a:t>
            </a:r>
            <a:r>
              <a:rPr lang="pt-BR" i="1" dirty="0"/>
              <a:t>no poder</a:t>
            </a:r>
            <a:r>
              <a:rPr lang="pt-BR" dirty="0" smtClean="0"/>
              <a:t>”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Progressistas                 Regressistas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	Partido Liberal	      Partido Conservador</a:t>
            </a:r>
          </a:p>
          <a:p>
            <a:pPr marL="0" indent="0">
              <a:buNone/>
            </a:pPr>
            <a:r>
              <a:rPr lang="pt-BR" dirty="0" smtClean="0"/>
              <a:t>          (autonomia das            (fortalecimento do </a:t>
            </a:r>
            <a:r>
              <a:rPr lang="pt-BR" dirty="0" err="1" smtClean="0"/>
              <a:t>exe</a:t>
            </a:r>
            <a:r>
              <a:rPr lang="pt-BR" dirty="0" smtClean="0"/>
              <a:t>-</a:t>
            </a:r>
          </a:p>
          <a:p>
            <a:pPr marL="0" indent="0">
              <a:buNone/>
            </a:pPr>
            <a:r>
              <a:rPr lang="pt-BR" dirty="0" smtClean="0"/>
              <a:t>            províncias)			</a:t>
            </a:r>
            <a:r>
              <a:rPr lang="pt-BR" dirty="0" err="1" smtClean="0"/>
              <a:t>cutivo</a:t>
            </a:r>
            <a:r>
              <a:rPr lang="pt-BR" dirty="0" smtClean="0"/>
              <a:t>)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2339752" y="465313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5474390" y="465313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2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 Político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primeiro ministério convocado por D. Pedro II tinha uma predominante participação liberal;</a:t>
            </a:r>
          </a:p>
          <a:p>
            <a:r>
              <a:rPr lang="pt-BR" dirty="0" smtClean="0"/>
              <a:t>A Câmara dos Deputados, por outro lado, tinha uma maioria conservadora;</a:t>
            </a:r>
          </a:p>
          <a:p>
            <a:r>
              <a:rPr lang="pt-BR" dirty="0" smtClean="0"/>
              <a:t>O gabinete do imperador não tinha apoio da Câmara;</a:t>
            </a:r>
          </a:p>
          <a:p>
            <a:r>
              <a:rPr lang="pt-BR" dirty="0" smtClean="0"/>
              <a:t>D. Pedro dissolveu a Câmara e convocou novas eleições;</a:t>
            </a:r>
          </a:p>
          <a:p>
            <a:r>
              <a:rPr lang="pt-BR" dirty="0" smtClean="0"/>
              <a:t>As eleições se transformaram em um cenário violento, repleto de falsificações, perseguições e roubos, ficou mais tarde conhecida como “eleição do cacete”.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6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 Político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As eleições resultaram na predominância liberal também na Câmara;</a:t>
            </a:r>
          </a:p>
          <a:p>
            <a:r>
              <a:rPr lang="pt-BR" dirty="0" smtClean="0"/>
              <a:t>Infelizes, os conservadores pressionaram D. Pedro II, que acabou dissolvendo o gabinete liberal e formou um ministério conservador;</a:t>
            </a:r>
          </a:p>
          <a:p>
            <a:r>
              <a:rPr lang="pt-BR" dirty="0" smtClean="0"/>
              <a:t>Mais tarde, os liberais também perdem a Câmara, através de uma nova eleição realizada;</a:t>
            </a:r>
          </a:p>
          <a:p>
            <a:r>
              <a:rPr lang="pt-BR" dirty="0" smtClean="0"/>
              <a:t>Restaurado o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Conselho do Estado</a:t>
            </a:r>
            <a:r>
              <a:rPr lang="pt-BR" dirty="0" smtClean="0"/>
              <a:t> como medida de centralização política;</a:t>
            </a:r>
          </a:p>
          <a:p>
            <a:r>
              <a:rPr lang="pt-BR" dirty="0" smtClean="0"/>
              <a:t>Também foi reformado o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do Processo Criminal</a:t>
            </a:r>
            <a:r>
              <a:rPr lang="pt-BR" dirty="0" smtClean="0"/>
              <a:t>, tirando algumas partes da decisão jurídica das províncias, transferindo para o poder central.</a:t>
            </a:r>
          </a:p>
        </p:txBody>
      </p:sp>
    </p:spTree>
    <p:extLst>
      <p:ext uri="{BB962C8B-B14F-4D97-AF65-F5344CB8AC3E}">
        <p14:creationId xmlns:p14="http://schemas.microsoft.com/office/powerpoint/2010/main" val="14982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Revolução Praieira - 1848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Francisco do Rego Bastos – governador de Pernambuco desde 1837;</a:t>
            </a:r>
          </a:p>
          <a:p>
            <a:r>
              <a:rPr lang="pt-BR" dirty="0" smtClean="0"/>
              <a:t>Composta por liberais radicais;</a:t>
            </a:r>
          </a:p>
          <a:p>
            <a:r>
              <a:rPr lang="pt-BR" dirty="0" smtClean="0"/>
              <a:t>Cultivava uma boa relação com a oposição liberal;</a:t>
            </a:r>
          </a:p>
          <a:p>
            <a:r>
              <a:rPr lang="pt-BR" dirty="0" smtClean="0"/>
              <a:t>1842 – Muitos liberais se revoltaram com a situação de benefícios;</a:t>
            </a:r>
          </a:p>
          <a:p>
            <a:r>
              <a:rPr lang="pt-BR" dirty="0" smtClean="0"/>
              <a:t>A raiz dessa revolta é também a relação que o centro-sul cultivava com o governo central, somado à crise açucareira que se deflagrava;</a:t>
            </a:r>
          </a:p>
        </p:txBody>
      </p:sp>
    </p:spTree>
    <p:extLst>
      <p:ext uri="{BB962C8B-B14F-4D97-AF65-F5344CB8AC3E}">
        <p14:creationId xmlns:p14="http://schemas.microsoft.com/office/powerpoint/2010/main" val="41736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Revolução </a:t>
            </a:r>
            <a:r>
              <a:rPr lang="pt-BR" dirty="0" smtClean="0"/>
              <a:t>Praieira - 1848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um aspecto local, o objetivo era combater o monopólio dominado pelos estrangeiros e com a concentração das terras na mãos de </a:t>
            </a:r>
            <a:r>
              <a:rPr lang="pt-BR" dirty="0" smtClean="0"/>
              <a:t>alguns;</a:t>
            </a:r>
          </a:p>
          <a:p>
            <a:r>
              <a:rPr lang="pt-BR" dirty="0" smtClean="0"/>
              <a:t>Em um aspecto geral, existia o desejo pela instauração de uma republica;</a:t>
            </a:r>
          </a:p>
          <a:p>
            <a:r>
              <a:rPr lang="pt-BR" dirty="0" smtClean="0"/>
              <a:t>Os praieiros efetivamente chegaram no poder em 1845, com a nomeação de um de seus integrantes para a presidência da província;</a:t>
            </a:r>
          </a:p>
          <a:p>
            <a:r>
              <a:rPr lang="pt-BR" dirty="0" err="1" smtClean="0"/>
              <a:t>Chicorro</a:t>
            </a:r>
            <a:r>
              <a:rPr lang="pt-BR" dirty="0" smtClean="0"/>
              <a:t> da Gama foi tirado e substituído do poder pelo comando do Governo Central;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26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Revolução </a:t>
            </a:r>
            <a:r>
              <a:rPr lang="pt-BR" dirty="0" smtClean="0"/>
              <a:t>Praieira - 1848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Após isso, a revolta estoura;</a:t>
            </a:r>
          </a:p>
          <a:p>
            <a:r>
              <a:rPr lang="pt-BR" dirty="0" smtClean="0"/>
              <a:t>Praieiros tentam atacar Recife, mas não chegaram a ter êxito;</a:t>
            </a:r>
          </a:p>
          <a:p>
            <a:r>
              <a:rPr lang="pt-BR" dirty="0" smtClean="0"/>
              <a:t>Foram reprimidos por forças governistas.</a:t>
            </a:r>
          </a:p>
          <a:p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27584" y="3650704"/>
            <a:ext cx="7272808" cy="27363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“Cansada toda a província de tanto sofrer, vendo inteiramente anuladas todas as condições do sistema constitucional, [...] a um só grito de cooperação – às armas – ecoou em todos os pontos da província, os pernambucanos [...], de modo que soem inspirar o patriotismo e a razão, derramam o seu sangue em prol da [...] regeneração da província, e sem dúvida do Brasil inteiro.[...]</a:t>
            </a:r>
          </a:p>
          <a:p>
            <a:pPr algn="ctr"/>
            <a:r>
              <a:rPr lang="pt-BR" dirty="0" smtClean="0"/>
              <a:t>Viva a liberdade![...]</a:t>
            </a:r>
          </a:p>
          <a:p>
            <a:pPr algn="ctr"/>
            <a:r>
              <a:rPr lang="pt-BR" dirty="0" smtClean="0"/>
              <a:t>Viva os pernambucanos que hão de sustentar as reformas.”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07201" y="6079231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 bandeira do movimento liberal. Diário Novo. Pernambuco, 30 dez. de 1848.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9333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Parlamentarismo “às avessas”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/>
          </a:bodyPr>
          <a:lstStyle/>
          <a:p>
            <a:r>
              <a:rPr lang="pt-BR" dirty="0" smtClean="0"/>
              <a:t>A Revolução Praieira fechou o ciclo de revoltas contra o centralismo político;</a:t>
            </a:r>
          </a:p>
          <a:p>
            <a:r>
              <a:rPr lang="pt-BR" dirty="0" smtClean="0"/>
              <a:t>Período de mais ‘estabilidade’ política;</a:t>
            </a:r>
          </a:p>
          <a:p>
            <a:r>
              <a:rPr lang="pt-BR" dirty="0" smtClean="0"/>
              <a:t>Restauração do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moderador</a:t>
            </a:r>
            <a:r>
              <a:rPr lang="pt-BR" dirty="0" smtClean="0"/>
              <a:t>;</a:t>
            </a:r>
          </a:p>
          <a:p>
            <a:r>
              <a:rPr lang="pt-BR" dirty="0" smtClean="0"/>
              <a:t>1847 - Transição política para o parlamentarismo (criação do cargo de presidente do Conselho de Ministros);</a:t>
            </a:r>
          </a:p>
          <a:p>
            <a:pPr marL="0" indent="0">
              <a:buNone/>
            </a:pPr>
            <a:r>
              <a:rPr lang="pt-BR" dirty="0" smtClean="0"/>
              <a:t>    Poder moderador          Parlamentarismo às avessas</a:t>
            </a:r>
          </a:p>
          <a:p>
            <a:r>
              <a:rPr lang="pt-BR" dirty="0" smtClean="0"/>
              <a:t>O imperador escolhia o presidente do Conselho;</a:t>
            </a:r>
          </a:p>
          <a:p>
            <a:r>
              <a:rPr lang="pt-BR" dirty="0" smtClean="0"/>
              <a:t>O presidente do Conselho escolhia os membros;</a:t>
            </a:r>
          </a:p>
          <a:p>
            <a:r>
              <a:rPr lang="pt-BR" dirty="0"/>
              <a:t>Membros do conselho eram responsáveis por convocar as eleições para a </a:t>
            </a:r>
            <a:r>
              <a:rPr lang="pt-BR" dirty="0" smtClean="0"/>
              <a:t>Câmara</a:t>
            </a:r>
            <a:r>
              <a:rPr lang="pt-BR" dirty="0"/>
              <a:t>.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3707904" y="472514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8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424</TotalTime>
  <Words>1062</Words>
  <Application>Microsoft Office PowerPoint</Application>
  <PresentationFormat>Apresentação na tela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Executivo</vt:lpstr>
      <vt:lpstr>Segundo Reinado  (1840-1889)</vt:lpstr>
      <vt:lpstr>Retomando..</vt:lpstr>
      <vt:lpstr>Cenário Político</vt:lpstr>
      <vt:lpstr>Cenário Político</vt:lpstr>
      <vt:lpstr>Cenário Político</vt:lpstr>
      <vt:lpstr>Revolução Praieira - 1848</vt:lpstr>
      <vt:lpstr>Revolução Praieira - 1848</vt:lpstr>
      <vt:lpstr>Revolução Praieira - 1848</vt:lpstr>
      <vt:lpstr>Parlamentarismo “às avessas”</vt:lpstr>
      <vt:lpstr>Ministério da Conciliação</vt:lpstr>
      <vt:lpstr>Café </vt:lpstr>
      <vt:lpstr>Café</vt:lpstr>
      <vt:lpstr>Apresentação do PowerPoint</vt:lpstr>
      <vt:lpstr>Café </vt:lpstr>
      <vt:lpstr>Ferrovias</vt:lpstr>
      <vt:lpstr>Era Mauá!</vt:lpstr>
      <vt:lpstr>Economia</vt:lpstr>
      <vt:lpstr>Economia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Segundo Reinado  (1849-1889)</dc:title>
  <dc:creator>Marina</dc:creator>
  <cp:lastModifiedBy>Marina</cp:lastModifiedBy>
  <cp:revision>26</cp:revision>
  <dcterms:created xsi:type="dcterms:W3CDTF">2016-07-31T20:39:57Z</dcterms:created>
  <dcterms:modified xsi:type="dcterms:W3CDTF">2016-08-14T20:38:23Z</dcterms:modified>
</cp:coreProperties>
</file>