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com Único Canto Aparado e Arredondad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ângulo retângu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orma liv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a liv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1472" y="500042"/>
            <a:ext cx="7851648" cy="1828800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A Colonização da América Inglesa e Francesa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Imagem 3" descr="History_Mayflower_Deconstructed_SF_still_624x3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2928934"/>
            <a:ext cx="5065603" cy="2857520"/>
          </a:xfrm>
          <a:prstGeom prst="rect">
            <a:avLst/>
          </a:prstGeom>
        </p:spPr>
      </p:pic>
      <p:pic>
        <p:nvPicPr>
          <p:cNvPr id="5" name="Imagem 4" descr="tumblr_o17lecJdZp1rzk26zo3_4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714752"/>
            <a:ext cx="1000132" cy="1420187"/>
          </a:xfrm>
          <a:prstGeom prst="rect">
            <a:avLst/>
          </a:prstGeom>
        </p:spPr>
      </p:pic>
      <p:pic>
        <p:nvPicPr>
          <p:cNvPr id="7" name="Imagem 6" descr="celso-portiolli-chora-ao-vivo-durante-o-programa-domingo-legal-30912-1349014472287_615x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5857892"/>
            <a:ext cx="1757375" cy="857256"/>
          </a:xfrm>
          <a:prstGeom prst="rect">
            <a:avLst/>
          </a:prstGeom>
        </p:spPr>
      </p:pic>
      <p:pic>
        <p:nvPicPr>
          <p:cNvPr id="8" name="Imagem 7" descr="1915587_595898120558651_785176183591994919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215206" y="5715016"/>
            <a:ext cx="1776109" cy="995361"/>
          </a:xfrm>
          <a:prstGeom prst="rect">
            <a:avLst/>
          </a:prstGeom>
        </p:spPr>
      </p:pic>
      <p:pic>
        <p:nvPicPr>
          <p:cNvPr id="9" name="Imagem 8" descr="feels-bad-ma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1785926"/>
            <a:ext cx="990594" cy="990594"/>
          </a:xfrm>
          <a:prstGeom prst="rect">
            <a:avLst/>
          </a:prstGeom>
        </p:spPr>
      </p:pic>
      <p:pic>
        <p:nvPicPr>
          <p:cNvPr id="10" name="Imagem 9" descr="gomez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6586" y="1785927"/>
            <a:ext cx="1471684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Sul: monocultura e escravidão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35719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O meio geográfico propiciou a implantação do sistema de </a:t>
            </a:r>
            <a:r>
              <a:rPr lang="pt-BR" b="1" i="1" dirty="0" err="1" smtClean="0"/>
              <a:t>plantation</a:t>
            </a:r>
            <a:r>
              <a:rPr lang="pt-BR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Cultivo do tabaco;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De início, juntamente com o trabalho familiar, empregou-se a </a:t>
            </a:r>
            <a:r>
              <a:rPr lang="pt-BR" b="1" i="1" dirty="0" smtClean="0"/>
              <a:t>servidão por contrato;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Latifundiários e os africanos escravizados;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Nas colônias do Sul, desenvolveu-se uma sociedade marcada pela desigualdade social e étnica.</a:t>
            </a:r>
            <a:endParaRPr lang="pt-BR" dirty="0"/>
          </a:p>
        </p:txBody>
      </p:sp>
      <p:pic>
        <p:nvPicPr>
          <p:cNvPr id="4" name="Imagem 3" descr="kk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14" y="5134244"/>
            <a:ext cx="2614972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 descr="ypfordhejrvk1lxojt0veatjpzdpn1xpgixehz7mcorluxorzrawn4t2r1d6gkz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1571612"/>
            <a:ext cx="4788966" cy="334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Centro: diversidade cultural</a:t>
            </a:r>
            <a:endParaRPr lang="pt-B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2571768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dirty="0" smtClean="0"/>
              <a:t>Últimas colônias;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Policultura e criação de gado;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Atividade manufatureira e um comércio de âmbito local e regional;</a:t>
            </a:r>
          </a:p>
          <a:p>
            <a:pPr>
              <a:buFont typeface="Courier New" pitchFamily="49" charset="0"/>
              <a:buChar char="o"/>
            </a:pPr>
            <a:r>
              <a:rPr lang="pt-BR" b="1" dirty="0" smtClean="0"/>
              <a:t>1681: </a:t>
            </a:r>
            <a:r>
              <a:rPr lang="pt-BR" dirty="0" smtClean="0"/>
              <a:t>início, fundação na Pensilvânia.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aprendizado do autogoverno</a:t>
            </a:r>
            <a:endParaRPr lang="pt-B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271464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A máquina político – administrativa estabelecida na América Inglesa foi responsável por uma relativa autonomia política;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Cada colônia tinha um governador;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Conselho ou Câmara Alta;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Sentimento separatista.</a:t>
            </a:r>
          </a:p>
          <a:p>
            <a:pPr>
              <a:buFont typeface="Wingdings" pitchFamily="2" charset="2"/>
              <a:buChar char="§"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colonização francesa nas Américas</a:t>
            </a:r>
            <a:endParaRPr lang="pt-BR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2714644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Desde o século XVI e, especialmente, no século XVII, os franceses tentaram participar da corrida colonial;</a:t>
            </a:r>
          </a:p>
          <a:p>
            <a:pPr>
              <a:buFont typeface="Wingdings" pitchFamily="2" charset="2"/>
              <a:buChar char="q"/>
            </a:pPr>
            <a:r>
              <a:rPr lang="pt-BR" b="1" dirty="0" smtClean="0"/>
              <a:t>1555: França Antártica;</a:t>
            </a:r>
          </a:p>
          <a:p>
            <a:pPr>
              <a:buFont typeface="Wingdings" pitchFamily="2" charset="2"/>
              <a:buChar char="q"/>
            </a:pPr>
            <a:r>
              <a:rPr lang="pt-BR" b="1" dirty="0" smtClean="0"/>
              <a:t>Século XVIII: </a:t>
            </a:r>
            <a:r>
              <a:rPr lang="pt-BR" dirty="0" smtClean="0"/>
              <a:t>na América Latina, foram ocupadas parte das Guianas e das Antilhas;</a:t>
            </a:r>
          </a:p>
          <a:p>
            <a:pPr lvl="1">
              <a:buFont typeface="Wingdings" pitchFamily="2" charset="2"/>
              <a:buChar char="q"/>
            </a:pPr>
            <a:r>
              <a:rPr lang="pt-BR" i="1" dirty="0" err="1" smtClean="0"/>
              <a:t>Plantation</a:t>
            </a:r>
            <a:r>
              <a:rPr lang="pt-BR" dirty="0" smtClean="0"/>
              <a:t>, e uso da mão–de–obra escrava;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2286016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A França não empreendeu uma colonização efetiva como aconteceu na América Inglesa;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Guerra dos Sete Anos (1756-1763);</a:t>
            </a:r>
          </a:p>
          <a:p>
            <a:pPr>
              <a:buFont typeface="Wingdings" pitchFamily="2" charset="2"/>
              <a:buChar char="v"/>
            </a:pPr>
            <a:r>
              <a:rPr lang="pt-BR" b="1" dirty="0" smtClean="0"/>
              <a:t>1763: </a:t>
            </a:r>
            <a:r>
              <a:rPr lang="pt-BR" dirty="0" smtClean="0"/>
              <a:t>com o fim do conflito, as duas nações assinaram o </a:t>
            </a:r>
            <a:r>
              <a:rPr lang="pt-BR" b="1" dirty="0" smtClean="0"/>
              <a:t>Tratado de Paris.</a:t>
            </a:r>
            <a:endParaRPr lang="pt-BR" b="1" dirty="0"/>
          </a:p>
        </p:txBody>
      </p:sp>
      <p:pic>
        <p:nvPicPr>
          <p:cNvPr id="4" name="Imagem 3" descr="slide_7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3214686"/>
            <a:ext cx="4381499" cy="3286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peregrinos do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Mayflower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2786082"/>
          </a:xfrm>
        </p:spPr>
        <p:txBody>
          <a:bodyPr/>
          <a:lstStyle/>
          <a:p>
            <a:r>
              <a:rPr lang="pt-BR" b="1" dirty="0" smtClean="0"/>
              <a:t>1620: </a:t>
            </a:r>
            <a:r>
              <a:rPr lang="pt-BR" dirty="0" smtClean="0"/>
              <a:t>algumas famílias, abordo de um navio, deixaram a Inglaterra e buscaram uma terra de asilo;</a:t>
            </a:r>
          </a:p>
          <a:p>
            <a:pPr lvl="1"/>
            <a:r>
              <a:rPr lang="pt-BR" b="1" i="1" dirty="0" smtClean="0"/>
              <a:t>Puritanos</a:t>
            </a:r>
          </a:p>
          <a:p>
            <a:r>
              <a:rPr lang="pt-BR" b="1" dirty="0" smtClean="0"/>
              <a:t>1607: </a:t>
            </a:r>
            <a:r>
              <a:rPr lang="pt-BR" dirty="0" smtClean="0"/>
              <a:t>primeiros colonos ingleses desembarcaram na América e fundaram a colônia de Virgínia;</a:t>
            </a:r>
          </a:p>
          <a:p>
            <a:r>
              <a:rPr lang="pt-BR" b="1" i="1" dirty="0" smtClean="0"/>
              <a:t>Nova Inglaterra</a:t>
            </a:r>
            <a:endParaRPr lang="pt-BR" b="1" i="1" dirty="0"/>
          </a:p>
        </p:txBody>
      </p:sp>
      <p:pic>
        <p:nvPicPr>
          <p:cNvPr id="4" name="Imagem 3" descr="sects-and-facti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4357694"/>
            <a:ext cx="4119548" cy="2218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tardia expansão colonial inglesa</a:t>
            </a:r>
            <a:endParaRPr lang="pt-B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264320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b="1" dirty="0" smtClean="0"/>
              <a:t>Séc. XVII: </a:t>
            </a:r>
            <a:r>
              <a:rPr lang="pt-BR" dirty="0" smtClean="0"/>
              <a:t>ingleses concluíram um projeto colonial para as terras do além – mar;</a:t>
            </a:r>
          </a:p>
          <a:p>
            <a:pPr>
              <a:buFont typeface="Arial" pitchFamily="34" charset="0"/>
              <a:buChar char="•"/>
            </a:pPr>
            <a:r>
              <a:rPr lang="pt-BR" b="1" dirty="0" smtClean="0"/>
              <a:t>Séculos XV e XVII: </a:t>
            </a:r>
            <a:r>
              <a:rPr lang="pt-BR" dirty="0" smtClean="0"/>
              <a:t>Inglaterra enfrentou um período de guerras;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Após a reforma anglicana promovida por Henrique VIII, a Inglaterra atravessou um período de conflitos;</a:t>
            </a:r>
            <a:endParaRPr lang="pt-BR" dirty="0"/>
          </a:p>
        </p:txBody>
      </p:sp>
      <p:pic>
        <p:nvPicPr>
          <p:cNvPr id="4" name="Imagem 3" descr="corte-cabelo-curto-6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4143380"/>
            <a:ext cx="2714644" cy="2453365"/>
          </a:xfrm>
          <a:prstGeom prst="rect">
            <a:avLst/>
          </a:prstGeom>
        </p:spPr>
      </p:pic>
      <p:pic>
        <p:nvPicPr>
          <p:cNvPr id="5" name="Imagem 4" descr="giphy (23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4214818"/>
            <a:ext cx="2476500" cy="247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crescimento urbano na Inglaterra</a:t>
            </a:r>
            <a:endParaRPr lang="pt-B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467236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dirty="0" smtClean="0"/>
              <a:t>Processo de </a:t>
            </a:r>
            <a:r>
              <a:rPr lang="pt-BR" b="1" i="1" dirty="0" err="1" smtClean="0"/>
              <a:t>cercamentos</a:t>
            </a:r>
            <a:r>
              <a:rPr lang="pt-BR" b="1" i="1" dirty="0" smtClean="0"/>
              <a:t> </a:t>
            </a:r>
            <a:r>
              <a:rPr lang="pt-BR" dirty="0" smtClean="0"/>
              <a:t>no século XVI na Inglaterra;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Os produtores de lã se apropriavam das terras camponesas e substituíam a atividade agrícola pela criação de ovelhas;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Classe de proprietários rurais;</a:t>
            </a:r>
          </a:p>
        </p:txBody>
      </p:sp>
      <p:pic>
        <p:nvPicPr>
          <p:cNvPr id="4" name="Imagem 3" descr="terra-cercada-620x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1071546"/>
            <a:ext cx="1307634" cy="738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feud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082" y="3357562"/>
            <a:ext cx="1504306" cy="1422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m 5" descr="ee3d71848a75ed31ad14b375034f6f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4286256"/>
            <a:ext cx="2876550" cy="2000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 descr="Enclosur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68" y="4286256"/>
            <a:ext cx="3525562" cy="1872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107157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Êxodo rural;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População pobre expulsa do campo.</a:t>
            </a:r>
            <a:endParaRPr lang="pt-BR" dirty="0"/>
          </a:p>
        </p:txBody>
      </p:sp>
      <p:pic>
        <p:nvPicPr>
          <p:cNvPr id="4" name="Imagem 3" descr="londres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071678"/>
            <a:ext cx="7601910" cy="42879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m 4" descr="tumblr_o17lecJdZp1rzk26zo3_4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4395285"/>
            <a:ext cx="1143008" cy="1623071"/>
          </a:xfrm>
          <a:prstGeom prst="rect">
            <a:avLst/>
          </a:prstGeom>
        </p:spPr>
      </p:pic>
      <p:pic>
        <p:nvPicPr>
          <p:cNvPr id="6" name="Imagem 5" descr="giphy (25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64" y="857232"/>
            <a:ext cx="1525201" cy="1000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fundação das Treze Colônias</a:t>
            </a:r>
            <a:endParaRPr lang="pt-BR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35719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O fluxo migratório britânico do século XVII não reuniu apenas pessoas da pequena – burguesia puritana;</a:t>
            </a:r>
          </a:p>
          <a:p>
            <a:pPr>
              <a:buFont typeface="Wingdings" pitchFamily="2" charset="2"/>
              <a:buChar char="q"/>
            </a:pPr>
            <a:r>
              <a:rPr lang="pt-BR" b="1" i="1" dirty="0" smtClean="0"/>
              <a:t>Treze Colônias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Núcleos separados, marcados por uma forte autonomia;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Inglaterra enfraquecida pelas divisões político – religiosas;</a:t>
            </a:r>
          </a:p>
          <a:p>
            <a:pPr>
              <a:buFont typeface="Wingdings" pitchFamily="2" charset="2"/>
              <a:buChar char="q"/>
            </a:pPr>
            <a:r>
              <a:rPr lang="pt-BR" dirty="0" smtClean="0"/>
              <a:t>Diferença entre Inglaterra e as monarquias Ibéricas</a:t>
            </a:r>
            <a:endParaRPr lang="pt-BR" dirty="0"/>
          </a:p>
        </p:txBody>
      </p:sp>
      <p:pic>
        <p:nvPicPr>
          <p:cNvPr id="4" name="Imagem 3" descr="md.00000317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642918"/>
            <a:ext cx="5000660" cy="5586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Norte: a força puritana</a:t>
            </a:r>
            <a:endParaRPr lang="pt-BR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2714644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As colônias nortistas correspondiam à Nova Inglaterra, uma região de invernos rigorosos;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/>
              <a:t>Pequenas propriedades rurais;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Ao lado da policultura, a pecuária recebeu forte impulso com a criação de gado bovino e ovino;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Sociedade dinâmica; pirâmide social.</a:t>
            </a:r>
            <a:endParaRPr lang="pt-BR" dirty="0"/>
          </a:p>
        </p:txBody>
      </p:sp>
      <p:pic>
        <p:nvPicPr>
          <p:cNvPr id="4" name="Imagem 3" descr="giphy (26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4214818"/>
            <a:ext cx="3333741" cy="2500306"/>
          </a:xfrm>
          <a:prstGeom prst="rect">
            <a:avLst/>
          </a:prstGeom>
        </p:spPr>
      </p:pic>
      <p:pic>
        <p:nvPicPr>
          <p:cNvPr id="5" name="Imagem 4" descr="imgs-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1341424" cy="1006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5"/>
                </a:solidFill>
              </a:rPr>
              <a:t>Tempos de </a:t>
            </a:r>
            <a:r>
              <a:rPr lang="pt-BR" b="1" i="1" dirty="0" smtClean="0">
                <a:solidFill>
                  <a:schemeClr val="accent5"/>
                </a:solidFill>
              </a:rPr>
              <a:t>“caça às bruxas”</a:t>
            </a:r>
            <a:endParaRPr lang="pt-BR" b="1" dirty="0">
              <a:solidFill>
                <a:schemeClr val="accent5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No Norte, o domínio dos puritanos era quase absoluto;</a:t>
            </a:r>
          </a:p>
          <a:p>
            <a:pPr lvl="1">
              <a:buFont typeface="Wingdings" pitchFamily="2" charset="2"/>
              <a:buChar char="Ø"/>
            </a:pPr>
            <a:r>
              <a:rPr lang="pt-BR" b="1" dirty="0" smtClean="0"/>
              <a:t>1692: </a:t>
            </a:r>
            <a:r>
              <a:rPr lang="pt-BR" dirty="0" smtClean="0"/>
              <a:t>cidade de </a:t>
            </a:r>
            <a:r>
              <a:rPr lang="pt-BR" dirty="0" err="1" smtClean="0"/>
              <a:t>Salém</a:t>
            </a:r>
            <a:r>
              <a:rPr lang="pt-BR" dirty="0" smtClean="0"/>
              <a:t>, acusações de bruxarias;</a:t>
            </a:r>
            <a:endParaRPr lang="pt-BR" b="1" dirty="0"/>
          </a:p>
        </p:txBody>
      </p:sp>
      <p:pic>
        <p:nvPicPr>
          <p:cNvPr id="5" name="Imagem 4" descr="bruxa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5572140"/>
            <a:ext cx="1378838" cy="1036886"/>
          </a:xfrm>
          <a:prstGeom prst="rect">
            <a:avLst/>
          </a:prstGeom>
        </p:spPr>
      </p:pic>
      <p:pic>
        <p:nvPicPr>
          <p:cNvPr id="8" name="Imagem 7" descr="Innocent of Witchcra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857496"/>
            <a:ext cx="2502408" cy="2392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Sale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2928934"/>
            <a:ext cx="4811070" cy="3331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perspectivas mercantis</a:t>
            </a:r>
            <a:endParaRPr lang="pt-BR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3571900"/>
          </a:xfrm>
        </p:spPr>
        <p:txBody>
          <a:bodyPr/>
          <a:lstStyle/>
          <a:p>
            <a:r>
              <a:rPr lang="pt-BR" dirty="0" smtClean="0"/>
              <a:t>As reentrâncias naturais da costa formavam excelentes portos e favoreciam o comércio marítimo;</a:t>
            </a:r>
          </a:p>
          <a:p>
            <a:r>
              <a:rPr lang="pt-BR" b="1" i="1" dirty="0" smtClean="0"/>
              <a:t>Comércio triangular: </a:t>
            </a:r>
            <a:r>
              <a:rPr lang="pt-BR" dirty="0" smtClean="0"/>
              <a:t>Nova Inglaterra, Antilhas e África;</a:t>
            </a:r>
          </a:p>
          <a:p>
            <a:pPr lvl="1"/>
            <a:r>
              <a:rPr lang="pt-BR" dirty="0" smtClean="0"/>
              <a:t>Colonos do norte, </a:t>
            </a:r>
            <a:r>
              <a:rPr lang="pt-BR" dirty="0" err="1" smtClean="0"/>
              <a:t>açucar</a:t>
            </a:r>
            <a:r>
              <a:rPr lang="pt-BR" dirty="0" smtClean="0"/>
              <a:t> e melaço;</a:t>
            </a:r>
          </a:p>
          <a:p>
            <a:pPr lvl="1"/>
            <a:r>
              <a:rPr lang="pt-BR" dirty="0" smtClean="0"/>
              <a:t>O rum, África e o tráfico;</a:t>
            </a:r>
          </a:p>
          <a:p>
            <a:pPr lvl="1"/>
            <a:r>
              <a:rPr lang="pt-BR" dirty="0" smtClean="0"/>
              <a:t>Escravos </a:t>
            </a:r>
            <a:r>
              <a:rPr lang="pt-BR" dirty="0" err="1" smtClean="0"/>
              <a:t>íam</a:t>
            </a:r>
            <a:r>
              <a:rPr lang="pt-BR" dirty="0" smtClean="0"/>
              <a:t> para as Antilhas, sul e o mercado europeu;</a:t>
            </a:r>
          </a:p>
          <a:p>
            <a:pPr lvl="1"/>
            <a:r>
              <a:rPr lang="pt-BR" dirty="0" smtClean="0"/>
              <a:t>Retorno dos navios com melaço e </a:t>
            </a:r>
            <a:r>
              <a:rPr lang="pt-BR" dirty="0" err="1" smtClean="0"/>
              <a:t>açucar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Imagem 3" descr="giphy (27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330" y="4857760"/>
            <a:ext cx="1714536" cy="1714536"/>
          </a:xfrm>
          <a:prstGeom prst="rect">
            <a:avLst/>
          </a:prstGeom>
        </p:spPr>
      </p:pic>
      <p:pic>
        <p:nvPicPr>
          <p:cNvPr id="5" name="Imagem 4" descr="asd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857232"/>
            <a:ext cx="5857916" cy="5089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</TotalTime>
  <Words>548</Words>
  <PresentationFormat>Apresentação na tela (4:3)</PresentationFormat>
  <Paragraphs>61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Fluxo</vt:lpstr>
      <vt:lpstr>A Colonização da América Inglesa e Francesa</vt:lpstr>
      <vt:lpstr>Os peregrinos do Mayflower</vt:lpstr>
      <vt:lpstr>A tardia expansão colonial inglesa</vt:lpstr>
      <vt:lpstr>O crescimento urbano na Inglaterra</vt:lpstr>
      <vt:lpstr>Slide 5</vt:lpstr>
      <vt:lpstr>A fundação das Treze Colônias</vt:lpstr>
      <vt:lpstr>Norte: a força puritana</vt:lpstr>
      <vt:lpstr>Tempos de “caça às bruxas”</vt:lpstr>
      <vt:lpstr>As perspectivas mercantis</vt:lpstr>
      <vt:lpstr>Sul: monocultura e escravidão</vt:lpstr>
      <vt:lpstr>Centro: diversidade cultural</vt:lpstr>
      <vt:lpstr>O aprendizado do autogoverno</vt:lpstr>
      <vt:lpstr>A colonização francesa nas Américas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Colonização da América Inglesa e Francesa</dc:title>
  <dc:creator>Olga</dc:creator>
  <cp:lastModifiedBy>Olga</cp:lastModifiedBy>
  <cp:revision>10</cp:revision>
  <dcterms:created xsi:type="dcterms:W3CDTF">2016-07-26T00:35:48Z</dcterms:created>
  <dcterms:modified xsi:type="dcterms:W3CDTF">2016-09-08T17:45:48Z</dcterms:modified>
</cp:coreProperties>
</file>