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61" r:id="rId5"/>
    <p:sldId id="265" r:id="rId6"/>
    <p:sldId id="263" r:id="rId7"/>
    <p:sldId id="262" r:id="rId8"/>
    <p:sldId id="264" r:id="rId9"/>
    <p:sldId id="266" r:id="rId10"/>
    <p:sldId id="267" r:id="rId11"/>
    <p:sldId id="268" r:id="rId12"/>
    <p:sldId id="269" r:id="rId13"/>
    <p:sldId id="260" r:id="rId14"/>
    <p:sldId id="258" r:id="rId15"/>
  </p:sldIdLst>
  <p:sldSz cx="6858000" cy="9144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42" autoAdjust="0"/>
    <p:restoredTop sz="94660"/>
  </p:normalViewPr>
  <p:slideViewPr>
    <p:cSldViewPr>
      <p:cViewPr varScale="1">
        <p:scale>
          <a:sx n="51" d="100"/>
          <a:sy n="51" d="100"/>
        </p:scale>
        <p:origin x="-1140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866E-E51B-47EE-ACF7-A99DDA49F9D0}" type="datetimeFigureOut">
              <a:rPr lang="pt-BR" smtClean="0"/>
              <a:t>24/04/2016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EF15-0932-4219-8257-E428C3C875A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866E-E51B-47EE-ACF7-A99DDA49F9D0}" type="datetimeFigureOut">
              <a:rPr lang="pt-BR" smtClean="0"/>
              <a:t>24/04/2016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EF15-0932-4219-8257-E428C3C875A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866E-E51B-47EE-ACF7-A99DDA49F9D0}" type="datetimeFigureOut">
              <a:rPr lang="pt-BR" smtClean="0"/>
              <a:t>24/04/2016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EF15-0932-4219-8257-E428C3C875A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866E-E51B-47EE-ACF7-A99DDA49F9D0}" type="datetimeFigureOut">
              <a:rPr lang="pt-BR" smtClean="0"/>
              <a:t>24/04/2016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EF15-0932-4219-8257-E428C3C875A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866E-E51B-47EE-ACF7-A99DDA49F9D0}" type="datetimeFigureOut">
              <a:rPr lang="pt-BR" smtClean="0"/>
              <a:t>24/04/2016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EF15-0932-4219-8257-E428C3C875A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866E-E51B-47EE-ACF7-A99DDA49F9D0}" type="datetimeFigureOut">
              <a:rPr lang="pt-BR" smtClean="0"/>
              <a:t>24/04/2016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EF15-0932-4219-8257-E428C3C875A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866E-E51B-47EE-ACF7-A99DDA49F9D0}" type="datetimeFigureOut">
              <a:rPr lang="pt-BR" smtClean="0"/>
              <a:t>24/04/2016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EF15-0932-4219-8257-E428C3C875A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866E-E51B-47EE-ACF7-A99DDA49F9D0}" type="datetimeFigureOut">
              <a:rPr lang="pt-BR" smtClean="0"/>
              <a:t>24/04/2016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EF15-0932-4219-8257-E428C3C875A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866E-E51B-47EE-ACF7-A99DDA49F9D0}" type="datetimeFigureOut">
              <a:rPr lang="pt-BR" smtClean="0"/>
              <a:t>24/04/2016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EF15-0932-4219-8257-E428C3C875A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866E-E51B-47EE-ACF7-A99DDA49F9D0}" type="datetimeFigureOut">
              <a:rPr lang="pt-BR" smtClean="0"/>
              <a:t>24/04/2016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EF15-0932-4219-8257-E428C3C875A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866E-E51B-47EE-ACF7-A99DDA49F9D0}" type="datetimeFigureOut">
              <a:rPr lang="pt-BR" smtClean="0"/>
              <a:t>24/04/2016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5EF15-0932-4219-8257-E428C3C875A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9866E-E51B-47EE-ACF7-A99DDA49F9D0}" type="datetimeFigureOut">
              <a:rPr lang="pt-BR" smtClean="0"/>
              <a:t>24/04/2016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F5EF15-0932-4219-8257-E428C3C875A9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827584"/>
            <a:ext cx="6858000" cy="2304256"/>
          </a:xfrm>
        </p:spPr>
        <p:txBody>
          <a:bodyPr/>
          <a:lstStyle/>
          <a:p>
            <a:r>
              <a:rPr lang="pt-BR" dirty="0" smtClean="0"/>
              <a:t>EXERCÍCIOS</a:t>
            </a:r>
            <a:endParaRPr lang="pt-BR" dirty="0"/>
          </a:p>
        </p:txBody>
      </p:sp>
      <p:pic>
        <p:nvPicPr>
          <p:cNvPr id="9" name="Espaço Reservado para Conteúdo 8" descr="CVTj1RWWUAAS_lT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71500" y="3459956"/>
            <a:ext cx="5715000" cy="338137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2900" y="323529"/>
            <a:ext cx="6172200" cy="784469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dirty="0" smtClean="0"/>
              <a:t>  As cantigas que focalizam temas amorosos apresentam-se em dois gêneros na poesia trovadoresca: as “cantigas de amor”, em que o </a:t>
            </a:r>
            <a:r>
              <a:rPr lang="pt-BR" dirty="0" err="1" smtClean="0"/>
              <a:t>eu-poemático</a:t>
            </a:r>
            <a:r>
              <a:rPr lang="pt-BR" dirty="0" smtClean="0"/>
              <a:t> representa a figura do namorado (o “amigo”), e as “cantigas de amigo”, em que o </a:t>
            </a:r>
            <a:r>
              <a:rPr lang="pt-BR" dirty="0" err="1" smtClean="0"/>
              <a:t>eu-poemático</a:t>
            </a:r>
            <a:r>
              <a:rPr lang="pt-BR" dirty="0" smtClean="0"/>
              <a:t> representa a figura da mulher amada (a “amiga”) falando de seu amor ao “amigo”, por vezes dirigindo-se a ele ou dialogando com ele, com outras “amigas” ou, mesmo, com um confidente (a mãe, a irmã, etc.). De posse desta informação, 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b="1" dirty="0" smtClean="0"/>
              <a:t>a) </a:t>
            </a:r>
            <a:r>
              <a:rPr lang="pt-BR" dirty="0" smtClean="0"/>
              <a:t>classifique a cantiga de </a:t>
            </a:r>
            <a:r>
              <a:rPr lang="pt-BR" dirty="0" err="1" smtClean="0"/>
              <a:t>Airas</a:t>
            </a:r>
            <a:r>
              <a:rPr lang="pt-BR" dirty="0" smtClean="0"/>
              <a:t> Nunes em um dos dois gêneros, apresentando a justificativa dessa resposta.</a:t>
            </a:r>
            <a:endParaRPr lang="pt-BR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idx="1"/>
          </p:nvPr>
        </p:nvSpPr>
        <p:spPr>
          <a:xfrm>
            <a:off x="342900" y="250825"/>
            <a:ext cx="6172200" cy="864235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pt-BR" dirty="0" smtClean="0"/>
              <a:t>   9) (FUVEST)</a:t>
            </a:r>
          </a:p>
          <a:p>
            <a:pPr>
              <a:buNone/>
            </a:pPr>
            <a:endParaRPr lang="pt-BR" dirty="0"/>
          </a:p>
          <a:p>
            <a:pPr>
              <a:buNone/>
            </a:pPr>
            <a:r>
              <a:rPr lang="pt-BR" dirty="0" smtClean="0"/>
              <a:t>    Tu</a:t>
            </a:r>
            <a:r>
              <a:rPr lang="pt-BR" dirty="0"/>
              <a:t>, só tu, puro amor, com força crua,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Que os corações humanos tanto obriga,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Deste causa à molesta morte sua,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Como se fora pérfida inimiga.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Se dizem, fero Amor, que a sede tua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Nem com lágrimas tristes se mitiga,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É porque queres, áspero e tirano,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Tuas aras banhar em sangue humano.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(Camões, "Os Lusíadas" - episódio de Inês de Castro)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___________________________________</a:t>
            </a:r>
            <a:br>
              <a:rPr lang="pt-BR" dirty="0" smtClean="0"/>
            </a:br>
            <a:r>
              <a:rPr lang="pt-BR" dirty="0"/>
              <a:t>Molesta = lastimosa; funesta.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Pérfida = desleal; traidora.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Fero = feroz; sanguinário; cruel.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Mitiga = alivia; suaviza; aplaca.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Ara = altar; mesa para sacrifícios religiosos.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/>
              <a:t>a) </a:t>
            </a:r>
            <a:r>
              <a:rPr lang="pt-BR" dirty="0"/>
              <a:t>Considerando-se a forte presença da cultura da </a:t>
            </a:r>
            <a:r>
              <a:rPr lang="pt-BR" dirty="0" err="1"/>
              <a:t>Antigüidade</a:t>
            </a:r>
            <a:r>
              <a:rPr lang="pt-BR" dirty="0"/>
              <a:t> Clássica em "Os Lusíadas", a que se pode referir o vocábulo "Amor", grafado com maiúscula, no </a:t>
            </a:r>
            <a:r>
              <a:rPr lang="pt-BR" dirty="0" smtClean="0"/>
              <a:t>5 </a:t>
            </a:r>
            <a:r>
              <a:rPr lang="pt-BR" dirty="0"/>
              <a:t>verso?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2900" y="0"/>
            <a:ext cx="6172200" cy="9144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pt-BR" dirty="0" smtClean="0"/>
              <a:t>10) (FUVEST-SP</a:t>
            </a:r>
            <a:r>
              <a:rPr lang="pt-BR" dirty="0"/>
              <a:t>) </a:t>
            </a:r>
            <a:br>
              <a:rPr lang="pt-BR" dirty="0"/>
            </a:br>
            <a:r>
              <a:rPr lang="pt-BR" dirty="0"/>
              <a:t>"Quando da bela vista e doce riso, </a:t>
            </a:r>
            <a:br>
              <a:rPr lang="pt-BR" dirty="0"/>
            </a:br>
            <a:r>
              <a:rPr lang="pt-BR" dirty="0"/>
              <a:t>tomando estão meus olhos mantimento,1 </a:t>
            </a:r>
            <a:br>
              <a:rPr lang="pt-BR" dirty="0"/>
            </a:br>
            <a:r>
              <a:rPr lang="pt-BR" dirty="0"/>
              <a:t>tão enlevado sinto o pensamento </a:t>
            </a:r>
            <a:br>
              <a:rPr lang="pt-BR" dirty="0"/>
            </a:br>
            <a:r>
              <a:rPr lang="pt-BR" dirty="0"/>
              <a:t>que me faz ver na terra o Paraíso.</a:t>
            </a:r>
          </a:p>
          <a:p>
            <a:pPr>
              <a:buNone/>
            </a:pPr>
            <a:r>
              <a:rPr lang="pt-BR" dirty="0" smtClean="0"/>
              <a:t>     Tanto </a:t>
            </a:r>
            <a:r>
              <a:rPr lang="pt-BR" dirty="0"/>
              <a:t>do bem humano estou diviso,2 </a:t>
            </a:r>
            <a:br>
              <a:rPr lang="pt-BR" dirty="0"/>
            </a:br>
            <a:r>
              <a:rPr lang="pt-BR" dirty="0"/>
              <a:t>que qualquer outro bem julgo por vento; </a:t>
            </a:r>
            <a:br>
              <a:rPr lang="pt-BR" dirty="0"/>
            </a:br>
            <a:r>
              <a:rPr lang="pt-BR" dirty="0" err="1"/>
              <a:t>assi</a:t>
            </a:r>
            <a:r>
              <a:rPr lang="pt-BR" dirty="0"/>
              <a:t>, que em caso tal, segundo sento,3 </a:t>
            </a:r>
            <a:br>
              <a:rPr lang="pt-BR" dirty="0"/>
            </a:br>
            <a:r>
              <a:rPr lang="pt-BR" dirty="0"/>
              <a:t>assaz de pouco faz quem perde o siso.</a:t>
            </a:r>
          </a:p>
          <a:p>
            <a:pPr>
              <a:buNone/>
            </a:pPr>
            <a:r>
              <a:rPr lang="pt-BR" dirty="0" smtClean="0"/>
              <a:t>     Em </a:t>
            </a:r>
            <a:r>
              <a:rPr lang="pt-BR" dirty="0"/>
              <a:t>vos louvar, Senhora, não me fundo,4 </a:t>
            </a:r>
            <a:br>
              <a:rPr lang="pt-BR" dirty="0"/>
            </a:br>
            <a:r>
              <a:rPr lang="pt-BR" dirty="0"/>
              <a:t>porque quem vossas cousas claro sente, </a:t>
            </a:r>
            <a:br>
              <a:rPr lang="pt-BR" dirty="0"/>
            </a:br>
            <a:r>
              <a:rPr lang="pt-BR" dirty="0"/>
              <a:t>sentirá que não pode merecê-las.</a:t>
            </a:r>
          </a:p>
          <a:p>
            <a:pPr>
              <a:buNone/>
            </a:pPr>
            <a:r>
              <a:rPr lang="pt-BR" dirty="0" smtClean="0"/>
              <a:t>     Que </a:t>
            </a:r>
            <a:r>
              <a:rPr lang="pt-BR" dirty="0"/>
              <a:t>de tanta estranheza sois ao mundo, </a:t>
            </a:r>
            <a:br>
              <a:rPr lang="pt-BR" dirty="0"/>
            </a:br>
            <a:r>
              <a:rPr lang="pt-BR" dirty="0"/>
              <a:t>que não é d'estranhar, Dama excelente, </a:t>
            </a:r>
            <a:br>
              <a:rPr lang="pt-BR" dirty="0"/>
            </a:br>
            <a:r>
              <a:rPr lang="pt-BR" dirty="0"/>
              <a:t>que quem vos fez, fizesse Céu e estrelas."</a:t>
            </a:r>
            <a:br>
              <a:rPr lang="pt-BR" dirty="0"/>
            </a:br>
            <a:r>
              <a:rPr lang="pt-BR" dirty="0"/>
              <a:t>(Camões, ed. </a:t>
            </a:r>
            <a:r>
              <a:rPr lang="pt-BR" dirty="0" err="1"/>
              <a:t>A.J.</a:t>
            </a:r>
            <a:r>
              <a:rPr lang="pt-BR" dirty="0"/>
              <a:t> da Costa Pimpão)</a:t>
            </a:r>
          </a:p>
          <a:p>
            <a:pPr>
              <a:buNone/>
            </a:pPr>
            <a:r>
              <a:rPr lang="pt-BR" dirty="0" smtClean="0"/>
              <a:t>      Notas</a:t>
            </a:r>
            <a:r>
              <a:rPr lang="pt-BR" dirty="0"/>
              <a:t>:</a:t>
            </a:r>
            <a:br>
              <a:rPr lang="pt-BR" dirty="0"/>
            </a:br>
            <a:r>
              <a:rPr lang="pt-BR" dirty="0"/>
              <a:t>1 Tomando mantimento - tomando consciência. </a:t>
            </a:r>
            <a:br>
              <a:rPr lang="pt-BR" dirty="0"/>
            </a:br>
            <a:r>
              <a:rPr lang="pt-BR" dirty="0"/>
              <a:t>2 Estou diviso - estou separado, apartado. </a:t>
            </a:r>
            <a:br>
              <a:rPr lang="pt-BR" dirty="0"/>
            </a:br>
            <a:r>
              <a:rPr lang="pt-BR" dirty="0"/>
              <a:t>3 Sento - sinto.</a:t>
            </a:r>
            <a:br>
              <a:rPr lang="pt-BR" dirty="0"/>
            </a:br>
            <a:r>
              <a:rPr lang="pt-BR" dirty="0"/>
              <a:t>4 Não me fundo - não me empenho</a:t>
            </a:r>
            <a:r>
              <a:rPr lang="pt-BR" dirty="0" smtClean="0"/>
              <a:t>.</a:t>
            </a:r>
          </a:p>
          <a:p>
            <a:pPr>
              <a:buNone/>
            </a:pPr>
            <a:endParaRPr lang="pt-BR" dirty="0" smtClean="0"/>
          </a:p>
          <a:p>
            <a:pPr marL="514350" indent="-514350">
              <a:buAutoNum type="alphaLcParenR"/>
            </a:pPr>
            <a:r>
              <a:rPr lang="pt-BR" dirty="0" smtClean="0"/>
              <a:t>Caracterize brevemente a concepção de mulher que este soneto apresentava. </a:t>
            </a:r>
          </a:p>
          <a:p>
            <a:pPr marL="514350" indent="-514350">
              <a:buAutoNum type="alphaLcParenR"/>
            </a:pPr>
            <a:endParaRPr lang="pt-BR" dirty="0" smtClean="0"/>
          </a:p>
          <a:p>
            <a:pPr marL="514350" indent="-514350">
              <a:buAutoNum type="alphaLcParenR"/>
            </a:pPr>
            <a:r>
              <a:rPr lang="pt-BR" dirty="0" smtClean="0"/>
              <a:t>Aponte duas características desse soneto que o filiam ao Classicismo, explicando-as sucintamente. </a:t>
            </a:r>
            <a:endParaRPr lang="pt-BR" dirty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GABARITO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1) B</a:t>
            </a:r>
          </a:p>
          <a:p>
            <a:r>
              <a:rPr lang="pt-BR" dirty="0" smtClean="0"/>
              <a:t>2) B</a:t>
            </a:r>
          </a:p>
          <a:p>
            <a:r>
              <a:rPr lang="pt-BR" dirty="0" smtClean="0"/>
              <a:t>3) E</a:t>
            </a:r>
          </a:p>
          <a:p>
            <a:r>
              <a:rPr lang="pt-BR" dirty="0" smtClean="0"/>
              <a:t>4) C</a:t>
            </a:r>
          </a:p>
          <a:p>
            <a:r>
              <a:rPr lang="pt-BR" dirty="0" smtClean="0"/>
              <a:t>5) D</a:t>
            </a:r>
          </a:p>
          <a:p>
            <a:r>
              <a:rPr lang="pt-BR" dirty="0" smtClean="0"/>
              <a:t>6) A</a:t>
            </a:r>
          </a:p>
          <a:p>
            <a:r>
              <a:rPr lang="pt-BR" dirty="0" smtClean="0"/>
              <a:t>7) B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2900" y="0"/>
            <a:ext cx="6172200" cy="8892479"/>
          </a:xfrm>
        </p:spPr>
        <p:txBody>
          <a:bodyPr/>
          <a:lstStyle/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idx="1"/>
          </p:nvPr>
        </p:nvSpPr>
        <p:spPr>
          <a:xfrm>
            <a:off x="342900" y="395536"/>
            <a:ext cx="6515100" cy="10189640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pt-BR" dirty="0" smtClean="0"/>
              <a:t>1) (UNIFESP) </a:t>
            </a:r>
            <a:r>
              <a:rPr lang="pt-BR" b="1" dirty="0" smtClean="0"/>
              <a:t>Texto </a:t>
            </a:r>
            <a:r>
              <a:rPr lang="pt-BR" b="1" dirty="0"/>
              <a:t>I: 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Ao longo do sereno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Tejo, suave e brando,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Num vale de altas árvores sombrio,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Estava o triste </a:t>
            </a:r>
            <a:r>
              <a:rPr lang="pt-BR" dirty="0" err="1"/>
              <a:t>Almeno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Suspiros espalhando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Ao vento, e doces lágrimas ao rio.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(Luís de Camões, Ao longo do sereno.)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Texto </a:t>
            </a:r>
            <a:r>
              <a:rPr lang="pt-BR" b="1" dirty="0"/>
              <a:t>II: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Bailemos nós ia todas </a:t>
            </a:r>
            <a:r>
              <a:rPr lang="pt-BR" dirty="0" err="1"/>
              <a:t>tres</a:t>
            </a:r>
            <a:r>
              <a:rPr lang="pt-BR" dirty="0"/>
              <a:t>, </a:t>
            </a:r>
            <a:r>
              <a:rPr lang="pt-BR" dirty="0" err="1"/>
              <a:t>ay</a:t>
            </a:r>
            <a:r>
              <a:rPr lang="pt-BR" dirty="0"/>
              <a:t> irmanas,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/>
              <a:t>so</a:t>
            </a:r>
            <a:r>
              <a:rPr lang="pt-BR" dirty="0"/>
              <a:t> </a:t>
            </a:r>
            <a:r>
              <a:rPr lang="pt-BR" dirty="0" err="1"/>
              <a:t>aqueste</a:t>
            </a:r>
            <a:r>
              <a:rPr lang="pt-BR" dirty="0"/>
              <a:t> ramo destas </a:t>
            </a:r>
            <a:r>
              <a:rPr lang="pt-BR" dirty="0" err="1"/>
              <a:t>auelanas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e </a:t>
            </a:r>
            <a:r>
              <a:rPr lang="pt-BR" dirty="0" err="1"/>
              <a:t>quen</a:t>
            </a:r>
            <a:r>
              <a:rPr lang="pt-BR" dirty="0"/>
              <a:t> for </a:t>
            </a:r>
            <a:r>
              <a:rPr lang="pt-BR" dirty="0" err="1"/>
              <a:t>louçana</a:t>
            </a:r>
            <a:r>
              <a:rPr lang="pt-BR" dirty="0"/>
              <a:t>, como nós, </a:t>
            </a:r>
            <a:r>
              <a:rPr lang="pt-BR" dirty="0" err="1"/>
              <a:t>louçanas</a:t>
            </a:r>
            <a:r>
              <a:rPr lang="pt-BR" dirty="0"/>
              <a:t>,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se amigo amar,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/>
              <a:t>so</a:t>
            </a:r>
            <a:r>
              <a:rPr lang="pt-BR" dirty="0"/>
              <a:t> </a:t>
            </a:r>
            <a:r>
              <a:rPr lang="pt-BR" dirty="0" err="1"/>
              <a:t>aqueste</a:t>
            </a:r>
            <a:r>
              <a:rPr lang="pt-BR" dirty="0"/>
              <a:t> ramo destas </a:t>
            </a:r>
            <a:r>
              <a:rPr lang="pt-BR" dirty="0" err="1"/>
              <a:t>auelanas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/>
              <a:t>uerrá</a:t>
            </a:r>
            <a:r>
              <a:rPr lang="pt-BR" dirty="0"/>
              <a:t> </a:t>
            </a:r>
            <a:r>
              <a:rPr lang="pt-BR" dirty="0" err="1"/>
              <a:t>baylar</a:t>
            </a:r>
            <a:r>
              <a:rPr lang="pt-BR" dirty="0"/>
              <a:t>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(Aires Nunes. In Nunes, J. J., Crestomatia arcaica.)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Texto </a:t>
            </a:r>
            <a:r>
              <a:rPr lang="pt-BR" b="1" dirty="0"/>
              <a:t>III</a:t>
            </a:r>
            <a:r>
              <a:rPr lang="pt-BR" dirty="0"/>
              <a:t>: 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Tão cedo passa tudo quanto passa!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morre tão jovem ante os deuses quanto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Morre! Tudo é tão pouco!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Nada se sabe, tudo se imagina.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Circunda-te de rosas, ama, bebe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E cala. O mais é nada.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(Fernando Pessoa, Obra poética.)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Texto </a:t>
            </a:r>
            <a:r>
              <a:rPr lang="pt-BR" b="1" dirty="0"/>
              <a:t>IV: 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Os privilégios que os Reis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Não podem dar, pode Amor,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Que faz qualquer amador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Livre das humanas leis.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mortes e guerras cruéis,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Ferro, frio, fogo e neve,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Tudo sofre quem o serve.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(Luís de Camões, Obra completa.)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b="1" dirty="0" smtClean="0"/>
              <a:t>Texto </a:t>
            </a:r>
            <a:r>
              <a:rPr lang="pt-BR" b="1" dirty="0"/>
              <a:t>V: 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As minhas grandes saudades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São do que nunca enlacei.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Ai, como eu tenho saudades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Dos sonhos que não sonhei!...)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(Mário de Sá Carneiro, Poesias.)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A alternativa que indica texto que faz parte da poesia medieval da fase trovadoresca é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a) I.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b) II.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c) III.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d) IV.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e) V.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idx="1"/>
          </p:nvPr>
        </p:nvSpPr>
        <p:spPr>
          <a:xfrm>
            <a:off x="342900" y="323850"/>
            <a:ext cx="6172200" cy="784383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dirty="0" smtClean="0"/>
              <a:t>   2) (UNIFESP) </a:t>
            </a:r>
            <a:r>
              <a:rPr lang="pt-BR" dirty="0"/>
              <a:t>Senhor feudal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Se Pedro Segundo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Vier aqui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Com história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Eu boto ele na cadeia.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   Oswald de Andrade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O título do poema de Oswald remete o leitor à Idade Média. Nele, assim como nas cantigas de amor, a </a:t>
            </a:r>
            <a:r>
              <a:rPr lang="pt-BR" dirty="0" err="1"/>
              <a:t>idéia</a:t>
            </a:r>
            <a:r>
              <a:rPr lang="pt-BR" dirty="0"/>
              <a:t> de poder retoma o conceito </a:t>
            </a:r>
            <a:r>
              <a:rPr lang="pt-BR" dirty="0" smtClean="0"/>
              <a:t>de</a:t>
            </a:r>
          </a:p>
          <a:p>
            <a:pPr>
              <a:buNone/>
            </a:pP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a) fé religiosa.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b) relação de vassalagem.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c) idealização do amor.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d) saudade de um ente distante.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e) igualdade entre as pessoas.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/>
          <p:cNvSpPr>
            <a:spLocks noGrp="1"/>
          </p:cNvSpPr>
          <p:nvPr>
            <p:ph idx="1"/>
          </p:nvPr>
        </p:nvSpPr>
        <p:spPr>
          <a:xfrm>
            <a:off x="476672" y="0"/>
            <a:ext cx="6172200" cy="9468544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3</a:t>
            </a:r>
            <a:r>
              <a:rPr lang="pt-BR" dirty="0"/>
              <a:t>) MARK 2004 - Assinale a afirmativa correta sobre o texto I.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Texto I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Ondas do mar de Vigo,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se vistes meu amigo!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E ai Deus, se </a:t>
            </a:r>
            <a:r>
              <a:rPr lang="pt-BR" dirty="0" err="1"/>
              <a:t>verrá</a:t>
            </a:r>
            <a:r>
              <a:rPr lang="pt-BR" dirty="0"/>
              <a:t> cedo!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Ondas do mar levado,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se vistes meu amado!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E ai Deus, se </a:t>
            </a:r>
            <a:r>
              <a:rPr lang="pt-BR" dirty="0" err="1"/>
              <a:t>verrá</a:t>
            </a:r>
            <a:r>
              <a:rPr lang="pt-BR" dirty="0"/>
              <a:t> cedo!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Martim </a:t>
            </a:r>
            <a:r>
              <a:rPr lang="pt-BR" dirty="0" err="1"/>
              <a:t>Codax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Obs.: </a:t>
            </a:r>
            <a:r>
              <a:rPr lang="pt-BR" dirty="0" err="1"/>
              <a:t>verrá</a:t>
            </a:r>
            <a:r>
              <a:rPr lang="pt-BR" dirty="0"/>
              <a:t> = virá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levado = agitado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a) Nessa cantiga de amigo, o eu lírico masculino manifesta a Deus seu sofrimento amoroso.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b) Nessa cantiga de amor, o eu lírico feminino dirige-se a Deus para lamentar a morte do ser amado.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c) Nessa cantiga de amigo, o eu lírico masculino manifesta às ondas do mar sua angústia pela perda do amigo em trágico naufrágio.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d) Nessa cantiga de amor, o eu lírico masculino dirige-se às ondas do mar para expressar sua solidão.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e) Nessa cantiga de amigo, o eu lírico feminino dirige-se às ondas do mar para expressar sua ansiedade com relação à volta do amado.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2900" y="395537"/>
            <a:ext cx="6172200" cy="7772682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t-BR" dirty="0" smtClean="0"/>
              <a:t>4 ) </a:t>
            </a:r>
            <a:r>
              <a:rPr lang="pt-BR" b="1" dirty="0" smtClean="0"/>
              <a:t>(FGV-SP - </a:t>
            </a:r>
            <a:r>
              <a:rPr lang="pt-BR" dirty="0" smtClean="0"/>
              <a:t>adaptada</a:t>
            </a:r>
            <a:r>
              <a:rPr lang="pt-BR" b="1" dirty="0" smtClean="0"/>
              <a:t>)</a:t>
            </a:r>
            <a:endParaRPr lang="pt-BR" dirty="0"/>
          </a:p>
          <a:p>
            <a:pPr>
              <a:buNone/>
            </a:pPr>
            <a:r>
              <a:rPr lang="pt-BR" dirty="0"/>
              <a:t>Assinale a alternativa que completa corretamente a afirmação seguinte:</a:t>
            </a:r>
          </a:p>
          <a:p>
            <a:pPr>
              <a:buNone/>
            </a:pPr>
            <a:r>
              <a:rPr lang="pt-BR" dirty="0"/>
              <a:t>O movimento desenvolveu-se no apogeu político de Portugal; consiste numa concepção artística baseada na imitação dos modelos clássicos gregos e latinos. Nele, o pensamento lógico predomina sobre a emoção, e a estrutura da composição poética obedece a formas fixas, com a introdução da medida nova, que convive com a medida velha das formas tradicionais.</a:t>
            </a:r>
          </a:p>
          <a:p>
            <a:pPr>
              <a:buNone/>
            </a:pPr>
            <a:r>
              <a:rPr lang="pt-BR" dirty="0" smtClean="0"/>
              <a:t>    Trata-se </a:t>
            </a:r>
            <a:r>
              <a:rPr lang="pt-BR" dirty="0"/>
              <a:t>do:</a:t>
            </a:r>
          </a:p>
          <a:p>
            <a:pPr>
              <a:buNone/>
            </a:pPr>
            <a:r>
              <a:rPr lang="pt-BR" dirty="0" smtClean="0"/>
              <a:t>   a</a:t>
            </a:r>
            <a:r>
              <a:rPr lang="pt-BR" dirty="0"/>
              <a:t>) </a:t>
            </a:r>
            <a:r>
              <a:rPr lang="pt-BR" dirty="0" smtClean="0"/>
              <a:t>Trovadorismo.</a:t>
            </a:r>
            <a:endParaRPr lang="pt-BR" dirty="0"/>
          </a:p>
          <a:p>
            <a:pPr>
              <a:buNone/>
            </a:pPr>
            <a:r>
              <a:rPr lang="pt-BR" dirty="0" smtClean="0"/>
              <a:t>   b</a:t>
            </a:r>
            <a:r>
              <a:rPr lang="pt-BR" dirty="0"/>
              <a:t>) Barroco.</a:t>
            </a:r>
          </a:p>
          <a:p>
            <a:pPr>
              <a:buNone/>
            </a:pPr>
            <a:r>
              <a:rPr lang="pt-BR" dirty="0" smtClean="0"/>
              <a:t>   c)</a:t>
            </a:r>
            <a:r>
              <a:rPr lang="pt-BR" dirty="0" smtClean="0"/>
              <a:t> Classicismo.</a:t>
            </a:r>
            <a:endParaRPr lang="pt-BR" dirty="0"/>
          </a:p>
          <a:p>
            <a:pPr>
              <a:buNone/>
            </a:pPr>
            <a:r>
              <a:rPr lang="pt-BR" dirty="0" smtClean="0"/>
              <a:t>   d) Humanismo.</a:t>
            </a:r>
            <a:endParaRPr lang="pt-BR" dirty="0"/>
          </a:p>
          <a:p>
            <a:pPr>
              <a:buNone/>
            </a:pPr>
            <a:r>
              <a:rPr lang="pt-BR" dirty="0" smtClean="0"/>
              <a:t>   e</a:t>
            </a:r>
            <a:r>
              <a:rPr lang="pt-BR" dirty="0"/>
              <a:t>) Realismo.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2900" y="0"/>
            <a:ext cx="6172200" cy="889247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pt-BR" sz="2800" dirty="0"/>
              <a:t>5</a:t>
            </a:r>
            <a:r>
              <a:rPr lang="pt-BR" sz="2800" dirty="0" smtClean="0"/>
              <a:t>)</a:t>
            </a:r>
            <a:r>
              <a:rPr lang="pt-BR" sz="2800" dirty="0"/>
              <a:t>  Sobre o Humanismo, identifique a alternativa </a:t>
            </a:r>
            <a:r>
              <a:rPr lang="pt-BR" sz="2800" b="1" dirty="0"/>
              <a:t>falsa</a:t>
            </a:r>
            <a:r>
              <a:rPr lang="pt-BR" sz="2800" dirty="0" smtClean="0"/>
              <a:t>: </a:t>
            </a: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/>
              <a:t>a</a:t>
            </a:r>
            <a:r>
              <a:rPr lang="pt-BR" sz="2800" dirty="0" smtClean="0"/>
              <a:t>) Rejeita </a:t>
            </a:r>
            <a:r>
              <a:rPr lang="pt-BR" sz="2800" dirty="0"/>
              <a:t>a noção do homem regido por leis sobrenaturais e opõe-se ao </a:t>
            </a:r>
            <a:r>
              <a:rPr lang="pt-BR" sz="2800" dirty="0" smtClean="0"/>
              <a:t>misticismo.</a:t>
            </a:r>
          </a:p>
          <a:p>
            <a:pPr>
              <a:buNone/>
            </a:pPr>
            <a:endParaRPr lang="pt-BR" sz="2800" dirty="0" smtClean="0"/>
          </a:p>
          <a:p>
            <a:pPr>
              <a:buNone/>
            </a:pPr>
            <a:r>
              <a:rPr lang="pt-BR" sz="2800" dirty="0" smtClean="0"/>
              <a:t>    b) Em </a:t>
            </a:r>
            <a:r>
              <a:rPr lang="pt-BR" sz="2800" dirty="0"/>
              <a:t>sentido amplo, designa a atitude de valorização do homem, de seus atributos e </a:t>
            </a:r>
            <a:r>
              <a:rPr lang="pt-BR" sz="2800" dirty="0" smtClean="0"/>
              <a:t>realizações.</a:t>
            </a:r>
          </a:p>
          <a:p>
            <a:pPr>
              <a:buNone/>
            </a:pPr>
            <a:r>
              <a:rPr lang="pt-BR" sz="2800" dirty="0"/>
              <a:t/>
            </a:r>
            <a:br>
              <a:rPr lang="pt-BR" sz="2800" dirty="0"/>
            </a:br>
            <a:r>
              <a:rPr lang="pt-BR" sz="2800" dirty="0" smtClean="0"/>
              <a:t>c) Designa </a:t>
            </a:r>
            <a:r>
              <a:rPr lang="pt-BR" sz="2800" dirty="0"/>
              <a:t>tanto uma atitude filosófica intemporal quanto um período especifico da evolução da cultura </a:t>
            </a:r>
            <a:r>
              <a:rPr lang="pt-BR" sz="2800" dirty="0" smtClean="0"/>
              <a:t>ocidental.</a:t>
            </a:r>
            <a:r>
              <a:rPr lang="pt-BR" sz="2800" dirty="0" smtClean="0"/>
              <a:t> </a:t>
            </a:r>
          </a:p>
          <a:p>
            <a:pPr>
              <a:buNone/>
            </a:pPr>
            <a:endParaRPr lang="pt-BR" sz="2800" dirty="0"/>
          </a:p>
          <a:p>
            <a:pPr>
              <a:buNone/>
            </a:pPr>
            <a:r>
              <a:rPr lang="pt-BR" sz="2800" dirty="0" smtClean="0"/>
              <a:t>    d) Fundamenta-se na noção bíblica de que o homem é pó e ao pó retornará, e de que só a transcendência  liberta o homem de seu insignificância terrena</a:t>
            </a:r>
            <a:endParaRPr lang="pt-BR" sz="28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2900" y="0"/>
            <a:ext cx="6172200" cy="9143999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t-BR" dirty="0"/>
              <a:t>6</a:t>
            </a:r>
            <a:r>
              <a:rPr lang="pt-BR" dirty="0" smtClean="0"/>
              <a:t>) (PUC - SP-2007) Considerando a peça Auto da Barca do Inferno como um todo, indique a alternativa que melhor se adapta à proposta do teatro vicentino. </a:t>
            </a:r>
          </a:p>
          <a:p>
            <a:pPr>
              <a:buNone/>
            </a:pPr>
            <a:r>
              <a:rPr lang="pt-BR" dirty="0" smtClean="0"/>
              <a:t>a) Preso aos valores cristãos, Gil Vicente tem como objetivo alcançar a consciência do homem, lembrando-lhe que tem uma alma para salvar. </a:t>
            </a:r>
          </a:p>
          <a:p>
            <a:pPr>
              <a:buNone/>
            </a:pPr>
            <a:r>
              <a:rPr lang="pt-BR" dirty="0" smtClean="0"/>
              <a:t>b) As figuras do Anjo e do Diabo, apesar de alegóricas, não estabelecem a divisão maniqueísta do mundo entre o Bem e o Mal. </a:t>
            </a:r>
          </a:p>
          <a:p>
            <a:pPr>
              <a:buNone/>
            </a:pPr>
            <a:r>
              <a:rPr lang="pt-BR" dirty="0" smtClean="0"/>
              <a:t>c) As personagens comparecem nesta peça de Gil Vicente com o perfil que apresentavam na terra, porém apenas o Onzeneiro e o Parvo portam os instrumentos de sua culpa. </a:t>
            </a:r>
          </a:p>
          <a:p>
            <a:pPr>
              <a:buNone/>
            </a:pPr>
            <a:r>
              <a:rPr lang="pt-BR" dirty="0" smtClean="0"/>
              <a:t>d) Gil Vicente traça um quadro crítico da sociedade portuguesa da época, porém poupa, por questões ideológicas e políticas, a Igreja e a Nobreza. </a:t>
            </a:r>
          </a:p>
          <a:p>
            <a:pPr>
              <a:buNone/>
            </a:pPr>
            <a:r>
              <a:rPr lang="pt-BR" dirty="0" smtClean="0"/>
              <a:t>e) Entre as características próprias da dramaturgia de Gil Vicente, destaca-se o fato de ele seguir rigorosamente as normas do teatro clássico.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42900" y="251520"/>
            <a:ext cx="6172200" cy="8424935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pt-BR" sz="2800" dirty="0"/>
              <a:t>7</a:t>
            </a:r>
            <a:r>
              <a:rPr lang="pt-BR" sz="2800" dirty="0" smtClean="0"/>
              <a:t>) (</a:t>
            </a:r>
            <a:r>
              <a:rPr lang="pt-BR" sz="2800" dirty="0" err="1" smtClean="0"/>
              <a:t>Mack</a:t>
            </a:r>
            <a:r>
              <a:rPr lang="pt-BR" sz="2800" dirty="0" smtClean="0"/>
              <a:t>-2002) Assinale a alternativa correta sobre Camões. </a:t>
            </a:r>
          </a:p>
          <a:p>
            <a:pPr marL="514350" indent="-514350">
              <a:buAutoNum type="alphaLcParenR"/>
            </a:pPr>
            <a:r>
              <a:rPr lang="pt-BR" sz="2800" dirty="0" smtClean="0"/>
              <a:t>Além de usar metros mais populares, utilizou-se da medida nova, especialmente nas redondilhas que recriam, poeticamente, um quadro harmônico da vida e do mundo. </a:t>
            </a:r>
          </a:p>
          <a:p>
            <a:pPr marL="514350" indent="-514350">
              <a:buAutoNum type="alphaLcParenR"/>
            </a:pPr>
            <a:r>
              <a:rPr lang="pt-BR" sz="2800" dirty="0" smtClean="0"/>
              <a:t>O tema do desconcerto do mundo é um dos aspectos característicos de sua poesia, presente, por exemplo, nos sonetos de inspiração </a:t>
            </a:r>
            <a:r>
              <a:rPr lang="pt-BR" sz="2800" dirty="0" err="1" smtClean="0"/>
              <a:t>petrarquiana</a:t>
            </a:r>
            <a:r>
              <a:rPr lang="pt-BR" sz="2800" dirty="0" smtClean="0"/>
              <a:t>. </a:t>
            </a:r>
          </a:p>
          <a:p>
            <a:pPr marL="514350" indent="-514350">
              <a:buAutoNum type="alphaLcParenR"/>
            </a:pPr>
            <a:r>
              <a:rPr lang="pt-BR" sz="2800" dirty="0" smtClean="0"/>
              <a:t>Introduziu o estilo </a:t>
            </a:r>
            <a:r>
              <a:rPr lang="pt-BR" sz="2800" dirty="0" err="1" smtClean="0"/>
              <a:t>cultista</a:t>
            </a:r>
            <a:r>
              <a:rPr lang="pt-BR" sz="2800" dirty="0" smtClean="0"/>
              <a:t> em Portugal, em 1580, explorando antíteses e paradoxos nos poemas de temática religiosa. </a:t>
            </a:r>
          </a:p>
          <a:p>
            <a:pPr marL="514350" indent="-514350">
              <a:buAutoNum type="alphaLcParenR"/>
            </a:pPr>
            <a:r>
              <a:rPr lang="pt-BR" sz="2800" dirty="0" smtClean="0"/>
              <a:t>Autor mais representativo da poesia medieval portuguesa, produziu, além de sonetos satíricos, a obra épica Os lusíadas. </a:t>
            </a:r>
          </a:p>
          <a:p>
            <a:pPr marL="514350" indent="-514350">
              <a:buAutoNum type="alphaLcParenR"/>
            </a:pPr>
            <a:r>
              <a:rPr lang="pt-BR" sz="2800" dirty="0" smtClean="0"/>
              <a:t>Influenciado pelo Humanismo português, aderiu ao cânone clássico de composição poética, afastando-se, porém, das inovações métricas e dos modelos </a:t>
            </a:r>
            <a:r>
              <a:rPr lang="pt-BR" sz="2800" dirty="0" err="1" smtClean="0"/>
              <a:t>grecoromanos</a:t>
            </a:r>
            <a:r>
              <a:rPr lang="pt-BR" sz="2800" dirty="0" smtClean="0"/>
              <a:t>.</a:t>
            </a:r>
            <a:endParaRPr lang="pt-BR" sz="3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0" y="1"/>
            <a:ext cx="6758508" cy="9143999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buNone/>
            </a:pPr>
            <a:r>
              <a:rPr lang="pt-BR" dirty="0" smtClean="0"/>
              <a:t>  8) (</a:t>
            </a:r>
            <a:r>
              <a:rPr lang="pt-BR" dirty="0" err="1" smtClean="0"/>
              <a:t>Vunesp</a:t>
            </a:r>
            <a:r>
              <a:rPr lang="pt-BR" dirty="0" smtClean="0"/>
              <a:t>-2004) A próxima questão toma por base uma cantiga do trovador galego </a:t>
            </a:r>
            <a:r>
              <a:rPr lang="pt-BR" dirty="0" err="1" smtClean="0"/>
              <a:t>Airas</a:t>
            </a:r>
            <a:r>
              <a:rPr lang="pt-BR" dirty="0" smtClean="0"/>
              <a:t> Nunes, de Santiago (século XIII).</a:t>
            </a:r>
          </a:p>
          <a:p>
            <a:pPr marL="514350" indent="-514350">
              <a:buNone/>
            </a:pPr>
            <a:r>
              <a:rPr lang="pt-BR" dirty="0" smtClean="0"/>
              <a:t>     </a:t>
            </a:r>
          </a:p>
          <a:p>
            <a:pPr marL="514350" indent="-514350">
              <a:buNone/>
            </a:pPr>
            <a:r>
              <a:rPr lang="pt-BR" b="1" dirty="0"/>
              <a:t> </a:t>
            </a:r>
            <a:r>
              <a:rPr lang="pt-BR" b="1" dirty="0" smtClean="0"/>
              <a:t>    Cantiga</a:t>
            </a:r>
          </a:p>
          <a:p>
            <a:pPr marL="514350" indent="-514350">
              <a:buNone/>
            </a:pPr>
            <a:r>
              <a:rPr lang="pt-BR" dirty="0" smtClean="0"/>
              <a:t>      </a:t>
            </a:r>
            <a:r>
              <a:rPr lang="pt-BR" dirty="0"/>
              <a:t>Bailemos nós </a:t>
            </a:r>
            <a:r>
              <a:rPr lang="pt-BR" dirty="0" err="1"/>
              <a:t>ja</a:t>
            </a:r>
            <a:r>
              <a:rPr lang="pt-BR" dirty="0"/>
              <a:t> todas </a:t>
            </a:r>
            <a:r>
              <a:rPr lang="pt-BR" dirty="0" err="1"/>
              <a:t>tres</a:t>
            </a:r>
            <a:r>
              <a:rPr lang="pt-BR" dirty="0"/>
              <a:t>, ai amigas,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/>
              <a:t>so</a:t>
            </a:r>
            <a:r>
              <a:rPr lang="pt-BR" dirty="0"/>
              <a:t> aquestas avelaneiras </a:t>
            </a:r>
            <a:r>
              <a:rPr lang="pt-BR" dirty="0" err="1"/>
              <a:t>frolidas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e </a:t>
            </a:r>
            <a:r>
              <a:rPr lang="pt-BR" dirty="0" err="1"/>
              <a:t>quen</a:t>
            </a:r>
            <a:r>
              <a:rPr lang="pt-BR" dirty="0"/>
              <a:t> for </a:t>
            </a:r>
            <a:r>
              <a:rPr lang="pt-BR" dirty="0" err="1"/>
              <a:t>velida</a:t>
            </a:r>
            <a:r>
              <a:rPr lang="pt-BR" dirty="0"/>
              <a:t>, como nós, </a:t>
            </a:r>
            <a:r>
              <a:rPr lang="pt-BR" dirty="0" err="1"/>
              <a:t>velidas</a:t>
            </a:r>
            <a:r>
              <a:rPr lang="pt-BR" dirty="0"/>
              <a:t>,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     se </a:t>
            </a:r>
            <a:r>
              <a:rPr lang="pt-BR" dirty="0" err="1" smtClean="0"/>
              <a:t>amig</a:t>
            </a:r>
            <a:r>
              <a:rPr lang="pt-BR" dirty="0" err="1" smtClean="0"/>
              <a:t>'</a:t>
            </a:r>
            <a:r>
              <a:rPr lang="pt-BR" dirty="0" err="1" smtClean="0"/>
              <a:t>amar</a:t>
            </a:r>
            <a:r>
              <a:rPr lang="pt-BR" dirty="0"/>
              <a:t>,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/>
              <a:t>so</a:t>
            </a:r>
            <a:r>
              <a:rPr lang="pt-BR" dirty="0"/>
              <a:t> aquestas avelaneiras </a:t>
            </a:r>
            <a:r>
              <a:rPr lang="pt-BR" dirty="0" err="1"/>
              <a:t>frolidas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     </a:t>
            </a:r>
            <a:r>
              <a:rPr lang="pt-BR" dirty="0" err="1"/>
              <a:t>verrá</a:t>
            </a:r>
            <a:r>
              <a:rPr lang="pt-BR" dirty="0"/>
              <a:t> bailar.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Bailemos nós </a:t>
            </a:r>
            <a:r>
              <a:rPr lang="pt-BR" dirty="0" err="1"/>
              <a:t>ja</a:t>
            </a:r>
            <a:r>
              <a:rPr lang="pt-BR" dirty="0"/>
              <a:t> todas </a:t>
            </a:r>
            <a:r>
              <a:rPr lang="pt-BR" dirty="0" err="1"/>
              <a:t>tres</a:t>
            </a:r>
            <a:r>
              <a:rPr lang="pt-BR" dirty="0"/>
              <a:t>, ai irmanas,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/>
              <a:t>so</a:t>
            </a:r>
            <a:r>
              <a:rPr lang="pt-BR" dirty="0"/>
              <a:t> </a:t>
            </a:r>
            <a:r>
              <a:rPr lang="pt-BR" dirty="0" err="1"/>
              <a:t>aqueste</a:t>
            </a:r>
            <a:r>
              <a:rPr lang="pt-BR" dirty="0"/>
              <a:t> ramo destas </a:t>
            </a:r>
            <a:r>
              <a:rPr lang="pt-BR" dirty="0" err="1"/>
              <a:t>avelanas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e </a:t>
            </a:r>
            <a:r>
              <a:rPr lang="pt-BR" dirty="0" err="1"/>
              <a:t>quen</a:t>
            </a:r>
            <a:r>
              <a:rPr lang="pt-BR" dirty="0"/>
              <a:t> for </a:t>
            </a:r>
            <a:r>
              <a:rPr lang="pt-BR" dirty="0" err="1"/>
              <a:t>louçana</a:t>
            </a:r>
            <a:r>
              <a:rPr lang="pt-BR" dirty="0"/>
              <a:t>, como nós, </a:t>
            </a:r>
            <a:r>
              <a:rPr lang="pt-BR" dirty="0" err="1"/>
              <a:t>louçanas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     se </a:t>
            </a:r>
            <a:r>
              <a:rPr lang="pt-BR" dirty="0" err="1"/>
              <a:t>amig'amar</a:t>
            </a:r>
            <a:r>
              <a:rPr lang="pt-BR" dirty="0"/>
              <a:t>,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/>
              <a:t>so</a:t>
            </a:r>
            <a:r>
              <a:rPr lang="pt-BR" dirty="0"/>
              <a:t> </a:t>
            </a:r>
            <a:r>
              <a:rPr lang="pt-BR" dirty="0" err="1"/>
              <a:t>aqueste</a:t>
            </a:r>
            <a:r>
              <a:rPr lang="pt-BR" dirty="0"/>
              <a:t> ramo destas </a:t>
            </a:r>
            <a:r>
              <a:rPr lang="pt-BR" dirty="0" err="1"/>
              <a:t>avelanas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     </a:t>
            </a:r>
            <a:r>
              <a:rPr lang="pt-BR" dirty="0" err="1"/>
              <a:t>verrá</a:t>
            </a:r>
            <a:r>
              <a:rPr lang="pt-BR" dirty="0"/>
              <a:t> bailar.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Por Deus, ai amigas, </a:t>
            </a:r>
            <a:r>
              <a:rPr lang="pt-BR" dirty="0" err="1"/>
              <a:t>mentr'al</a:t>
            </a:r>
            <a:r>
              <a:rPr lang="pt-BR" dirty="0"/>
              <a:t> </a:t>
            </a:r>
            <a:r>
              <a:rPr lang="pt-BR" dirty="0" err="1" smtClean="0"/>
              <a:t>non</a:t>
            </a:r>
            <a:r>
              <a:rPr lang="pt-BR" dirty="0" smtClean="0"/>
              <a:t> fazemos</a:t>
            </a:r>
            <a:r>
              <a:rPr lang="pt-BR" dirty="0"/>
              <a:t>,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/>
              <a:t>so</a:t>
            </a:r>
            <a:r>
              <a:rPr lang="pt-BR" dirty="0"/>
              <a:t> </a:t>
            </a:r>
            <a:r>
              <a:rPr lang="pt-BR" dirty="0" err="1"/>
              <a:t>aqueste</a:t>
            </a:r>
            <a:r>
              <a:rPr lang="pt-BR" dirty="0"/>
              <a:t> ramo </a:t>
            </a:r>
            <a:r>
              <a:rPr lang="pt-BR" dirty="0" err="1"/>
              <a:t>frolido</a:t>
            </a:r>
            <a:r>
              <a:rPr lang="pt-BR" dirty="0"/>
              <a:t> bailemos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e </a:t>
            </a:r>
            <a:r>
              <a:rPr lang="pt-BR" dirty="0" err="1"/>
              <a:t>quen</a:t>
            </a:r>
            <a:r>
              <a:rPr lang="pt-BR" dirty="0"/>
              <a:t> </a:t>
            </a:r>
            <a:r>
              <a:rPr lang="pt-BR" dirty="0" err="1"/>
              <a:t>ben</a:t>
            </a:r>
            <a:r>
              <a:rPr lang="pt-BR" dirty="0"/>
              <a:t> parecer, como nós parecemos,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     se </a:t>
            </a:r>
            <a:r>
              <a:rPr lang="pt-BR" dirty="0" err="1"/>
              <a:t>amig'amar</a:t>
            </a:r>
            <a:r>
              <a:rPr lang="pt-BR" dirty="0"/>
              <a:t>,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 err="1"/>
              <a:t>so</a:t>
            </a:r>
            <a:r>
              <a:rPr lang="pt-BR" dirty="0"/>
              <a:t> </a:t>
            </a:r>
            <a:r>
              <a:rPr lang="pt-BR" dirty="0" err="1"/>
              <a:t>aqueste</a:t>
            </a:r>
            <a:r>
              <a:rPr lang="pt-BR" dirty="0"/>
              <a:t> ramo </a:t>
            </a:r>
            <a:r>
              <a:rPr lang="pt-BR" dirty="0" err="1"/>
              <a:t>so'l</a:t>
            </a:r>
            <a:r>
              <a:rPr lang="pt-BR" dirty="0"/>
              <a:t> que nós bailemos</a:t>
            </a:r>
            <a:r>
              <a:rPr lang="pt-BR" dirty="0" smtClean="0"/>
              <a:t/>
            </a:r>
            <a:br>
              <a:rPr lang="pt-BR" dirty="0" smtClean="0"/>
            </a:br>
            <a:r>
              <a:rPr lang="pt-BR" dirty="0"/>
              <a:t>     </a:t>
            </a:r>
            <a:r>
              <a:rPr lang="pt-BR" dirty="0" err="1"/>
              <a:t>verrá</a:t>
            </a:r>
            <a:r>
              <a:rPr lang="pt-BR" dirty="0"/>
              <a:t> bailar.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651</Words>
  <Application>Microsoft Office PowerPoint</Application>
  <PresentationFormat>Apresentação na tela (4:3)</PresentationFormat>
  <Paragraphs>60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5" baseType="lpstr">
      <vt:lpstr>Tema do Office</vt:lpstr>
      <vt:lpstr>EXERCÍCIOS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GABARITO</vt:lpstr>
      <vt:lpstr>Slide 14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Amanda</dc:creator>
  <cp:lastModifiedBy>Amanda</cp:lastModifiedBy>
  <cp:revision>20</cp:revision>
  <dcterms:created xsi:type="dcterms:W3CDTF">2016-04-24T22:07:43Z</dcterms:created>
  <dcterms:modified xsi:type="dcterms:W3CDTF">2016-04-25T01:22:58Z</dcterms:modified>
</cp:coreProperties>
</file>