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1" autoAdjust="0"/>
    <p:restoredTop sz="94660"/>
  </p:normalViewPr>
  <p:slideViewPr>
    <p:cSldViewPr>
      <p:cViewPr varScale="1">
        <p:scale>
          <a:sx n="68" d="100"/>
          <a:sy n="68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A9EAB-0BF2-4D98-AB38-81137B912C25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DE47-3C40-41FD-A7B3-A7869F172E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DE47-3C40-41FD-A7B3-A7869F172E14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DE47-3C40-41FD-A7B3-A7869F172E14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DE4D-0352-47AE-991C-F1CB5C16C142}" type="datetimeFigureOut">
              <a:rPr lang="pt-BR" smtClean="0"/>
              <a:t>03/04/2016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3C62-DF59-489B-934B-11B53F34F80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Trovadorismo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Espaço Reservado para Conteúdo 8" descr="trovadores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Cantiga de Escárnio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301608" cy="5877272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Ai, dona </a:t>
            </a:r>
            <a:r>
              <a:rPr lang="pt-BR" dirty="0" err="1"/>
              <a:t>fea</a:t>
            </a:r>
            <a:r>
              <a:rPr lang="pt-BR" dirty="0"/>
              <a:t>! Foste-vos queixar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que vos nunca </a:t>
            </a:r>
            <a:r>
              <a:rPr lang="pt-BR" dirty="0" err="1"/>
              <a:t>louv'en</a:t>
            </a:r>
            <a:r>
              <a:rPr lang="pt-BR" dirty="0"/>
              <a:t> meu </a:t>
            </a:r>
            <a:r>
              <a:rPr lang="pt-BR" dirty="0" err="1"/>
              <a:t>trobar</a:t>
            </a:r>
            <a:r>
              <a:rPr lang="pt-BR" dirty="0"/>
              <a:t>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mas ora quero fazer um cantar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en</a:t>
            </a:r>
            <a:r>
              <a:rPr lang="pt-BR" dirty="0"/>
              <a:t> que vos </a:t>
            </a:r>
            <a:r>
              <a:rPr lang="pt-BR" dirty="0" err="1"/>
              <a:t>loarei</a:t>
            </a:r>
            <a:r>
              <a:rPr lang="pt-BR" dirty="0"/>
              <a:t> toda via;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vedes como vos quero </a:t>
            </a:r>
            <a:r>
              <a:rPr lang="pt-BR" dirty="0" err="1"/>
              <a:t>loar</a:t>
            </a:r>
            <a:r>
              <a:rPr lang="pt-BR" dirty="0"/>
              <a:t>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dona </a:t>
            </a:r>
            <a:r>
              <a:rPr lang="pt-BR" dirty="0" err="1"/>
              <a:t>fea</a:t>
            </a:r>
            <a:r>
              <a:rPr lang="pt-BR" dirty="0"/>
              <a:t>, velha e sandia!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Ai, dona </a:t>
            </a:r>
            <a:r>
              <a:rPr lang="pt-BR" dirty="0" err="1"/>
              <a:t>fea</a:t>
            </a:r>
            <a:r>
              <a:rPr lang="pt-BR" dirty="0"/>
              <a:t>! Se Deus me </a:t>
            </a:r>
            <a:r>
              <a:rPr lang="pt-BR" dirty="0" err="1"/>
              <a:t>pardon</a:t>
            </a:r>
            <a:r>
              <a:rPr lang="pt-BR" dirty="0"/>
              <a:t>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pois </a:t>
            </a:r>
            <a:r>
              <a:rPr lang="pt-BR" dirty="0" err="1"/>
              <a:t>avedes</a:t>
            </a:r>
            <a:r>
              <a:rPr lang="pt-BR" dirty="0"/>
              <a:t> [a] </a:t>
            </a:r>
            <a:r>
              <a:rPr lang="pt-BR" dirty="0" err="1"/>
              <a:t>tan</a:t>
            </a:r>
            <a:r>
              <a:rPr lang="pt-BR" dirty="0"/>
              <a:t> </a:t>
            </a:r>
            <a:r>
              <a:rPr lang="pt-BR" dirty="0" err="1"/>
              <a:t>gran</a:t>
            </a:r>
            <a:r>
              <a:rPr lang="pt-BR" dirty="0"/>
              <a:t> </a:t>
            </a:r>
            <a:r>
              <a:rPr lang="pt-BR" dirty="0" err="1"/>
              <a:t>coraçon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que vos eu </a:t>
            </a:r>
            <a:r>
              <a:rPr lang="pt-BR" dirty="0" err="1"/>
              <a:t>loe</a:t>
            </a:r>
            <a:r>
              <a:rPr lang="pt-BR" dirty="0"/>
              <a:t>, </a:t>
            </a:r>
            <a:r>
              <a:rPr lang="pt-BR" dirty="0" err="1"/>
              <a:t>en</a:t>
            </a:r>
            <a:r>
              <a:rPr lang="pt-BR" dirty="0"/>
              <a:t> esta </a:t>
            </a:r>
            <a:r>
              <a:rPr lang="pt-BR" dirty="0" err="1"/>
              <a:t>razon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vos quero já </a:t>
            </a:r>
            <a:r>
              <a:rPr lang="pt-BR" dirty="0" err="1"/>
              <a:t>loar</a:t>
            </a:r>
            <a:r>
              <a:rPr lang="pt-BR" dirty="0"/>
              <a:t> toda via;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vedes qual será a </a:t>
            </a:r>
            <a:r>
              <a:rPr lang="pt-BR" dirty="0" err="1"/>
              <a:t>loaçon</a:t>
            </a:r>
            <a:r>
              <a:rPr lang="pt-BR" dirty="0"/>
              <a:t>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dona </a:t>
            </a:r>
            <a:r>
              <a:rPr lang="pt-BR" dirty="0" err="1"/>
              <a:t>fea</a:t>
            </a:r>
            <a:r>
              <a:rPr lang="pt-BR" dirty="0"/>
              <a:t>, velha e sandia!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Dona </a:t>
            </a:r>
            <a:r>
              <a:rPr lang="pt-BR" dirty="0" err="1"/>
              <a:t>fea</a:t>
            </a:r>
            <a:r>
              <a:rPr lang="pt-BR" dirty="0"/>
              <a:t>, nunca vos eu </a:t>
            </a:r>
            <a:r>
              <a:rPr lang="pt-BR" dirty="0" err="1"/>
              <a:t>loei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en</a:t>
            </a:r>
            <a:r>
              <a:rPr lang="pt-BR" dirty="0"/>
              <a:t> meu </a:t>
            </a:r>
            <a:r>
              <a:rPr lang="pt-BR" dirty="0" err="1"/>
              <a:t>trobar</a:t>
            </a:r>
            <a:r>
              <a:rPr lang="pt-BR" dirty="0"/>
              <a:t>, pero muito </a:t>
            </a:r>
            <a:r>
              <a:rPr lang="pt-BR" dirty="0" err="1"/>
              <a:t>trobei</a:t>
            </a:r>
            <a:r>
              <a:rPr lang="pt-BR" dirty="0"/>
              <a:t>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mais ora já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bon</a:t>
            </a:r>
            <a:r>
              <a:rPr lang="pt-BR" dirty="0"/>
              <a:t> cantar farei,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en</a:t>
            </a:r>
            <a:r>
              <a:rPr lang="pt-BR" dirty="0"/>
              <a:t> que vos </a:t>
            </a:r>
            <a:r>
              <a:rPr lang="pt-BR" dirty="0" err="1"/>
              <a:t>loarei</a:t>
            </a:r>
            <a:r>
              <a:rPr lang="pt-BR" dirty="0"/>
              <a:t> toda via;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</a:t>
            </a:r>
            <a:r>
              <a:rPr lang="pt-BR" dirty="0" err="1"/>
              <a:t>direi-vos</a:t>
            </a:r>
            <a:r>
              <a:rPr lang="pt-BR" dirty="0"/>
              <a:t> como vos </a:t>
            </a:r>
            <a:r>
              <a:rPr lang="pt-BR" dirty="0" err="1"/>
              <a:t>loarei</a:t>
            </a:r>
            <a:r>
              <a:rPr lang="pt-BR" dirty="0"/>
              <a:t>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dona </a:t>
            </a:r>
            <a:r>
              <a:rPr lang="pt-BR" dirty="0" err="1"/>
              <a:t>fea</a:t>
            </a:r>
            <a:r>
              <a:rPr lang="pt-BR" dirty="0"/>
              <a:t>, velha e sandia!</a:t>
            </a:r>
            <a:r>
              <a:rPr lang="pt-BR" dirty="0" smtClean="0">
                <a:solidFill>
                  <a:srgbClr val="003399"/>
                </a:solidFill>
                <a:latin typeface="Arial" charset="0"/>
                <a:cs typeface="Arial" charset="0"/>
              </a:rPr>
              <a:t/>
            </a:r>
            <a:br>
              <a:rPr lang="pt-BR" dirty="0" smtClean="0">
                <a:solidFill>
                  <a:srgbClr val="003399"/>
                </a:solidFill>
                <a:latin typeface="Arial" charset="0"/>
                <a:cs typeface="Arial" charset="0"/>
              </a:rPr>
            </a:br>
            <a:endParaRPr lang="pt-BR" dirty="0" smtClean="0">
              <a:solidFill>
                <a:srgbClr val="003399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pt-BR" dirty="0" smtClean="0"/>
              <a:t>          João Garcia de </a:t>
            </a:r>
            <a:r>
              <a:rPr lang="pt-BR" dirty="0" err="1" smtClean="0"/>
              <a:t>Guilhade</a:t>
            </a:r>
            <a:endParaRPr lang="pt-BR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pt-BR" b="1" dirty="0" smtClean="0"/>
              <a:t>Cantiga de Maldizer</a:t>
            </a:r>
          </a:p>
          <a:p>
            <a:r>
              <a:rPr lang="pt-BR" dirty="0" smtClean="0"/>
              <a:t>sátira direta (o nome da pessoa satirizada aparece),</a:t>
            </a:r>
          </a:p>
          <a:p>
            <a:r>
              <a:rPr lang="pt-BR" dirty="0" smtClean="0"/>
              <a:t>Explícita,</a:t>
            </a:r>
          </a:p>
          <a:p>
            <a:r>
              <a:rPr lang="pt-BR" dirty="0" smtClean="0"/>
              <a:t>Por ser mais explícita, possui linguagem grosseira e chula.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Cantiga de Maldizer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800" dirty="0" smtClean="0"/>
              <a:t>Foi um dia </a:t>
            </a:r>
            <a:r>
              <a:rPr lang="pt-BR" sz="1800" dirty="0" err="1" smtClean="0"/>
              <a:t>Lopo</a:t>
            </a:r>
            <a:r>
              <a:rPr lang="pt-BR" sz="1800" dirty="0" smtClean="0"/>
              <a:t> </a:t>
            </a:r>
            <a:r>
              <a:rPr lang="pt-BR" sz="1800" dirty="0" err="1" smtClean="0"/>
              <a:t>jograr</a:t>
            </a:r>
            <a:endParaRPr lang="pt-BR" sz="1800" dirty="0" smtClean="0"/>
          </a:p>
          <a:p>
            <a:pPr>
              <a:buNone/>
            </a:pPr>
            <a:r>
              <a:rPr lang="pt-BR" sz="1800" dirty="0" smtClean="0"/>
              <a:t>a casa </a:t>
            </a:r>
            <a:r>
              <a:rPr lang="pt-BR" sz="1800" dirty="0" err="1" smtClean="0"/>
              <a:t>duü</a:t>
            </a:r>
            <a:r>
              <a:rPr lang="pt-BR" sz="1800" dirty="0" smtClean="0"/>
              <a:t> </a:t>
            </a:r>
            <a:r>
              <a:rPr lang="pt-BR" sz="1800" dirty="0" err="1" smtClean="0"/>
              <a:t>infançon</a:t>
            </a:r>
            <a:r>
              <a:rPr lang="pt-BR" sz="1800" dirty="0" smtClean="0"/>
              <a:t> cantar,</a:t>
            </a:r>
          </a:p>
          <a:p>
            <a:pPr>
              <a:buNone/>
            </a:pPr>
            <a:r>
              <a:rPr lang="pt-BR" sz="1800" dirty="0" smtClean="0"/>
              <a:t>e mandou-lhe ele por </a:t>
            </a:r>
            <a:r>
              <a:rPr lang="pt-BR" sz="1800" dirty="0" err="1" smtClean="0"/>
              <a:t>don</a:t>
            </a:r>
            <a:r>
              <a:rPr lang="pt-BR" sz="1800" dirty="0" smtClean="0"/>
              <a:t> dar</a:t>
            </a:r>
          </a:p>
          <a:p>
            <a:pPr>
              <a:buNone/>
            </a:pPr>
            <a:r>
              <a:rPr lang="pt-BR" sz="1800" dirty="0" smtClean="0"/>
              <a:t>três </a:t>
            </a:r>
            <a:r>
              <a:rPr lang="pt-BR" sz="1800" dirty="0" err="1" smtClean="0"/>
              <a:t>couces</a:t>
            </a:r>
            <a:r>
              <a:rPr lang="pt-BR" sz="1800" dirty="0" smtClean="0"/>
              <a:t> na garganta,</a:t>
            </a:r>
          </a:p>
          <a:p>
            <a:pPr>
              <a:buNone/>
            </a:pPr>
            <a:r>
              <a:rPr lang="pt-BR" sz="1800" dirty="0" smtClean="0"/>
              <a:t>e foi-lhe escasso, a meu cuidar,</a:t>
            </a:r>
          </a:p>
          <a:p>
            <a:pPr>
              <a:buNone/>
            </a:pPr>
            <a:r>
              <a:rPr lang="pt-BR" sz="1800" dirty="0" smtClean="0"/>
              <a:t>segundo como </a:t>
            </a:r>
            <a:r>
              <a:rPr lang="pt-BR" sz="1800" dirty="0" err="1" smtClean="0"/>
              <a:t>el</a:t>
            </a:r>
            <a:r>
              <a:rPr lang="pt-BR" sz="1800" dirty="0" smtClean="0"/>
              <a:t> canta </a:t>
            </a:r>
          </a:p>
          <a:p>
            <a:pPr>
              <a:buNone/>
            </a:pPr>
            <a:endParaRPr lang="pt-BR" sz="1800" dirty="0"/>
          </a:p>
          <a:p>
            <a:pPr>
              <a:buNone/>
            </a:pPr>
            <a:r>
              <a:rPr lang="pt-BR" sz="1800" dirty="0" smtClean="0"/>
              <a:t>Escasso foi o </a:t>
            </a:r>
            <a:r>
              <a:rPr lang="pt-BR" sz="1800" dirty="0" err="1" smtClean="0"/>
              <a:t>infanço</a:t>
            </a:r>
            <a:endParaRPr lang="pt-BR" sz="1800" dirty="0" smtClean="0"/>
          </a:p>
          <a:p>
            <a:pPr>
              <a:buNone/>
            </a:pPr>
            <a:r>
              <a:rPr lang="pt-BR" sz="1800" dirty="0" err="1" smtClean="0"/>
              <a:t>nen</a:t>
            </a:r>
            <a:r>
              <a:rPr lang="pt-BR" sz="1800" dirty="0" smtClean="0"/>
              <a:t> seus </a:t>
            </a:r>
            <a:r>
              <a:rPr lang="pt-BR" sz="1800" dirty="0" err="1" smtClean="0"/>
              <a:t>couces</a:t>
            </a:r>
            <a:r>
              <a:rPr lang="pt-BR" sz="1800" dirty="0" smtClean="0"/>
              <a:t> partir' </a:t>
            </a:r>
            <a:r>
              <a:rPr lang="pt-BR" sz="1800" dirty="0" err="1" smtClean="0"/>
              <a:t>enton</a:t>
            </a:r>
            <a:r>
              <a:rPr lang="pt-BR" sz="1800" dirty="0" smtClean="0"/>
              <a:t>,</a:t>
            </a:r>
          </a:p>
          <a:p>
            <a:pPr>
              <a:buNone/>
            </a:pPr>
            <a:r>
              <a:rPr lang="pt-BR" sz="1800" dirty="0" err="1" smtClean="0"/>
              <a:t>ca</a:t>
            </a:r>
            <a:r>
              <a:rPr lang="pt-BR" sz="1800" dirty="0" smtClean="0"/>
              <a:t> </a:t>
            </a:r>
            <a:r>
              <a:rPr lang="pt-BR" sz="1800" dirty="0" err="1" smtClean="0"/>
              <a:t>non</a:t>
            </a:r>
            <a:r>
              <a:rPr lang="pt-BR" sz="1800" dirty="0" smtClean="0"/>
              <a:t> deu a </a:t>
            </a:r>
            <a:r>
              <a:rPr lang="pt-BR" sz="1800" dirty="0" err="1" smtClean="0"/>
              <a:t>Lopo</a:t>
            </a:r>
            <a:r>
              <a:rPr lang="pt-BR" sz="1800" dirty="0" smtClean="0"/>
              <a:t> </a:t>
            </a:r>
            <a:r>
              <a:rPr lang="pt-BR" sz="1800" dirty="0" err="1" smtClean="0"/>
              <a:t>enton</a:t>
            </a:r>
            <a:endParaRPr lang="pt-BR" sz="1800" dirty="0" smtClean="0"/>
          </a:p>
          <a:p>
            <a:pPr>
              <a:buNone/>
            </a:pPr>
            <a:r>
              <a:rPr lang="pt-BR" sz="1800" dirty="0" smtClean="0"/>
              <a:t>mais de três na garganta,</a:t>
            </a:r>
          </a:p>
          <a:p>
            <a:pPr>
              <a:buNone/>
            </a:pPr>
            <a:r>
              <a:rPr lang="pt-BR" sz="1800" dirty="0" smtClean="0"/>
              <a:t>e mais merece o </a:t>
            </a:r>
            <a:r>
              <a:rPr lang="pt-BR" sz="1800" dirty="0" err="1" smtClean="0"/>
              <a:t>jograron</a:t>
            </a:r>
            <a:r>
              <a:rPr lang="pt-BR" sz="1800" dirty="0" smtClean="0"/>
              <a:t>,</a:t>
            </a:r>
          </a:p>
          <a:p>
            <a:pPr>
              <a:buNone/>
            </a:pPr>
            <a:r>
              <a:rPr lang="pt-BR" sz="1800" dirty="0" smtClean="0"/>
              <a:t>segundo como </a:t>
            </a:r>
            <a:r>
              <a:rPr lang="pt-BR" sz="1800" dirty="0" err="1" smtClean="0"/>
              <a:t>el</a:t>
            </a:r>
            <a:r>
              <a:rPr lang="pt-BR" sz="1800" dirty="0" smtClean="0"/>
              <a:t> canta. </a:t>
            </a:r>
          </a:p>
          <a:p>
            <a:pPr>
              <a:buNone/>
            </a:pPr>
            <a:endParaRPr lang="pt-BR" sz="1800" dirty="0" smtClean="0"/>
          </a:p>
          <a:p>
            <a:pPr>
              <a:buNone/>
            </a:pPr>
            <a:r>
              <a:rPr lang="pt-BR" sz="1800" dirty="0" smtClean="0"/>
              <a:t>Martin </a:t>
            </a:r>
            <a:r>
              <a:rPr lang="pt-BR" sz="1800" dirty="0" err="1" smtClean="0"/>
              <a:t>Soarez</a:t>
            </a:r>
            <a:r>
              <a:rPr lang="pt-BR" sz="1800" dirty="0" smtClean="0"/>
              <a:t>, CV 974</a:t>
            </a:r>
            <a:endParaRPr lang="pt-BR" sz="1800" dirty="0"/>
          </a:p>
        </p:txBody>
      </p:sp>
      <p:pic>
        <p:nvPicPr>
          <p:cNvPr id="4" name="Imagem 3" descr="raivo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3241" y="1700808"/>
            <a:ext cx="4308560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dirty="0" smtClean="0"/>
              <a:t>Contexto Histórico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251520" y="1196752"/>
            <a:ext cx="8676456" cy="5112568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+mj-lt"/>
                <a:cs typeface="Arial" pitchFamily="34" charset="0"/>
              </a:rPr>
              <a:t>Era Feudal (baixa idade média)</a:t>
            </a:r>
          </a:p>
          <a:p>
            <a:r>
              <a:rPr lang="pt-BR" dirty="0" smtClean="0">
                <a:latin typeface="+mj-lt"/>
                <a:cs typeface="Arial" pitchFamily="34" charset="0"/>
              </a:rPr>
              <a:t>Século XIII</a:t>
            </a:r>
          </a:p>
          <a:p>
            <a:r>
              <a:rPr lang="pt-BR" dirty="0">
                <a:latin typeface="+mj-lt"/>
                <a:cs typeface="Arial" pitchFamily="34" charset="0"/>
              </a:rPr>
              <a:t>O</a:t>
            </a:r>
            <a:r>
              <a:rPr lang="pt-BR" dirty="0" smtClean="0">
                <a:latin typeface="+mj-lt"/>
                <a:cs typeface="Arial" pitchFamily="34" charset="0"/>
              </a:rPr>
              <a:t>rigem da literatura portuguesa: </a:t>
            </a:r>
            <a:r>
              <a:rPr lang="pt-BR" b="1" dirty="0" smtClean="0">
                <a:latin typeface="+mj-lt"/>
                <a:cs typeface="Arial" pitchFamily="34" charset="0"/>
              </a:rPr>
              <a:t>1198 (ou 1189)</a:t>
            </a:r>
            <a:r>
              <a:rPr lang="pt-BR" dirty="0" smtClean="0">
                <a:latin typeface="+mj-lt"/>
                <a:cs typeface="Arial" pitchFamily="34" charset="0"/>
              </a:rPr>
              <a:t>: data do texto mais antigo. "</a:t>
            </a:r>
            <a:r>
              <a:rPr lang="pt-BR" b="1" dirty="0" smtClean="0">
                <a:latin typeface="+mj-lt"/>
                <a:cs typeface="Arial" pitchFamily="34" charset="0"/>
              </a:rPr>
              <a:t>Cantiga da </a:t>
            </a:r>
            <a:r>
              <a:rPr lang="pt-BR" b="1" dirty="0" err="1" smtClean="0">
                <a:latin typeface="+mj-lt"/>
                <a:cs typeface="Arial" pitchFamily="34" charset="0"/>
              </a:rPr>
              <a:t>Guarvaia</a:t>
            </a:r>
            <a:r>
              <a:rPr lang="pt-BR" b="1" dirty="0" smtClean="0">
                <a:latin typeface="+mj-lt"/>
                <a:cs typeface="Arial" pitchFamily="34" charset="0"/>
              </a:rPr>
              <a:t>" ou "A Ribeirinha"</a:t>
            </a:r>
            <a:r>
              <a:rPr lang="pt-BR" dirty="0" smtClean="0">
                <a:latin typeface="+mj-lt"/>
                <a:cs typeface="Arial" pitchFamily="34" charset="0"/>
              </a:rPr>
              <a:t>, composta por </a:t>
            </a:r>
            <a:r>
              <a:rPr lang="pt-BR" b="1" dirty="0" smtClean="0">
                <a:latin typeface="+mj-lt"/>
                <a:cs typeface="Arial" pitchFamily="34" charset="0"/>
              </a:rPr>
              <a:t>Paio Soares de Taveirós</a:t>
            </a:r>
            <a:endParaRPr lang="pt-BR" dirty="0" smtClean="0">
              <a:latin typeface="+mj-lt"/>
              <a:cs typeface="Arial" pitchFamily="34" charset="0"/>
            </a:endParaRPr>
          </a:p>
          <a:p>
            <a:r>
              <a:rPr lang="pt-BR" dirty="0" smtClean="0">
                <a:latin typeface="+mj-lt"/>
                <a:cs typeface="Arial" pitchFamily="34" charset="0"/>
              </a:rPr>
              <a:t>Textos escritos em </a:t>
            </a:r>
            <a:r>
              <a:rPr lang="pt-BR" b="1" dirty="0" smtClean="0">
                <a:latin typeface="+mj-lt"/>
                <a:cs typeface="Arial" pitchFamily="34" charset="0"/>
              </a:rPr>
              <a:t>galego-português</a:t>
            </a:r>
            <a:r>
              <a:rPr lang="pt-BR" dirty="0" smtClean="0">
                <a:latin typeface="+mj-lt"/>
                <a:cs typeface="Arial" pitchFamily="34" charset="0"/>
              </a:rPr>
              <a:t>: forma antiga do português.</a:t>
            </a:r>
          </a:p>
          <a:p>
            <a:r>
              <a:rPr lang="pt-BR" dirty="0" smtClean="0">
                <a:latin typeface="+mj-lt"/>
                <a:cs typeface="Arial" pitchFamily="34" charset="0"/>
              </a:rPr>
              <a:t>As cantigas estão entre as mais antigas manifestações da literatura em língua portuguesa. </a:t>
            </a:r>
          </a:p>
          <a:p>
            <a:r>
              <a:rPr lang="pt-BR" dirty="0" smtClean="0">
                <a:latin typeface="+mj-lt"/>
                <a:cs typeface="Arial" pitchFamily="34" charset="0"/>
              </a:rPr>
              <a:t>as manifestações literárias eram ligadas a música: feitas para serem cantadas ou dançadas. Por isso recebem o nome de </a:t>
            </a:r>
            <a:r>
              <a:rPr lang="pt-BR" b="1" dirty="0" smtClean="0">
                <a:latin typeface="+mj-lt"/>
                <a:cs typeface="Arial" pitchFamily="34" charset="0"/>
              </a:rPr>
              <a:t>Cantigas</a:t>
            </a:r>
            <a:r>
              <a:rPr lang="pt-BR" dirty="0" smtClean="0">
                <a:latin typeface="+mj-lt"/>
                <a:cs typeface="Arial" pitchFamily="34" charset="0"/>
              </a:rPr>
              <a:t>.</a:t>
            </a:r>
          </a:p>
          <a:p>
            <a:r>
              <a:rPr lang="pt-BR" dirty="0" smtClean="0"/>
              <a:t>Nesta escola literária, não se diz "escritores", mas sim, poetas-músicos. O principal foi </a:t>
            </a:r>
            <a:r>
              <a:rPr lang="pt-BR" b="1" dirty="0" smtClean="0"/>
              <a:t>D. Dinis</a:t>
            </a:r>
          </a:p>
          <a:p>
            <a:endParaRPr lang="pt-B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Image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2162" y="476672"/>
            <a:ext cx="8861838" cy="536145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Cantigas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cantigas são divididas em dois grandes gêneros e cada um desses gêneros é subdividido em dois grupos. </a:t>
            </a:r>
          </a:p>
          <a:p>
            <a:r>
              <a:rPr lang="pt-BR" dirty="0" smtClean="0"/>
              <a:t>Assim, há as </a:t>
            </a:r>
            <a:r>
              <a:rPr lang="pt-BR" b="1" dirty="0" smtClean="0"/>
              <a:t>Cantigas Líricas</a:t>
            </a:r>
            <a:r>
              <a:rPr lang="pt-BR" dirty="0" smtClean="0"/>
              <a:t> (cantigas de amor e cantigas de amigo) e as </a:t>
            </a:r>
            <a:r>
              <a:rPr lang="pt-BR" b="1" dirty="0" smtClean="0"/>
              <a:t>Cantigas Satíricas </a:t>
            </a:r>
            <a:r>
              <a:rPr lang="pt-BR" dirty="0" smtClean="0"/>
              <a:t>(cantigas de escárnio e cantigas de maldizer).</a:t>
            </a: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BR" dirty="0" smtClean="0"/>
              <a:t>Cantigas Líricas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 smtClean="0"/>
              <a:t>Cantigas de Amor:</a:t>
            </a:r>
          </a:p>
          <a:p>
            <a:r>
              <a:rPr lang="pt-BR" dirty="0" smtClean="0"/>
              <a:t>eu lírico masculino [o homem se refere a sua amada como uma figura idealizada e distante por uma hierarquia social (vassalo x dama da corte)],</a:t>
            </a:r>
          </a:p>
          <a:p>
            <a:r>
              <a:rPr lang="pt-BR" dirty="0" smtClean="0"/>
              <a:t>poucas repetições de versos,</a:t>
            </a:r>
          </a:p>
          <a:p>
            <a:r>
              <a:rPr lang="pt-BR" dirty="0" smtClean="0"/>
              <a:t>estrutura complexa (não há um padrão),</a:t>
            </a:r>
          </a:p>
          <a:p>
            <a:r>
              <a:rPr lang="pt-BR" dirty="0" smtClean="0"/>
              <a:t>vassalagem amorosa (semelhante as relações do senhor feudal e seu servo, o eu lírico se coloca na posição de fiel vassalo),</a:t>
            </a:r>
          </a:p>
          <a:p>
            <a:r>
              <a:rPr lang="pt-BR" dirty="0" smtClean="0"/>
              <a:t>amor cortês (</a:t>
            </a:r>
            <a:r>
              <a:rPr lang="pt-BR" i="1" dirty="0" smtClean="0"/>
              <a:t>coita</a:t>
            </a:r>
            <a:r>
              <a:rPr lang="pt-BR" dirty="0" smtClean="0"/>
              <a:t>),</a:t>
            </a:r>
          </a:p>
          <a:p>
            <a:r>
              <a:rPr lang="pt-BR" dirty="0" smtClean="0"/>
              <a:t>eu lírico sofredor,</a:t>
            </a:r>
          </a:p>
          <a:p>
            <a:r>
              <a:rPr lang="pt-BR" dirty="0" smtClean="0"/>
              <a:t>o poeta chama sua amada de "senhor" ("minha senhor"), pois, no galego-português, palavras terminadas em "</a:t>
            </a:r>
            <a:r>
              <a:rPr lang="pt-BR" dirty="0" err="1" smtClean="0"/>
              <a:t>or</a:t>
            </a:r>
            <a:r>
              <a:rPr lang="pt-BR" dirty="0" smtClean="0"/>
              <a:t>" não tinham feminino.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pt-BR" dirty="0" smtClean="0"/>
              <a:t>Cantiga de Amor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301608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solidFill>
                  <a:srgbClr val="000000"/>
                </a:solidFill>
              </a:rPr>
              <a:t>Por vos </a:t>
            </a:r>
            <a:r>
              <a:rPr lang="pt-BR" sz="1600" dirty="0" err="1">
                <a:solidFill>
                  <a:srgbClr val="000000"/>
                </a:solidFill>
              </a:rPr>
              <a:t>veer</a:t>
            </a:r>
            <a:r>
              <a:rPr lang="pt-BR" sz="1600" dirty="0">
                <a:solidFill>
                  <a:srgbClr val="000000"/>
                </a:solidFill>
              </a:rPr>
              <a:t> vim eu, senhor</a:t>
            </a:r>
          </a:p>
          <a:p>
            <a:pPr marL="0" indent="0">
              <a:buNone/>
            </a:pPr>
            <a:r>
              <a:rPr lang="pt-BR" sz="1600" dirty="0">
                <a:solidFill>
                  <a:srgbClr val="000000"/>
                </a:solidFill>
              </a:rPr>
              <a:t>E lume destes olhos meus;</a:t>
            </a:r>
          </a:p>
          <a:p>
            <a:pPr marL="0" indent="0">
              <a:buNone/>
            </a:pPr>
            <a:r>
              <a:rPr lang="pt-BR" sz="1600" dirty="0">
                <a:solidFill>
                  <a:srgbClr val="000000"/>
                </a:solidFill>
              </a:rPr>
              <a:t>E valha-me contra vós Deus,</a:t>
            </a:r>
          </a:p>
          <a:p>
            <a:pPr marL="0" indent="0">
              <a:buNone/>
            </a:pPr>
            <a:r>
              <a:rPr lang="pt-BR" sz="1600" dirty="0">
                <a:solidFill>
                  <a:srgbClr val="000000"/>
                </a:solidFill>
              </a:rPr>
              <a:t>Ca o fiz com coita d'amor"</a:t>
            </a:r>
          </a:p>
          <a:p>
            <a:pPr marL="0" indent="0">
              <a:buNone/>
            </a:pPr>
            <a:r>
              <a:rPr lang="pt-BR" sz="1600" dirty="0" smtClean="0">
                <a:solidFill>
                  <a:srgbClr val="000000"/>
                </a:solidFill>
              </a:rPr>
              <a:t>  Ca</a:t>
            </a:r>
            <a:r>
              <a:rPr lang="pt-BR" sz="1600" dirty="0">
                <a:solidFill>
                  <a:srgbClr val="000000"/>
                </a:solidFill>
              </a:rPr>
              <a:t>, senhor, não hei eu de poder</a:t>
            </a:r>
          </a:p>
          <a:p>
            <a:pPr marL="0" indent="0">
              <a:buNone/>
            </a:pPr>
            <a:r>
              <a:rPr lang="pt-BR" sz="1600" dirty="0" smtClean="0">
                <a:solidFill>
                  <a:srgbClr val="000000"/>
                </a:solidFill>
              </a:rPr>
              <a:t>  De </a:t>
            </a:r>
            <a:r>
              <a:rPr lang="pt-BR" sz="1600" dirty="0">
                <a:solidFill>
                  <a:srgbClr val="000000"/>
                </a:solidFill>
              </a:rPr>
              <a:t>viver mais sem vos </a:t>
            </a:r>
            <a:r>
              <a:rPr lang="pt-BR" sz="1600" dirty="0" err="1">
                <a:solidFill>
                  <a:srgbClr val="000000"/>
                </a:solidFill>
              </a:rPr>
              <a:t>veer</a:t>
            </a:r>
            <a:r>
              <a:rPr lang="pt-BR" sz="160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pt-BR" sz="16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1600" dirty="0" err="1"/>
              <a:t>Aventurei-m'e</a:t>
            </a:r>
            <a:r>
              <a:rPr lang="pt-BR" sz="1600" dirty="0"/>
              <a:t> vim </a:t>
            </a:r>
            <a:r>
              <a:rPr lang="pt-BR" sz="1600" dirty="0" smtClean="0"/>
              <a:t>aqui</a:t>
            </a:r>
          </a:p>
          <a:p>
            <a:pPr marL="0" indent="0">
              <a:buNone/>
            </a:pPr>
            <a:r>
              <a:rPr lang="pt-BR" sz="1600" dirty="0"/>
              <a:t>P</a:t>
            </a:r>
            <a:r>
              <a:rPr lang="pt-BR" sz="1600" dirty="0" smtClean="0"/>
              <a:t>or </a:t>
            </a:r>
            <a:r>
              <a:rPr lang="pt-BR" sz="1600" dirty="0"/>
              <a:t>vos </a:t>
            </a:r>
            <a:r>
              <a:rPr lang="pt-BR" sz="1600" dirty="0" err="1"/>
              <a:t>veer</a:t>
            </a:r>
            <a:r>
              <a:rPr lang="pt-BR" sz="1600" dirty="0"/>
              <a:t> e vos falar</a:t>
            </a:r>
            <a:r>
              <a:rPr lang="pt-BR" sz="1600" dirty="0" smtClean="0"/>
              <a:t>;</a:t>
            </a:r>
          </a:p>
          <a:p>
            <a:pPr marL="0" indent="0">
              <a:buNone/>
            </a:pPr>
            <a:r>
              <a:rPr lang="pt-BR" sz="1600" dirty="0"/>
              <a:t>E</a:t>
            </a:r>
            <a:r>
              <a:rPr lang="pt-BR" sz="1600" dirty="0" smtClean="0"/>
              <a:t> </a:t>
            </a:r>
            <a:r>
              <a:rPr lang="pt-BR" sz="1600" dirty="0"/>
              <a:t>mia senhor, se vos </a:t>
            </a:r>
            <a:r>
              <a:rPr lang="pt-BR" sz="1600" dirty="0" smtClean="0"/>
              <a:t>pesar,</a:t>
            </a:r>
          </a:p>
          <a:p>
            <a:pPr marL="0" indent="0">
              <a:buNone/>
            </a:pPr>
            <a:r>
              <a:rPr lang="pt-BR" sz="1600" dirty="0" err="1"/>
              <a:t>F</a:t>
            </a:r>
            <a:r>
              <a:rPr lang="pt-BR" sz="1600" dirty="0" err="1" smtClean="0"/>
              <a:t>azed'o</a:t>
            </a:r>
            <a:r>
              <a:rPr lang="pt-BR" sz="1600" dirty="0" smtClean="0"/>
              <a:t> </a:t>
            </a:r>
            <a:r>
              <a:rPr lang="pt-BR" sz="1600" dirty="0"/>
              <a:t>que quiserdes i</a:t>
            </a:r>
            <a:r>
              <a:rPr lang="pt-BR" sz="1600" dirty="0" smtClean="0"/>
              <a:t>;</a:t>
            </a:r>
          </a:p>
          <a:p>
            <a:pPr marL="0" indent="0">
              <a:buNone/>
            </a:pPr>
            <a:r>
              <a:rPr lang="pt-BR" sz="1600" dirty="0" smtClean="0"/>
              <a:t>  Ca</a:t>
            </a:r>
            <a:r>
              <a:rPr lang="pt-BR" sz="1600" dirty="0"/>
              <a:t>, senhor, </a:t>
            </a:r>
            <a:r>
              <a:rPr lang="pt-BR" sz="1600" dirty="0" err="1"/>
              <a:t>nom</a:t>
            </a:r>
            <a:r>
              <a:rPr lang="pt-BR" sz="1600" dirty="0"/>
              <a:t> hei eu poder </a:t>
            </a:r>
            <a:endParaRPr lang="pt-BR" sz="1600" dirty="0" smtClean="0"/>
          </a:p>
          <a:p>
            <a:pPr marL="0" indent="0">
              <a:buNone/>
            </a:pPr>
            <a:r>
              <a:rPr lang="pt-BR" sz="1600" dirty="0" smtClean="0"/>
              <a:t>  De </a:t>
            </a:r>
            <a:r>
              <a:rPr lang="pt-BR" sz="1600" dirty="0"/>
              <a:t>viver mais sem vos </a:t>
            </a:r>
            <a:r>
              <a:rPr lang="pt-BR" sz="1600" dirty="0" err="1"/>
              <a:t>veer</a:t>
            </a:r>
            <a:r>
              <a:rPr lang="pt-BR" sz="1600" dirty="0" smtClean="0"/>
              <a:t>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dirty="0"/>
              <a:t>Como vós quiserdes será</a:t>
            </a:r>
            <a:r>
              <a:rPr lang="pt-BR" sz="1600" dirty="0" smtClean="0"/>
              <a:t>,</a:t>
            </a:r>
          </a:p>
          <a:p>
            <a:pPr marL="0" indent="0">
              <a:buNone/>
            </a:pPr>
            <a:r>
              <a:rPr lang="pt-BR" sz="1600" dirty="0"/>
              <a:t>D</a:t>
            </a:r>
            <a:r>
              <a:rPr lang="pt-BR" sz="1600" dirty="0" smtClean="0"/>
              <a:t>e </a:t>
            </a:r>
            <a:r>
              <a:rPr lang="pt-BR" sz="1600" dirty="0"/>
              <a:t>me fazerdes mal e </a:t>
            </a:r>
            <a:r>
              <a:rPr lang="pt-BR" sz="1600" dirty="0" smtClean="0"/>
              <a:t>bem;</a:t>
            </a:r>
          </a:p>
          <a:p>
            <a:pPr marL="0" indent="0">
              <a:buNone/>
            </a:pPr>
            <a:r>
              <a:rPr lang="pt-BR" sz="1600" dirty="0"/>
              <a:t>E</a:t>
            </a:r>
            <a:r>
              <a:rPr lang="pt-BR" sz="1600" dirty="0" smtClean="0"/>
              <a:t> </a:t>
            </a:r>
            <a:r>
              <a:rPr lang="pt-BR" sz="1600" dirty="0"/>
              <a:t>pois é </a:t>
            </a:r>
            <a:r>
              <a:rPr lang="pt-BR" sz="1600" dirty="0" err="1"/>
              <a:t>tod'em</a:t>
            </a:r>
            <a:r>
              <a:rPr lang="pt-BR" sz="1600" dirty="0"/>
              <a:t> vosso sem</a:t>
            </a:r>
            <a:r>
              <a:rPr lang="pt-BR" sz="1600" dirty="0" smtClean="0"/>
              <a:t>,</a:t>
            </a:r>
          </a:p>
          <a:p>
            <a:pPr marL="0" indent="0">
              <a:buNone/>
            </a:pPr>
            <a:r>
              <a:rPr lang="pt-BR" sz="1600" dirty="0" err="1"/>
              <a:t>F</a:t>
            </a:r>
            <a:r>
              <a:rPr lang="pt-BR" sz="1600" dirty="0" err="1" smtClean="0"/>
              <a:t>azed'o</a:t>
            </a:r>
            <a:r>
              <a:rPr lang="pt-BR" sz="1600" dirty="0" smtClean="0"/>
              <a:t> </a:t>
            </a:r>
            <a:r>
              <a:rPr lang="pt-BR" sz="1600" dirty="0"/>
              <a:t>que quiserdes já</a:t>
            </a:r>
            <a:r>
              <a:rPr lang="pt-BR" sz="1600" dirty="0" smtClean="0"/>
              <a:t>,</a:t>
            </a:r>
          </a:p>
          <a:p>
            <a:pPr marL="0" indent="0">
              <a:buNone/>
            </a:pPr>
            <a:r>
              <a:rPr lang="pt-BR" sz="1600" dirty="0"/>
              <a:t> </a:t>
            </a:r>
            <a:r>
              <a:rPr lang="pt-BR" sz="1600" dirty="0" smtClean="0"/>
              <a:t> </a:t>
            </a:r>
            <a:r>
              <a:rPr lang="pt-BR" sz="1600" dirty="0"/>
              <a:t>C</a:t>
            </a:r>
            <a:r>
              <a:rPr lang="pt-BR" sz="1600" dirty="0" smtClean="0"/>
              <a:t>a</a:t>
            </a:r>
            <a:r>
              <a:rPr lang="pt-BR" sz="1600" dirty="0"/>
              <a:t>, senhor, </a:t>
            </a:r>
            <a:r>
              <a:rPr lang="pt-BR" sz="1600" dirty="0" err="1"/>
              <a:t>nom</a:t>
            </a:r>
            <a:r>
              <a:rPr lang="pt-BR" sz="1600" dirty="0"/>
              <a:t> hei eu </a:t>
            </a:r>
            <a:r>
              <a:rPr lang="pt-BR" sz="1600" dirty="0" smtClean="0"/>
              <a:t>poder</a:t>
            </a:r>
          </a:p>
          <a:p>
            <a:pPr marL="0" indent="0">
              <a:buNone/>
            </a:pPr>
            <a:r>
              <a:rPr lang="pt-BR" sz="1600" dirty="0" smtClean="0"/>
              <a:t>  De </a:t>
            </a:r>
            <a:r>
              <a:rPr lang="pt-BR" sz="1600" dirty="0"/>
              <a:t>viver mais sem vos </a:t>
            </a:r>
            <a:r>
              <a:rPr lang="pt-BR" sz="1600" dirty="0" err="1"/>
              <a:t>veer</a:t>
            </a:r>
            <a:r>
              <a:rPr lang="pt-BR" sz="1600" dirty="0" smtClean="0"/>
              <a:t>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800" dirty="0" smtClean="0"/>
              <a:t>Vasco Rodrigues de </a:t>
            </a:r>
            <a:r>
              <a:rPr lang="pt-BR" sz="1800" dirty="0" err="1" smtClean="0"/>
              <a:t>Calvelo</a:t>
            </a:r>
            <a:endParaRPr lang="pt-BR" sz="1800" dirty="0"/>
          </a:p>
          <a:p>
            <a:pPr marL="0" indent="0">
              <a:buNone/>
            </a:pPr>
            <a:endParaRPr lang="pt-BR" sz="1700" dirty="0"/>
          </a:p>
        </p:txBody>
      </p:sp>
      <p:pic>
        <p:nvPicPr>
          <p:cNvPr id="4" name="Imagem 3" descr="qual-a-necessidade-diss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844824"/>
            <a:ext cx="4464496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pt-BR" b="1" dirty="0" smtClean="0"/>
              <a:t> Cantigas de Amigo:</a:t>
            </a:r>
          </a:p>
          <a:p>
            <a:r>
              <a:rPr lang="pt-BR" dirty="0" smtClean="0"/>
              <a:t>Eu lírico feminino (por mais que o eu lírico seja feminino, o autor continua sendo masculino)</a:t>
            </a:r>
          </a:p>
          <a:p>
            <a:r>
              <a:rPr lang="pt-BR" dirty="0"/>
              <a:t>M</a:t>
            </a:r>
            <a:r>
              <a:rPr lang="pt-BR" dirty="0" smtClean="0"/>
              <a:t>uitas repetições: paralelismo (</a:t>
            </a:r>
            <a:r>
              <a:rPr lang="pt-BR" dirty="0"/>
              <a:t>reiteração em estrofes  sucessivas, quer de sentidos, quer de construções </a:t>
            </a:r>
            <a:r>
              <a:rPr lang="pt-BR" dirty="0" smtClean="0"/>
              <a:t>sintáticas)</a:t>
            </a:r>
            <a:r>
              <a:rPr lang="pt-BR" dirty="0" smtClean="0"/>
              <a:t> e refrão,</a:t>
            </a:r>
          </a:p>
          <a:p>
            <a:r>
              <a:rPr lang="pt-BR" dirty="0"/>
              <a:t>E</a:t>
            </a:r>
            <a:r>
              <a:rPr lang="pt-BR" dirty="0" smtClean="0"/>
              <a:t>strutura simples,</a:t>
            </a:r>
          </a:p>
          <a:p>
            <a:r>
              <a:rPr lang="pt-BR" dirty="0"/>
              <a:t>A</a:t>
            </a:r>
            <a:r>
              <a:rPr lang="pt-BR" dirty="0" smtClean="0"/>
              <a:t>mor terreno,</a:t>
            </a:r>
          </a:p>
          <a:p>
            <a:r>
              <a:rPr lang="pt-BR" dirty="0" smtClean="0"/>
              <a:t>Há um diálogo: muitas vezes a voz do poema está desabafando para algumas amigas (ou mãe) ou para a própria natureza (o desabafo se dá pela saudade que o eu lírico sente de seu amado que está distante).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        Cantiga de amigo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sz="3400" dirty="0" smtClean="0"/>
              <a:t>         </a:t>
            </a:r>
            <a:r>
              <a:rPr lang="pt-BR" sz="3400" dirty="0"/>
              <a:t>   </a:t>
            </a:r>
            <a:r>
              <a:rPr lang="pt-BR" sz="6400" dirty="0"/>
              <a:t>Ai flores, ai flores do verde pino,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se </a:t>
            </a:r>
            <a:r>
              <a:rPr lang="pt-BR" sz="6400" dirty="0" err="1"/>
              <a:t>sabedes</a:t>
            </a:r>
            <a:r>
              <a:rPr lang="pt-BR" sz="6400" dirty="0"/>
              <a:t> novas do meu amigo!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>   </a:t>
            </a:r>
            <a:r>
              <a:rPr lang="pt-BR" sz="6400" dirty="0"/>
              <a:t>Ai flores, ai flores do verde ramo,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se </a:t>
            </a:r>
            <a:r>
              <a:rPr lang="pt-BR" sz="6400" dirty="0" err="1"/>
              <a:t>sabedes</a:t>
            </a:r>
            <a:r>
              <a:rPr lang="pt-BR" sz="6400" dirty="0"/>
              <a:t> novas do meu amado!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Se </a:t>
            </a:r>
            <a:r>
              <a:rPr lang="pt-BR" sz="6400" dirty="0" err="1"/>
              <a:t>sabedes</a:t>
            </a:r>
            <a:r>
              <a:rPr lang="pt-BR" sz="6400" dirty="0"/>
              <a:t> novas do meu amigo,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err="1"/>
              <a:t>aquel</a:t>
            </a:r>
            <a:r>
              <a:rPr lang="pt-BR" sz="6400" dirty="0"/>
              <a:t> que mentiu do que pôs comigo!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Se </a:t>
            </a:r>
            <a:r>
              <a:rPr lang="pt-BR" sz="6400" dirty="0" err="1"/>
              <a:t>sabedes</a:t>
            </a:r>
            <a:r>
              <a:rPr lang="pt-BR" sz="6400" dirty="0"/>
              <a:t> novas do meu amado,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err="1"/>
              <a:t>aquel</a:t>
            </a:r>
            <a:r>
              <a:rPr lang="pt-BR" sz="6400" dirty="0"/>
              <a:t> que mentiu do </a:t>
            </a:r>
            <a:r>
              <a:rPr lang="pt-BR" sz="6400" dirty="0" err="1"/>
              <a:t>qui</a:t>
            </a:r>
            <a:r>
              <a:rPr lang="pt-BR" sz="6400" dirty="0"/>
              <a:t> mi á jurado!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 </a:t>
            </a:r>
            <a:r>
              <a:rPr lang="pt-BR" sz="6400" dirty="0" smtClean="0"/>
              <a:t>  </a:t>
            </a:r>
            <a:r>
              <a:rPr lang="pt-BR" sz="6400" dirty="0"/>
              <a:t>Vós me perguntardes polo </a:t>
            </a:r>
            <a:r>
              <a:rPr lang="pt-BR" sz="6400" dirty="0" err="1"/>
              <a:t>voss'amigo</a:t>
            </a:r>
            <a:r>
              <a:rPr lang="pt-BR" sz="6400" dirty="0"/>
              <a:t>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eu bem vos digo que é </a:t>
            </a:r>
            <a:r>
              <a:rPr lang="pt-BR" sz="6400" dirty="0" err="1"/>
              <a:t>san'vivo</a:t>
            </a:r>
            <a:r>
              <a:rPr lang="pt-BR" sz="6400" dirty="0"/>
              <a:t>.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Vós me perguntardes polo </a:t>
            </a:r>
            <a:r>
              <a:rPr lang="pt-BR" sz="6400" dirty="0" err="1"/>
              <a:t>voss'amado</a:t>
            </a:r>
            <a:r>
              <a:rPr lang="pt-BR" sz="6400" dirty="0"/>
              <a:t>,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eu bem vos digo que é </a:t>
            </a:r>
            <a:r>
              <a:rPr lang="pt-BR" sz="6400" dirty="0" err="1"/>
              <a:t>viv'e</a:t>
            </a:r>
            <a:r>
              <a:rPr lang="pt-BR" sz="6400" dirty="0"/>
              <a:t> sano.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eu bem vos digo que é </a:t>
            </a:r>
            <a:r>
              <a:rPr lang="pt-BR" sz="6400" dirty="0" err="1"/>
              <a:t>san'vivo</a:t>
            </a:r>
            <a:r>
              <a:rPr lang="pt-BR" sz="6400" dirty="0"/>
              <a:t>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</a:t>
            </a:r>
            <a:r>
              <a:rPr lang="pt-BR" sz="6400" dirty="0" err="1"/>
              <a:t>seera</a:t>
            </a:r>
            <a:r>
              <a:rPr lang="pt-BR" sz="6400" dirty="0"/>
              <a:t> </a:t>
            </a:r>
            <a:r>
              <a:rPr lang="pt-BR" sz="6400" dirty="0" err="1"/>
              <a:t>vosc'ant'o</a:t>
            </a:r>
            <a:r>
              <a:rPr lang="pt-BR" sz="6400" dirty="0"/>
              <a:t> prazo saído.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é?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eu bem vos digo que é </a:t>
            </a:r>
            <a:r>
              <a:rPr lang="pt-BR" sz="6400" dirty="0" err="1"/>
              <a:t>viv</a:t>
            </a:r>
            <a:r>
              <a:rPr lang="pt-BR" sz="6400" dirty="0"/>
              <a:t>' e sano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e </a:t>
            </a:r>
            <a:r>
              <a:rPr lang="pt-BR" sz="6400" dirty="0" err="1"/>
              <a:t>seera</a:t>
            </a:r>
            <a:r>
              <a:rPr lang="pt-BR" sz="6400" dirty="0"/>
              <a:t> </a:t>
            </a:r>
            <a:r>
              <a:rPr lang="pt-BR" sz="6400" dirty="0" err="1"/>
              <a:t>vosc'ant'o</a:t>
            </a:r>
            <a:r>
              <a:rPr lang="pt-BR" sz="6400" dirty="0"/>
              <a:t> prazo passado </a:t>
            </a:r>
            <a:r>
              <a:rPr lang="pt-BR" sz="6400" dirty="0" smtClean="0"/>
              <a:t/>
            </a:r>
            <a:br>
              <a:rPr lang="pt-BR" sz="6400" dirty="0" smtClean="0"/>
            </a:br>
            <a:r>
              <a:rPr lang="pt-BR" sz="6400" dirty="0"/>
              <a:t>    Ai Deus, e u é</a:t>
            </a:r>
            <a:r>
              <a:rPr lang="pt-BR" sz="6400" dirty="0" smtClean="0"/>
              <a:t>?</a:t>
            </a:r>
          </a:p>
          <a:p>
            <a:pPr>
              <a:buNone/>
            </a:pPr>
            <a:r>
              <a:rPr lang="pt-BR" sz="6400" dirty="0" smtClean="0"/>
              <a:t>                                        D. Dinis</a:t>
            </a:r>
            <a:endParaRPr lang="pt-BR" dirty="0" smtClean="0"/>
          </a:p>
          <a:p>
            <a:pPr>
              <a:buNone/>
            </a:pPr>
            <a:r>
              <a:rPr lang="pt-BR" sz="6400" dirty="0" smtClean="0"/>
              <a:t>http://www.cantigas.fcsh.unl.pt/versaomusical.asp?</a:t>
            </a:r>
            <a:r>
              <a:rPr lang="pt-BR" sz="6400" dirty="0" err="1" smtClean="0"/>
              <a:t>cdcant</a:t>
            </a:r>
            <a:r>
              <a:rPr lang="pt-BR" sz="6400" dirty="0" smtClean="0"/>
              <a:t>=592&amp;</a:t>
            </a:r>
            <a:r>
              <a:rPr lang="pt-BR" sz="6400" dirty="0" err="1" smtClean="0"/>
              <a:t>cdvm</a:t>
            </a:r>
            <a:r>
              <a:rPr lang="pt-BR" sz="6400" dirty="0" smtClean="0"/>
              <a:t>=425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Imagem 3" descr="18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628800"/>
            <a:ext cx="3379112" cy="30222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Cantigas Satíricas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Cantigas de Escárnio:</a:t>
            </a:r>
          </a:p>
          <a:p>
            <a:r>
              <a:rPr lang="pt-BR" dirty="0" smtClean="0"/>
              <a:t>Sátira indireta (o nome da pessoa satirizada não aparece)</a:t>
            </a:r>
          </a:p>
          <a:p>
            <a:r>
              <a:rPr lang="pt-BR" dirty="0" smtClean="0"/>
              <a:t>Exploração de duplos sentidos e de trocadilhos</a:t>
            </a:r>
          </a:p>
          <a:p>
            <a:r>
              <a:rPr lang="pt-BR" dirty="0" smtClean="0"/>
              <a:t>Significados implícitos,</a:t>
            </a:r>
          </a:p>
          <a:p>
            <a:r>
              <a:rPr lang="pt-BR" dirty="0" smtClean="0"/>
              <a:t>O eu lírico faz uma crítica a alguém de maneira implícita,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525</Words>
  <Application>Microsoft Office PowerPoint</Application>
  <PresentationFormat>Apresentação na tela (4:3)</PresentationFormat>
  <Paragraphs>86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Trovadorismo</vt:lpstr>
      <vt:lpstr>Contexto Histórico</vt:lpstr>
      <vt:lpstr>Slide 3</vt:lpstr>
      <vt:lpstr>Cantigas</vt:lpstr>
      <vt:lpstr>Cantigas Líricas</vt:lpstr>
      <vt:lpstr>Cantiga de Amor</vt:lpstr>
      <vt:lpstr>Slide 7</vt:lpstr>
      <vt:lpstr>        Cantiga de amigo</vt:lpstr>
      <vt:lpstr>Cantigas Satíricas</vt:lpstr>
      <vt:lpstr>Cantiga de Escárnio</vt:lpstr>
      <vt:lpstr>Slide 11</vt:lpstr>
      <vt:lpstr>Cantiga de Maldizer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Trovadorismo</dc:title>
  <dc:creator>Amanda</dc:creator>
  <cp:lastModifiedBy>Amanda</cp:lastModifiedBy>
  <cp:revision>22</cp:revision>
  <dcterms:created xsi:type="dcterms:W3CDTF">2016-04-04T00:29:41Z</dcterms:created>
  <dcterms:modified xsi:type="dcterms:W3CDTF">2016-04-04T04:09:07Z</dcterms:modified>
</cp:coreProperties>
</file>