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414" y="414338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Reforma Protestante</a:t>
            </a:r>
            <a:endParaRPr lang="pt-B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 descr="tumblr_o17lecJdZp1rzk26zo3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928802"/>
            <a:ext cx="3333750" cy="4733925"/>
          </a:xfrm>
          <a:prstGeom prst="rect">
            <a:avLst/>
          </a:prstGeom>
        </p:spPr>
      </p:pic>
      <p:pic>
        <p:nvPicPr>
          <p:cNvPr id="5" name="Imagem 4" descr="13592730_1623291037985156_2770292461677031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642918"/>
            <a:ext cx="3105150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Leão X exigiu que Lutero se retratasse;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Manteve-se escondido com a ajuda da nobreza alemã.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Lutero se muda para a Saxônia e outros príncipes financiaram a divulgação das </a:t>
            </a:r>
            <a:r>
              <a:rPr lang="pt-BR" dirty="0" err="1" smtClean="0"/>
              <a:t>ideias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 descr="13567390_1136528593071050_871976712245828241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3676650" cy="3762375"/>
          </a:xfrm>
          <a:prstGeom prst="rect">
            <a:avLst/>
          </a:prstGeom>
        </p:spPr>
      </p:pic>
      <p:pic>
        <p:nvPicPr>
          <p:cNvPr id="5" name="Imagem 4" descr="13600076_1032548776828425_824007968558303454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928934"/>
            <a:ext cx="4188904" cy="158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e Revolução</a:t>
            </a:r>
            <a:endParaRPr lang="pt-BR"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b="1" dirty="0" smtClean="0"/>
              <a:t>Revolta de massas camponesas: </a:t>
            </a:r>
            <a:r>
              <a:rPr lang="pt-BR" dirty="0" smtClean="0"/>
              <a:t>seita dos </a:t>
            </a:r>
            <a:r>
              <a:rPr lang="pt-BR" dirty="0" err="1" smtClean="0"/>
              <a:t>anabatistas</a:t>
            </a:r>
            <a:r>
              <a:rPr lang="pt-BR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/>
              <a:t>Retorno ao igualitarismo, partilha das riquezas e da terra.</a:t>
            </a:r>
          </a:p>
        </p:txBody>
      </p:sp>
      <p:pic>
        <p:nvPicPr>
          <p:cNvPr id="4" name="Imagem 3" descr="Poll_tax_ri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214686"/>
            <a:ext cx="5343512" cy="329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1523: </a:t>
            </a:r>
            <a:r>
              <a:rPr lang="pt-BR" dirty="0" smtClean="0"/>
              <a:t>revolta dos cavaleiros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Integrantes da pequena nobreza empobrecida;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Lutero condenou as ações feitas em seu nome e apoiou os grandes senhores na luta contra os cavaleiros.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1523-1525: </a:t>
            </a:r>
            <a:r>
              <a:rPr lang="pt-BR" dirty="0" smtClean="0"/>
              <a:t>mobilizações do campesinato alemão;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err="1" smtClean="0"/>
              <a:t>Münzer</a:t>
            </a:r>
            <a:r>
              <a:rPr lang="pt-BR" dirty="0" smtClean="0"/>
              <a:t> rompe com Lutero e prega sua própria doutrina: </a:t>
            </a:r>
            <a:r>
              <a:rPr lang="pt-BR" b="1" dirty="0" smtClean="0"/>
              <a:t>fim da propriedade privada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Alemanha Central: </a:t>
            </a:r>
            <a:r>
              <a:rPr lang="pt-BR" dirty="0" smtClean="0"/>
              <a:t>camponeses exigem o fim da servidão e a posse comunitária da terra;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Morte de mais de 100 mil pessoas.</a:t>
            </a:r>
            <a:endParaRPr lang="pt-BR" dirty="0"/>
          </a:p>
        </p:txBody>
      </p:sp>
      <p:pic>
        <p:nvPicPr>
          <p:cNvPr id="4" name="Imagem 3" descr="13607009_917054051750377_2952400240989788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500570"/>
            <a:ext cx="3552812" cy="209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e conciliação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718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1530: </a:t>
            </a:r>
            <a:r>
              <a:rPr lang="pt-BR" dirty="0" smtClean="0"/>
              <a:t>Lutero redigiu um documento que fundamentava sua doutrina;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A fé única, texto das escrituras como dogma;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Lutero mostrava-se favorável à livre interpretação da Bíblia e à sua tradução nas línguas nacionais.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1555: </a:t>
            </a:r>
            <a:r>
              <a:rPr lang="pt-BR" dirty="0" smtClean="0"/>
              <a:t>nobreza luterana firma o acordo </a:t>
            </a:r>
            <a:r>
              <a:rPr lang="pt-BR" b="1" dirty="0" smtClean="0"/>
              <a:t>Paz de </a:t>
            </a:r>
            <a:r>
              <a:rPr lang="pt-BR" b="1" dirty="0" err="1" smtClean="0"/>
              <a:t>Augsburg</a:t>
            </a:r>
            <a:r>
              <a:rPr lang="pt-BR" b="1" dirty="0" smtClean="0"/>
              <a:t>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o luteranismo predominou nos Estados alemães do norte.</a:t>
            </a:r>
            <a:endParaRPr lang="pt-BR" dirty="0"/>
          </a:p>
        </p:txBody>
      </p:sp>
      <p:pic>
        <p:nvPicPr>
          <p:cNvPr id="4" name="Imagem 3" descr="13615483_1831072807138145_713341509993087745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786322"/>
            <a:ext cx="45720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Calvino: a predestinação absoluta</a:t>
            </a:r>
            <a:endParaRPr lang="pt-B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148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A reforma religiosa na Suíça representou uma necessidade burguesa;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Não conseguia expandir seus negócios devido às barreiras da Igreja Católica.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cidade República de Genebra foi o cenário para a atuação de </a:t>
            </a:r>
            <a:r>
              <a:rPr lang="pt-BR" b="1" dirty="0" smtClean="0"/>
              <a:t>João Calvino;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Princípios Calvinistas: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Rigor da disciplina;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Valorização moral do trabalho;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Valorização da poupança.</a:t>
            </a:r>
            <a:endParaRPr lang="pt-BR" dirty="0"/>
          </a:p>
        </p:txBody>
      </p:sp>
      <p:pic>
        <p:nvPicPr>
          <p:cNvPr id="4" name="Imagem 3" descr="hh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786190"/>
            <a:ext cx="1548387" cy="182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1571636"/>
          </a:xfrm>
        </p:spPr>
        <p:txBody>
          <a:bodyPr/>
          <a:lstStyle/>
          <a:p>
            <a:r>
              <a:rPr lang="pt-BR" dirty="0" smtClean="0"/>
              <a:t>Esse aspecto de justificativa ideológica contribuiu para que a doutrina calvinista ganhasse adeptos;</a:t>
            </a:r>
          </a:p>
          <a:p>
            <a:r>
              <a:rPr lang="pt-BR" dirty="0" err="1" smtClean="0"/>
              <a:t>Ideias</a:t>
            </a:r>
            <a:r>
              <a:rPr lang="pt-BR" dirty="0" smtClean="0"/>
              <a:t> de Calvino expande pela Europa Ocidental.</a:t>
            </a:r>
            <a:endParaRPr lang="pt-BR" dirty="0"/>
          </a:p>
        </p:txBody>
      </p:sp>
      <p:pic>
        <p:nvPicPr>
          <p:cNvPr id="4" name="Imagem 3" descr="fre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71678"/>
            <a:ext cx="3071816" cy="4095755"/>
          </a:xfrm>
          <a:prstGeom prst="rect">
            <a:avLst/>
          </a:prstGeom>
        </p:spPr>
      </p:pic>
      <p:pic>
        <p:nvPicPr>
          <p:cNvPr id="5" name="Imagem 4" descr="giphy (16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071810"/>
            <a:ext cx="2210672" cy="211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reforma Anglicana: catolicismo sem Roma</a:t>
            </a:r>
            <a:endParaRPr lang="pt-B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 penetração das </a:t>
            </a:r>
            <a:r>
              <a:rPr lang="pt-BR" dirty="0" err="1" smtClean="0"/>
              <a:t>ideias</a:t>
            </a:r>
            <a:r>
              <a:rPr lang="pt-BR" dirty="0" smtClean="0"/>
              <a:t> de Lutero e Calvino, tiveram repercussões importantes para o protestantismo da Inglaterra;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1527: </a:t>
            </a:r>
            <a:r>
              <a:rPr lang="pt-BR" dirty="0" smtClean="0"/>
              <a:t>Henrique VIII solicita ao papa Clemente um divórcio;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1531: </a:t>
            </a:r>
            <a:r>
              <a:rPr lang="pt-BR" dirty="0" smtClean="0"/>
              <a:t>Henrique VIII obriga o Parlamento a votar uma série de leis que colocou a igreja católica inglesa sobre o controle do Estado;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1534: </a:t>
            </a:r>
            <a:r>
              <a:rPr lang="pt-BR" b="1" i="1" dirty="0" smtClean="0"/>
              <a:t>Ato de Supremacia;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1536: </a:t>
            </a:r>
            <a:r>
              <a:rPr lang="pt-BR" dirty="0" smtClean="0"/>
              <a:t>muitos mosteiros deixam de existir;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Reinado de </a:t>
            </a:r>
            <a:r>
              <a:rPr lang="pt-BR" b="1" dirty="0" smtClean="0"/>
              <a:t>Elizabeth I</a:t>
            </a:r>
            <a:r>
              <a:rPr lang="pt-BR" dirty="0" smtClean="0"/>
              <a:t>, sua filha com Ana </a:t>
            </a:r>
            <a:r>
              <a:rPr lang="pt-BR" dirty="0" err="1" smtClean="0"/>
              <a:t>Bolena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♥ Bons estudos ♥</a:t>
            </a:r>
            <a:endParaRPr lang="pt-BR" sz="6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 descr="20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643050"/>
            <a:ext cx="2495550" cy="1905000"/>
          </a:xfrm>
        </p:spPr>
      </p:pic>
      <p:pic>
        <p:nvPicPr>
          <p:cNvPr id="5" name="Imagem 4" descr="2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786190"/>
            <a:ext cx="2905125" cy="2628900"/>
          </a:xfrm>
          <a:prstGeom prst="rect">
            <a:avLst/>
          </a:prstGeom>
        </p:spPr>
      </p:pic>
      <p:pic>
        <p:nvPicPr>
          <p:cNvPr id="6" name="Imagem 5" descr="13495099_10208260248122094_22982172770317339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071678"/>
            <a:ext cx="2733675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Importantes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Religião;</a:t>
            </a:r>
          </a:p>
          <a:p>
            <a:r>
              <a:rPr lang="pt-BR" dirty="0" smtClean="0"/>
              <a:t>Religiões evangélicas pentecostais;</a:t>
            </a:r>
          </a:p>
          <a:p>
            <a:r>
              <a:rPr lang="pt-BR" dirty="0" smtClean="0"/>
              <a:t>Confrontos e perseguições</a:t>
            </a:r>
            <a:endParaRPr lang="pt-BR" dirty="0"/>
          </a:p>
        </p:txBody>
      </p:sp>
      <p:pic>
        <p:nvPicPr>
          <p:cNvPr id="4" name="Imagem 3" descr="reforma-protest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14686"/>
            <a:ext cx="4362446" cy="3116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m 4" descr="comunis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429000"/>
            <a:ext cx="1102466" cy="1070511"/>
          </a:xfrm>
          <a:prstGeom prst="rect">
            <a:avLst/>
          </a:prstGeom>
        </p:spPr>
      </p:pic>
      <p:pic>
        <p:nvPicPr>
          <p:cNvPr id="6" name="Imagem 5" descr="anarqu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857760"/>
            <a:ext cx="1078992" cy="99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Reforma no Contexto da Modernidade</a:t>
            </a:r>
            <a:endParaRPr lang="pt-B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7467600" cy="48737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O alcance da Reforma Protestante foi além da crítica aos dogmas e práticas do catolicismo;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Protestantismo: </a:t>
            </a:r>
            <a:r>
              <a:rPr lang="pt-BR" dirty="0" smtClean="0"/>
              <a:t>movimento de reforma religiosa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No </a:t>
            </a:r>
            <a:r>
              <a:rPr lang="pt-BR" b="1" i="1" dirty="0" smtClean="0"/>
              <a:t>Concílio de Trento</a:t>
            </a:r>
            <a:r>
              <a:rPr lang="pt-BR" dirty="0" smtClean="0"/>
              <a:t> </a:t>
            </a:r>
            <a:r>
              <a:rPr lang="pt-BR" b="1" dirty="0" smtClean="0"/>
              <a:t>(1545-1563)</a:t>
            </a:r>
            <a:r>
              <a:rPr lang="pt-BR" dirty="0" smtClean="0"/>
              <a:t>, o papa e os cardeais concluíram que a Igreja Católica não precisaria ser modificada;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Roma reforça seus dogmas e cria mecanismos de combate</a:t>
            </a:r>
            <a:endParaRPr lang="pt-BR" dirty="0"/>
          </a:p>
        </p:txBody>
      </p:sp>
      <p:pic>
        <p:nvPicPr>
          <p:cNvPr id="4" name="Imagem 3" descr="concilio-di-trento-che-ha-irrigidito-la-dottrina-cattol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232678"/>
            <a:ext cx="3286148" cy="2464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Combate às heresias</a:t>
            </a:r>
            <a:endParaRPr lang="pt-BR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Os grupos declarados heréticos pela igreja denunciavam a corrupção do clero e propunham uma vida igualitária;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partidários condenados à forca ou fogueira</a:t>
            </a:r>
          </a:p>
          <a:p>
            <a:pPr>
              <a:buFont typeface="Courier New" pitchFamily="49" charset="0"/>
              <a:buChar char="o"/>
            </a:pPr>
            <a:r>
              <a:rPr lang="pt-BR" b="1" dirty="0" smtClean="0"/>
              <a:t>Séc. XIII: </a:t>
            </a:r>
            <a:r>
              <a:rPr lang="pt-BR" dirty="0" smtClean="0"/>
              <a:t>Tribunal do Santo Ofício ou Inquisição;</a:t>
            </a:r>
            <a:endParaRPr lang="pt-BR" b="1" dirty="0" smtClean="0"/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4" name="Imagem 3" descr="Witches_Being_Hang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714752"/>
            <a:ext cx="4476748" cy="297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40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precursos</a:t>
            </a:r>
            <a:r>
              <a:rPr lang="pt-BR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Reforma</a:t>
            </a:r>
            <a:endParaRPr lang="pt-BR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John </a:t>
            </a:r>
            <a:r>
              <a:rPr lang="pt-BR" b="1" dirty="0" err="1" smtClean="0"/>
              <a:t>Wycliffe</a:t>
            </a:r>
            <a:r>
              <a:rPr lang="pt-BR" b="1" dirty="0" smtClean="0"/>
              <a:t> (séc. XIV): </a:t>
            </a:r>
            <a:r>
              <a:rPr lang="pt-BR" dirty="0" smtClean="0"/>
              <a:t>professor em Oxford, denunciou a corrupção do clero e desafiou a autoridade da igreja;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Padre Jan </a:t>
            </a:r>
            <a:r>
              <a:rPr lang="pt-BR" b="1" dirty="0" err="1" smtClean="0"/>
              <a:t>Huss</a:t>
            </a:r>
            <a:r>
              <a:rPr lang="pt-BR" b="1" dirty="0" smtClean="0"/>
              <a:t>: </a:t>
            </a:r>
            <a:r>
              <a:rPr lang="pt-BR" dirty="0" smtClean="0"/>
              <a:t>morreu queimado em 1415;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Os avanços científicos enfatizavam a importância da razão e da liberdade de pensamento;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A formação das monarquias contribuiu para o movimento reformista;</a:t>
            </a:r>
            <a:endParaRPr lang="pt-BR" dirty="0"/>
          </a:p>
        </p:txBody>
      </p:sp>
      <p:pic>
        <p:nvPicPr>
          <p:cNvPr id="4" name="Imagem 3" descr="13516682_1583021991999063_5725637422191498389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500570"/>
            <a:ext cx="2200259" cy="2190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Práticas da Igreja Católica </a:t>
            </a:r>
            <a:r>
              <a:rPr lang="pt-BR" i="1" dirty="0" smtClean="0"/>
              <a:t>(fatores relacionados à reforma)</a:t>
            </a:r>
            <a:r>
              <a:rPr lang="pt-BR" dirty="0" smtClean="0"/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Venda de indulgências;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Negociata em torno dos cargos religiosos;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/>
              <a:t>Despreparo e vida </a:t>
            </a:r>
            <a:r>
              <a:rPr lang="pt-BR" i="1" dirty="0" smtClean="0"/>
              <a:t>“desregrada” </a:t>
            </a:r>
            <a:r>
              <a:rPr lang="pt-BR" dirty="0" smtClean="0"/>
              <a:t>dos sacerdotes.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São Tomás de Aquino e Santo Agostinho</a:t>
            </a:r>
          </a:p>
        </p:txBody>
      </p:sp>
      <p:pic>
        <p:nvPicPr>
          <p:cNvPr id="4" name="Imagem 3" descr="13524480_1733713773570134_2747462608439940992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3084687" cy="3071834"/>
          </a:xfrm>
          <a:prstGeom prst="rect">
            <a:avLst/>
          </a:prstGeom>
        </p:spPr>
      </p:pic>
      <p:pic>
        <p:nvPicPr>
          <p:cNvPr id="5" name="Imagem 4" descr="300px-Simone_Martini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429000"/>
            <a:ext cx="1562038" cy="27543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m 5" descr="tomas-de-aquin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286124"/>
            <a:ext cx="1999488" cy="28058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Martinho Lutero: a justificação pela fé</a:t>
            </a:r>
            <a:endParaRPr lang="pt-BR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Martinho Lutero: </a:t>
            </a:r>
            <a:r>
              <a:rPr lang="pt-BR" dirty="0" smtClean="0"/>
              <a:t>monge agostiniano e doutor em Teologia pela Universidade de </a:t>
            </a:r>
            <a:r>
              <a:rPr lang="pt-BR" dirty="0" err="1" smtClean="0"/>
              <a:t>Wittenberg</a:t>
            </a:r>
            <a:r>
              <a:rPr lang="pt-BR" dirty="0" smtClean="0"/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Lutero acreditava que a salvação da alma resultava da fé;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As boas obras em nada influenciam para a salvação.</a:t>
            </a:r>
            <a:endParaRPr lang="pt-BR" dirty="0"/>
          </a:p>
        </p:txBody>
      </p:sp>
      <p:pic>
        <p:nvPicPr>
          <p:cNvPr id="4" name="Imagem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857628"/>
            <a:ext cx="3669351" cy="28068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 descr="domingos_martins_1_mai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14818"/>
            <a:ext cx="2952750" cy="221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pt-BR" dirty="0" smtClean="0"/>
              <a:t>As condições políticas e econômicas do Sacro Império Romano Germânico favoreceram as concepções de Lutero;</a:t>
            </a:r>
          </a:p>
          <a:p>
            <a:pPr lvl="1"/>
            <a:r>
              <a:rPr lang="pt-BR" dirty="0" smtClean="0"/>
              <a:t>Feudos controlados pelo clero;</a:t>
            </a:r>
          </a:p>
          <a:p>
            <a:pPr lvl="1"/>
            <a:r>
              <a:rPr lang="pt-BR" dirty="0" smtClean="0"/>
              <a:t>Segmentos sociais faziam fortes críticas à Igreja.</a:t>
            </a:r>
          </a:p>
          <a:p>
            <a:r>
              <a:rPr lang="pt-BR" dirty="0" smtClean="0"/>
              <a:t>Interesses da burguesia, da nobreza e dos camponeses;</a:t>
            </a:r>
          </a:p>
          <a:p>
            <a:pPr lvl="1"/>
            <a:r>
              <a:rPr lang="pt-BR" dirty="0" smtClean="0"/>
              <a:t>Revoltas dos camponeses.</a:t>
            </a:r>
          </a:p>
        </p:txBody>
      </p:sp>
      <p:pic>
        <p:nvPicPr>
          <p:cNvPr id="4" name="Imagem 3" descr="mostei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786190"/>
            <a:ext cx="350922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1517: </a:t>
            </a:r>
            <a:r>
              <a:rPr lang="pt-BR" dirty="0" smtClean="0"/>
              <a:t>decretação de uma bula do papa Leão X, promulgando uma das mais notáveis vendas de indulgências;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Lutero afixa na porta da igreja suas 95 teses.</a:t>
            </a:r>
            <a:endParaRPr lang="pt-BR" dirty="0"/>
          </a:p>
        </p:txBody>
      </p:sp>
      <p:pic>
        <p:nvPicPr>
          <p:cNvPr id="4" name="Imagem 3" descr="reforma-e-contra-reforma-1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3116"/>
            <a:ext cx="5810291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685</Words>
  <PresentationFormat>Apresentação na tela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Balcão Envidraçado</vt:lpstr>
      <vt:lpstr>A Reforma Protestante</vt:lpstr>
      <vt:lpstr>Aspectos Importantes</vt:lpstr>
      <vt:lpstr>A Reforma no Contexto da Modernidade</vt:lpstr>
      <vt:lpstr>O Combate às heresias</vt:lpstr>
      <vt:lpstr>Os precursos da Reforma</vt:lpstr>
      <vt:lpstr>Slide 6</vt:lpstr>
      <vt:lpstr>Martinho Lutero: a justificação pela fé</vt:lpstr>
      <vt:lpstr>Slide 8</vt:lpstr>
      <vt:lpstr>Slide 9</vt:lpstr>
      <vt:lpstr>Slide 10</vt:lpstr>
      <vt:lpstr>Reforma e Revolução</vt:lpstr>
      <vt:lpstr>Slide 12</vt:lpstr>
      <vt:lpstr>Reforma e conciliação</vt:lpstr>
      <vt:lpstr>João Calvino: a predestinação absoluta</vt:lpstr>
      <vt:lpstr>Slide 15</vt:lpstr>
      <vt:lpstr>A reforma Anglicana: catolicismo sem Roma</vt:lpstr>
      <vt:lpstr>♥ Bons estudos 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Reforma Protestante</dc:title>
  <dc:creator>Olga</dc:creator>
  <cp:lastModifiedBy>Olga</cp:lastModifiedBy>
  <cp:revision>11</cp:revision>
  <dcterms:created xsi:type="dcterms:W3CDTF">2016-07-04T00:34:04Z</dcterms:created>
  <dcterms:modified xsi:type="dcterms:W3CDTF">2016-07-04T19:44:15Z</dcterms:modified>
</cp:coreProperties>
</file>