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1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E959-34E0-41AB-9D3D-65AC5FFE8F00}" type="datetimeFigureOut">
              <a:rPr lang="pt-BR" smtClean="0"/>
              <a:pPr/>
              <a:t>14/08/2016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FECE-354A-455E-9D24-EA84D8030B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8690"/>
            <a:ext cx="9144000" cy="1493474"/>
          </a:xfrm>
        </p:spPr>
        <p:txBody>
          <a:bodyPr>
            <a:normAutofit/>
          </a:bodyPr>
          <a:lstStyle/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PARNASIANISMO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3.bp.blogspot.com/-1vYQysHgs8U/VX-I7cBbx7I/AAAAAAAAUEg/k22YDj7MEAA/s1600/Alberto%2BOliveira%252C%2BRaimundo%2BCorreia%2Be%2BOlavo%2BBil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81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31640" y="5973665"/>
            <a:ext cx="6768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Alberto Oliveira, Raimundo Correia e Olavo </a:t>
            </a:r>
            <a:r>
              <a:rPr lang="pt-BR" dirty="0" smtClean="0"/>
              <a:t>Bilac A </a:t>
            </a:r>
            <a:r>
              <a:rPr lang="pt-BR" dirty="0"/>
              <a:t>tríade parnasiana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-324544" y="260648"/>
            <a:ext cx="4788024" cy="659735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>Via Láctea – XIII</a:t>
            </a:r>
          </a:p>
          <a:p>
            <a:pPr>
              <a:buNone/>
            </a:pPr>
            <a:r>
              <a:rPr lang="pt-BR" dirty="0" smtClean="0"/>
              <a:t>      </a:t>
            </a:r>
          </a:p>
          <a:p>
            <a:pPr>
              <a:buNone/>
            </a:pPr>
            <a:r>
              <a:rPr lang="pt-BR" dirty="0" smtClean="0"/>
              <a:t>       </a:t>
            </a: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Ora (direis) ouvir estrelas! Certo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Perdeste o senso!" E eu vos direi, no entanto,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Que, para ouvi-las, muita vez desperto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E abro as janelas, pálido de espanto...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E conversamos toda a noite, enquanto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A via láctea, como um pálio aberto,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Cintila. E, ao vir do sol, saudoso e em pranto,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Inda as procuro pelo céu deserto.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Direis agora: "Tresloucado amigo!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Que conversas com elas? Que sentido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Tem o que dizem, quando estão contigo?"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E eu vos direi: "Amai para entendê-las!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Pois só quem ama pode ter ouvido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Capaz de ouvir e de entender estrela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buNone/>
            </a:pPr>
            <a:endParaRPr lang="pt-BR" sz="3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t-BR" sz="3300" b="1" i="1" dirty="0" smtClean="0">
                <a:latin typeface="Times New Roman" pitchFamily="18" charset="0"/>
                <a:cs typeface="Times New Roman" pitchFamily="18" charset="0"/>
              </a:rPr>
              <a:t>Olavo Bilac</a:t>
            </a:r>
          </a:p>
          <a:p>
            <a:pPr>
              <a:buNone/>
            </a:pPr>
            <a:endParaRPr lang="pt-BR" dirty="0" smtClean="0"/>
          </a:p>
          <a:p>
            <a:endParaRPr lang="pt-BR" b="1" i="1" dirty="0" smtClean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5256584" cy="518457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BR" sz="4500" dirty="0" smtClean="0">
                <a:latin typeface="Times New Roman" pitchFamily="18" charset="0"/>
                <a:cs typeface="Times New Roman" pitchFamily="18" charset="0"/>
              </a:rPr>
              <a:t>Um Beijo</a:t>
            </a:r>
          </a:p>
          <a:p>
            <a:pPr>
              <a:buNone/>
            </a:pPr>
            <a:endParaRPr lang="pt-BR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Foste o beijo melhor da minha vida,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ou talvez o pior...Glória e tormento,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contigo à luz subi do firmamento,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contigo fui pela infernal descida!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Morreste, e o meu desejo não te olvida: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queimas-me o sangue, enches-me o pensamento,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e do teu gosto amargo me alimento,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e rolo-te na boca malferida.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Beijo extremo, meu prêmio e meu castigo,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batismo e extrema-unção, naquele instante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por que, feliz, eu não morri contigo?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Sinto-me o ardor, e o crepitar te escuto,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beijo divino! e anseio delirante, </a:t>
            </a:r>
            <a:br>
              <a:rPr lang="pt-BR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na perpétua saudade de um minuto....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                                </a:t>
            </a:r>
            <a:r>
              <a:rPr lang="pt-BR" sz="3200" b="1" i="1" dirty="0" smtClean="0">
                <a:latin typeface="Times New Roman" pitchFamily="18" charset="0"/>
                <a:cs typeface="Times New Roman" pitchFamily="18" charset="0"/>
              </a:rPr>
              <a:t>Olavo Bilac</a:t>
            </a:r>
            <a:endParaRPr lang="pt-BR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Mezzo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Camin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 fontAlgn="base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Cheguei. Chegaste. Vinhas fatigada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triste, e triste e fatigado eu vinha.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Tinhas a alma de sonhos povoada,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a alma de sonhos povoada eu tinha…</a:t>
            </a:r>
          </a:p>
          <a:p>
            <a:pPr fontAlgn="base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E paramos de súbito na estrada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 vida: longos anos, presa à minha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tua mão, a vista deslumbrada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Tive da luz que teu olhar continha.</a:t>
            </a:r>
          </a:p>
          <a:p>
            <a:pPr fontAlgn="base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Hoje, segues de novo… Na partida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Nem o pranto os teus olhos umedece,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Nem te comove a dor da despedida.</a:t>
            </a:r>
          </a:p>
          <a:p>
            <a:pPr fontAlgn="base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E eu, solitário, volto a face, e tremo,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Vendo o teu vulto que desaparece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Na extrema curva do caminho extremo.</a:t>
            </a:r>
          </a:p>
          <a:p>
            <a:pPr algn="r" fontAlgn="base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Olavo Bilac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1340768"/>
            <a:ext cx="28803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omic Sans MS" pitchFamily="66" charset="0"/>
              </a:rPr>
              <a:t>Características parnasianas</a:t>
            </a:r>
          </a:p>
          <a:p>
            <a:pPr algn="ctr"/>
            <a:endParaRPr lang="pt-BR" sz="16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omic Sans MS" pitchFamily="66" charset="0"/>
              </a:rPr>
              <a:t> Uso da forma fixa – soneto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omic Sans MS" pitchFamily="66" charset="0"/>
              </a:rPr>
              <a:t> Presença de </a:t>
            </a:r>
            <a:r>
              <a:rPr lang="pt-BR" sz="1600" dirty="0" err="1" smtClean="0">
                <a:latin typeface="Comic Sans MS" pitchFamily="66" charset="0"/>
              </a:rPr>
              <a:t>quiasmo</a:t>
            </a:r>
            <a:r>
              <a:rPr lang="pt-BR" sz="1600" dirty="0" smtClean="0">
                <a:latin typeface="Comic Sans MS" pitchFamily="66" charset="0"/>
              </a:rPr>
              <a:t> (figura de estilo em que se forma uma cruz, pois cruza os termos na repetição invertida deles)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omic Sans MS" pitchFamily="66" charset="0"/>
              </a:rPr>
              <a:t> Encadeamento sintático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omic Sans MS" pitchFamily="66" charset="0"/>
              </a:rPr>
              <a:t> Paralelismo 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omic Sans MS" pitchFamily="66" charset="0"/>
              </a:rPr>
              <a:t> Retomada da antiguidade clássica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Principais Autores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500" i="1" dirty="0" smtClean="0">
                <a:latin typeface="Times New Roman" pitchFamily="18" charset="0"/>
                <a:cs typeface="Times New Roman" pitchFamily="18" charset="0"/>
              </a:rPr>
              <a:t>Alberto de Oliveira </a:t>
            </a:r>
          </a:p>
          <a:p>
            <a:pPr>
              <a:buNone/>
            </a:pPr>
            <a:endParaRPr lang="pt-BR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Um dos mais típicos poetas parnasianos.</a:t>
            </a:r>
          </a:p>
          <a:p>
            <a:endParaRPr lang="pt-BR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Considerado o poeta parnasiano mais disciplinado e apegado às regras e às características específicas do estilo.</a:t>
            </a:r>
          </a:p>
          <a:p>
            <a:endParaRPr lang="pt-BR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Suas poesias se caracterizam por um grande preciosismo vocabular. Possui características românticas, porém é mais contido e não tão sentimental como os românticos.</a:t>
            </a:r>
          </a:p>
          <a:p>
            <a:endParaRPr lang="pt-BR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Principais obras: “Canções Românticas”, “Meridionais”, “Sonetos e Poemas”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765"/>
            <a:ext cx="8229600" cy="6774235"/>
          </a:xfrm>
        </p:spPr>
        <p:txBody>
          <a:bodyPr>
            <a:normAutofit fontScale="55000" lnSpcReduction="20000"/>
          </a:bodyPr>
          <a:lstStyle/>
          <a:p>
            <a:pPr lvl="1">
              <a:buNone/>
            </a:pP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A Cavalgada</a:t>
            </a:r>
          </a:p>
          <a:p>
            <a:pPr lvl="1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lua banha a solitária estrada...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Silêncio!... Mas além, confuso e brando,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som longínquo vem-se aproximando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Do galopar de estranha cavalgada.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São fidalgos que voltam da caçada;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Vêm alegres, vêm rindo, vêm cantando.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as trompas a soar vão agitando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remanso da noite embalsamada...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o bosque estala, move-se, estremece...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 cavalgada o estrépito que aumenta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Perde-se após no centro da montanha...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o silêncio outra vez soturno desce...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límpida, sem mácula, alvacenta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lua a estrada solitária banha...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t-BR" sz="3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Raimundo Correia      </a:t>
            </a:r>
          </a:p>
          <a:p>
            <a:pPr lvl="1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52120" y="1556792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omic Sans MS" pitchFamily="66" charset="0"/>
              </a:rPr>
              <a:t>Agora é a vez de vocês!</a:t>
            </a:r>
          </a:p>
          <a:p>
            <a:r>
              <a:rPr lang="pt-BR" sz="2800" dirty="0" smtClean="0">
                <a:latin typeface="Comic Sans MS" pitchFamily="66" charset="0"/>
              </a:rPr>
              <a:t>Digam 3 características deste poema que remetem ao Parnasianismo </a:t>
            </a:r>
            <a:endParaRPr lang="pt-BR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Contexto Histórico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445624" cy="5949280"/>
          </a:xfrm>
        </p:spPr>
        <p:txBody>
          <a:bodyPr>
            <a:normAutofit fontScale="32500" lnSpcReduction="20000"/>
          </a:bodyPr>
          <a:lstStyle/>
          <a:p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Segunda metade do século XIX.</a:t>
            </a:r>
          </a:p>
          <a:p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Europa caracteriza-se fundamentalmente pela consolidação do poder da burguesia.</a:t>
            </a:r>
          </a:p>
          <a:p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Bases ideológicas e materiais da burguesia (liberalismo político e econômico) agora estavam estabilizadas.</a:t>
            </a:r>
          </a:p>
          <a:p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Grande avanço industrial e consequente surgimento da população urbana, do proletariado e da desigualdade social.</a:t>
            </a:r>
          </a:p>
          <a:p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Grande desenvolvimento científico e filosófico (ciência como suporte do crescimento econômico-industrial).</a:t>
            </a:r>
          </a:p>
          <a:p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Correntes filosóficas da época: Determinismo, Positivismo e Evolucionismo.</a:t>
            </a:r>
          </a:p>
          <a:p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Geração materialista.</a:t>
            </a:r>
          </a:p>
          <a:p>
            <a:endParaRPr lang="pt-BR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>Acreditava-se  na racionalidade e no cientificismo como formas de ver a existência.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Parnasianismo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6093296"/>
          </a:xfrm>
        </p:spPr>
        <p:txBody>
          <a:bodyPr>
            <a:normAutofit fontScale="62500" lnSpcReduction="20000"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Movimento literário que se originou na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França.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urgiu metade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do século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XIX com a publicação de três antologias poéticas denominadas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parnasse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contemporain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 desenvolveu especialmente no campo da poesia.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autores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procuravam recuperar os valores 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estéticos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BR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antiguidade clássica.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Parnasianismo deriva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do termo "Parnaso", que na mitologia grega era o monte do deus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Apólo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suas nove musas.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Os poetas parnasianos achavam que alguns princípios adotados pelos românticos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não mostravam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as verdadeiras qualidades da poesia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Portanto,  decidiram reformar a literatura de modo que esta ficasse mais objetiva e com vocabulário mais refinado.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Enquanto o Realismo e o Naturalismo concentravam-se na crítica social, o Parnasianismo se concentra no ideal de arte pela arte, na valorização de seu próprio mundo em detrimento da realidade exterior. 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Características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4665"/>
            <a:ext cx="9144000" cy="64533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Busca pela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perfeição formal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rigor técnico.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Poesia objetiva (tendências descritivas) e estética (</a:t>
            </a:r>
            <a:r>
              <a:rPr lang="pt-BR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arte pela arte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acreditavam que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arte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 devia existir por si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só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 não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em função do amor ou do sentimento).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Cuidado com a linguagem (linguagem rebuscada, vocabulário elaborado e às vezes, incompreensível).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Preocupação com a forma (valorização da métrica).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Concentra-se no objeto (separação do sujeito criador de seu objeto criado).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Desprezo do assunto em função da supervalorização da técnica.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Presença de mitologia greco-latina (alienação da vida e refúgio no mundo clássico)</a:t>
            </a:r>
          </a:p>
          <a:p>
            <a:pPr>
              <a:lnSpc>
                <a:spcPct val="120000"/>
              </a:lnSpc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Comparação da poesia com as artes plásticas, principalmente com 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escultura.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Há erotismo e sensualidade na descrição feminina 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Impessoalidade: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 visão do escritor não interfere na abordagem dos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fatos.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Preferência pela forma fixa: Soneto.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Verso alexandrino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(12 sílabas poéticas).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Encadeamento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sintático 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(ocorre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quando o verso termina quanto à métrica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não terminou quanto à ideia, quanto ao conteúdo, que se encerra no verso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posterior).</a:t>
            </a:r>
          </a:p>
          <a:p>
            <a:pPr>
              <a:lnSpc>
                <a:spcPct val="120000"/>
              </a:lnSpc>
              <a:buNone/>
            </a:pPr>
            <a:r>
              <a:rPr lang="pt-BR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Ex:     Cheguei, chegaste. Vinhas fatigada</a:t>
            </a:r>
          </a:p>
          <a:p>
            <a:pPr>
              <a:lnSpc>
                <a:spcPct val="120000"/>
              </a:lnSpc>
              <a:buNone/>
            </a:pPr>
            <a:r>
              <a:rPr lang="pt-BR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e triste. E triste e fatigado eu vinha.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536504" cy="6858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t-BR" sz="5100" b="1" i="1" dirty="0" smtClean="0"/>
              <a:t>      </a:t>
            </a:r>
            <a:r>
              <a:rPr lang="pt-BR" sz="5100" b="1" i="1" dirty="0" smtClean="0">
                <a:latin typeface="Times New Roman" pitchFamily="18" charset="0"/>
                <a:cs typeface="Times New Roman" pitchFamily="18" charset="0"/>
              </a:rPr>
              <a:t>Vaso Chinês  </a:t>
            </a:r>
          </a:p>
          <a:p>
            <a:pPr>
              <a:buNone/>
            </a:pPr>
            <a:endParaRPr lang="pt-BR" sz="33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      Estranho 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mimo aquele vaso! Vi-o,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Casualmente, uma vez, de um perfumado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Contador sobre o </a:t>
            </a:r>
            <a:r>
              <a:rPr lang="pt-BR" sz="3300" dirty="0" err="1">
                <a:latin typeface="Times New Roman" pitchFamily="18" charset="0"/>
                <a:cs typeface="Times New Roman" pitchFamily="18" charset="0"/>
              </a:rPr>
              <a:t>mármor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 luzidio,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Entre um leque e o começo de um bordado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Fino artista chinês, enamorado,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Nele pusera o coração doentio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Em rubras flores de um sutil lavrado,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Na tinta ardente, de um calor sombrio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Mas, talvez por contraste à desventura,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Quem o sabe?... de um velho mandarim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Também lá estava a singular 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figura.</a:t>
            </a:r>
          </a:p>
          <a:p>
            <a:pPr>
              <a:buNone/>
            </a:pPr>
            <a:endParaRPr lang="pt-BR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   Que 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arte em pintá-la! A gente acaso vendo-a,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Sentia um não sei quê com aquele </a:t>
            </a:r>
            <a:r>
              <a:rPr lang="pt-BR" sz="33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De olhos cortados à feição de 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amêndoa.</a:t>
            </a:r>
          </a:p>
          <a:p>
            <a:pPr>
              <a:buNone/>
            </a:pPr>
            <a:endParaRPr lang="pt-BR" sz="33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300" i="1" dirty="0" smtClean="0">
                <a:latin typeface="Times New Roman" pitchFamily="18" charset="0"/>
                <a:cs typeface="Times New Roman" pitchFamily="18" charset="0"/>
              </a:rPr>
              <a:t>Alberto de Oliveira</a:t>
            </a:r>
            <a:r>
              <a:rPr lang="pt-BR" i="1" dirty="0"/>
              <a:t/>
            </a:r>
            <a:br>
              <a:rPr lang="pt-BR" i="1" dirty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427984" y="332656"/>
            <a:ext cx="4824536" cy="652534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t-BR" i="1" dirty="0" smtClean="0"/>
              <a:t>       </a:t>
            </a:r>
            <a:r>
              <a:rPr lang="pt-BR" sz="5100" b="1" i="1" dirty="0" smtClean="0">
                <a:latin typeface="Times New Roman" pitchFamily="18" charset="0"/>
                <a:cs typeface="Times New Roman" pitchFamily="18" charset="0"/>
              </a:rPr>
              <a:t>Vaso Grego </a:t>
            </a:r>
          </a:p>
          <a:p>
            <a:pPr>
              <a:buNone/>
            </a:pPr>
            <a:endParaRPr lang="pt-BR" i="1" dirty="0"/>
          </a:p>
          <a:p>
            <a:pPr>
              <a:buNone/>
            </a:pPr>
            <a:r>
              <a:rPr lang="pt-BR" i="1" dirty="0" smtClean="0"/>
              <a:t>        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Esta 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de áureos relevos, trabalhada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De divas mãos, brilhante copa, um dia,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Já de aos deuses servir como cansada,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Vinda do Olimpo, a um novo deus servia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t-BR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       Era 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o poeta de </a:t>
            </a:r>
            <a:r>
              <a:rPr lang="pt-BR" sz="3300" dirty="0" err="1">
                <a:latin typeface="Times New Roman" pitchFamily="18" charset="0"/>
                <a:cs typeface="Times New Roman" pitchFamily="18" charset="0"/>
              </a:rPr>
              <a:t>Teos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 que o suspendia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Então, e, ora repleta ora </a:t>
            </a:r>
            <a:r>
              <a:rPr lang="pt-BR" sz="3300" dirty="0" err="1">
                <a:latin typeface="Times New Roman" pitchFamily="18" charset="0"/>
                <a:cs typeface="Times New Roman" pitchFamily="18" charset="0"/>
              </a:rPr>
              <a:t>esvasada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A taça amiga aos dedos seus tinia,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Toda de roxas pétalas </a:t>
            </a:r>
            <a:r>
              <a:rPr lang="pt-BR" sz="3300" dirty="0" err="1">
                <a:latin typeface="Times New Roman" pitchFamily="18" charset="0"/>
                <a:cs typeface="Times New Roman" pitchFamily="18" charset="0"/>
              </a:rPr>
              <a:t>colmada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t-BR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      Depois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... Mas, o lavor da taça admira,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Toca-a, e do ouvido aproximando-a, 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às bordas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Finas 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hás de lhe ouvir, canora e doce,</a:t>
            </a:r>
          </a:p>
          <a:p>
            <a:pPr>
              <a:buNone/>
            </a:pP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     Ignota </a:t>
            </a: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voz, qual se da antiga lira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Fosse a encantada música das cordas,</a:t>
            </a:r>
            <a:br>
              <a:rPr lang="pt-BR" sz="3300" dirty="0">
                <a:latin typeface="Times New Roman" pitchFamily="18" charset="0"/>
                <a:cs typeface="Times New Roman" pitchFamily="18" charset="0"/>
              </a:rPr>
            </a:b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Qual se essa voz de Anacreonte </a:t>
            </a:r>
            <a:r>
              <a:rPr lang="pt-BR" sz="3300" dirty="0" smtClean="0">
                <a:latin typeface="Times New Roman" pitchFamily="18" charset="0"/>
                <a:cs typeface="Times New Roman" pitchFamily="18" charset="0"/>
              </a:rPr>
              <a:t>fosse.</a:t>
            </a:r>
          </a:p>
          <a:p>
            <a:pPr>
              <a:buNone/>
            </a:pPr>
            <a:endParaRPr lang="pt-BR" sz="33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300" i="1" dirty="0" smtClean="0">
                <a:latin typeface="Times New Roman" pitchFamily="18" charset="0"/>
                <a:cs typeface="Times New Roman" pitchFamily="18" charset="0"/>
              </a:rPr>
              <a:t>Alberto de Oliveira</a:t>
            </a:r>
            <a:endParaRPr lang="pt-BR" sz="33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259632" y="5085184"/>
            <a:ext cx="6624736" cy="17728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Parnaso</a:t>
            </a:r>
          </a:p>
          <a:p>
            <a:pPr algn="ctr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Obra de Anton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raphael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mengs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. Óleo sobre tela (1750-1760). </a:t>
            </a: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centro está Apolo, Deus do Sol, protetor das artes e das musas, usa uma lira e uma coroa de louro sobre a cabeça e outra em suas mãos. Ao seu lado está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Mnemósine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, a mãe de todas as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Musas. Retomada, no século XIX, dos valores Clássicos.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13670"/>
          <a:stretch>
            <a:fillRect/>
          </a:stretch>
        </p:blipFill>
        <p:spPr bwMode="auto">
          <a:xfrm>
            <a:off x="1259632" y="144978"/>
            <a:ext cx="6586941" cy="494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566738"/>
          </a:xfrm>
        </p:spPr>
        <p:txBody>
          <a:bodyPr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Espelho 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ênus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Espaço Reservado para Imagem 7" descr="o-espelho-de-venu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733" r="9733"/>
          <a:stretch>
            <a:fillRect/>
          </a:stretch>
        </p:blipFill>
        <p:spPr>
          <a:xfrm>
            <a:off x="899592" y="260648"/>
            <a:ext cx="7185777" cy="4797152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5947048" cy="1340768"/>
          </a:xfrm>
        </p:spPr>
        <p:txBody>
          <a:bodyPr>
            <a:normAutofit/>
          </a:bodyPr>
          <a:lstStyle/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Obra de Edward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Burne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Jones, 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1600" i="1" dirty="0">
                <a:latin typeface="Times New Roman" pitchFamily="18" charset="0"/>
                <a:cs typeface="Times New Roman" pitchFamily="18" charset="0"/>
              </a:rPr>
              <a:t>espelho de Vênus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 é uma pintura que retoma no século XIX alguns dos princípios da arte renascentista, como a mitologia, a beleza clássica e a sensualidade. Essa retomada dos princípios clássicos estabelece uma 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dialogia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com o momento vivido pela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literatura.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0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Parnasianismo no Brasil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Surgiu no Brasil ligado ao processo de consolidação da vida literária no país.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movimento teve início em 1882 com a publicação do livro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Fanfarras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Teófilo Dias e teve força até o movimento modernista (Semana de Arte Moderna de 1922). 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Ao longo dessa década, uma geração de intelectuais, influenciados por filosofias materialistas, fortaleceu a oficialização do papel do escritor em centros irradiadores de ideias modernas.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Literatura da elite com tendência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academicista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Na medida em que se caracteriza pelo academicismo e pela formalidade, o estilo parnasiano logo ocupou o espaço de “literatura oficial” no Brasil.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Principais Autores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82203"/>
            <a:ext cx="9144000" cy="63093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5100" i="1" dirty="0" smtClean="0">
                <a:latin typeface="Times New Roman" pitchFamily="18" charset="0"/>
                <a:cs typeface="Times New Roman" pitchFamily="18" charset="0"/>
              </a:rPr>
              <a:t>Olavo Bilac: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 Foi um jornalista, contista, cronista e poeta.</a:t>
            </a:r>
          </a:p>
          <a:p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Começou a estudar medicina e advocacia, porém abandonou as duas carreiras por preferir artes plásticas.</a:t>
            </a:r>
          </a:p>
          <a:p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Tomou parte na </a:t>
            </a:r>
            <a:r>
              <a:rPr lang="pt-BR" sz="4200" b="1" dirty="0" smtClean="0">
                <a:latin typeface="Times New Roman" pitchFamily="18" charset="0"/>
                <a:cs typeface="Times New Roman" pitchFamily="18" charset="0"/>
              </a:rPr>
              <a:t>fundação da Academia de Letras 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e foi sócio correspondente da Academia das Ciências de Lisboa.</a:t>
            </a:r>
          </a:p>
          <a:p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É considerado um dos mais populares escritores parnasianos.</a:t>
            </a:r>
          </a:p>
          <a:p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De temperamento plástico e retórico, atingiu em suas criações alguns dos principais objetivos parnasianos: a perfeição formal, a habilidade na versificação, a linguagem pura e preciosa e o </a:t>
            </a:r>
            <a:r>
              <a:rPr lang="pt-BR" sz="4200" dirty="0" err="1" smtClean="0">
                <a:latin typeface="Times New Roman" pitchFamily="18" charset="0"/>
                <a:cs typeface="Times New Roman" pitchFamily="18" charset="0"/>
              </a:rPr>
              <a:t>descritivismo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, muitas vezes fortemente sensual.</a:t>
            </a:r>
          </a:p>
          <a:p>
            <a:pPr>
              <a:buNone/>
            </a:pPr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Produziu também muitos poemas de sensibilidade romântica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, não se limitando apenas às ideias parnasianas.</a:t>
            </a:r>
          </a:p>
          <a:p>
            <a:endParaRPr lang="pt-BR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Principais obras: “</a:t>
            </a:r>
            <a:r>
              <a:rPr lang="pt-BR" sz="4200" b="1" dirty="0" smtClean="0">
                <a:latin typeface="Times New Roman" pitchFamily="18" charset="0"/>
                <a:cs typeface="Times New Roman" pitchFamily="18" charset="0"/>
              </a:rPr>
              <a:t>A sesta de Nero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pt-BR" sz="4200" b="1" dirty="0" smtClean="0">
                <a:latin typeface="Times New Roman" pitchFamily="18" charset="0"/>
                <a:cs typeface="Times New Roman" pitchFamily="18" charset="0"/>
              </a:rPr>
              <a:t>Via Láctea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”,  “</a:t>
            </a:r>
            <a:r>
              <a:rPr lang="pt-BR" sz="4200" b="1" dirty="0" smtClean="0">
                <a:latin typeface="Times New Roman" pitchFamily="18" charset="0"/>
                <a:cs typeface="Times New Roman" pitchFamily="18" charset="0"/>
              </a:rPr>
              <a:t>O incêndio de Roma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pt-BR" sz="4200" b="1" dirty="0" smtClean="0">
                <a:latin typeface="Times New Roman" pitchFamily="18" charset="0"/>
                <a:cs typeface="Times New Roman" pitchFamily="18" charset="0"/>
              </a:rPr>
              <a:t>O Caçador de Esmeraldas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” e “</a:t>
            </a:r>
            <a:r>
              <a:rPr lang="pt-BR" sz="4200" b="1" dirty="0" smtClean="0">
                <a:latin typeface="Times New Roman" pitchFamily="18" charset="0"/>
                <a:cs typeface="Times New Roman" pitchFamily="18" charset="0"/>
              </a:rPr>
              <a:t>As viagens</a:t>
            </a:r>
            <a:r>
              <a:rPr lang="pt-BR" sz="42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pt-BR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522</Words>
  <Application>Microsoft Office PowerPoint</Application>
  <PresentationFormat>Apresentação na tela (4:3)</PresentationFormat>
  <Paragraphs>160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PARNASIANISMO</vt:lpstr>
      <vt:lpstr>Contexto Histórico</vt:lpstr>
      <vt:lpstr>Parnasianismo</vt:lpstr>
      <vt:lpstr>Características</vt:lpstr>
      <vt:lpstr>Apresentação do PowerPoint</vt:lpstr>
      <vt:lpstr>Apresentação do PowerPoint</vt:lpstr>
      <vt:lpstr>O Espelho de Vênus</vt:lpstr>
      <vt:lpstr>Parnasianismo no Brasil</vt:lpstr>
      <vt:lpstr>Principais Autores</vt:lpstr>
      <vt:lpstr>Apresentação do PowerPoint</vt:lpstr>
      <vt:lpstr>Apresentação do PowerPoint</vt:lpstr>
      <vt:lpstr>Principais Autores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PARNASIANISMO</dc:title>
  <dc:creator>Amanda</dc:creator>
  <cp:lastModifiedBy>Ana Carolina</cp:lastModifiedBy>
  <cp:revision>83</cp:revision>
  <dcterms:created xsi:type="dcterms:W3CDTF">2016-07-14T22:42:29Z</dcterms:created>
  <dcterms:modified xsi:type="dcterms:W3CDTF">2016-08-15T03:21:50Z</dcterms:modified>
</cp:coreProperties>
</file>