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0413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62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56FBF6-5CFE-4F28-8C08-C7F2CE1C78B2}" type="datetimeFigureOut">
              <a:rPr lang="pt-BR" smtClean="0"/>
              <a:t>27/04/2016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63135-FB26-4B81-89DE-C4B1EFDFAF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9132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5996E-E340-4E65-ACB8-3A4D0755AD61}" type="slidenum">
              <a:rPr lang="pt-BR">
                <a:solidFill>
                  <a:prstClr val="black"/>
                </a:solidFill>
              </a:rPr>
              <a:pPr/>
              <a:t>2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211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281" y="2130428"/>
            <a:ext cx="10361851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271D4-6E7B-4E36-8196-D1F61C9133F2}" type="datetimeFigureOut">
              <a:rPr lang="pt-BR" smtClean="0"/>
              <a:t>27/04/2016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3D710-5668-4A2B-A315-CB6BC2D101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975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271D4-6E7B-4E36-8196-D1F61C9133F2}" type="datetimeFigureOut">
              <a:rPr lang="pt-BR" smtClean="0"/>
              <a:t>27/04/2016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3D710-5668-4A2B-A315-CB6BC2D101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5649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1784066" y="274641"/>
            <a:ext cx="3657124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12694" y="274641"/>
            <a:ext cx="10768198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271D4-6E7B-4E36-8196-D1F61C9133F2}" type="datetimeFigureOut">
              <a:rPr lang="pt-BR" smtClean="0"/>
              <a:t>27/04/2016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3D710-5668-4A2B-A315-CB6BC2D101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75249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3802" y="1122363"/>
            <a:ext cx="914281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3802" y="3602038"/>
            <a:ext cx="914281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27.04.2016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8665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27.04.2016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0951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742" y="1709740"/>
            <a:ext cx="1051423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742" y="4589465"/>
            <a:ext cx="1051423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27.04.2016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6622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091" y="1825625"/>
            <a:ext cx="5180926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1396" y="1825625"/>
            <a:ext cx="5180926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27.04.2016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55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679" y="365127"/>
            <a:ext cx="10514231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680" y="1681163"/>
            <a:ext cx="515711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680" y="2505075"/>
            <a:ext cx="5157115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1397" y="1681163"/>
            <a:ext cx="518251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1397" y="2505075"/>
            <a:ext cx="5182513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27.04.2016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7723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27.04.2016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3108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27.04.2016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3145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679" y="457200"/>
            <a:ext cx="39317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2513" y="987427"/>
            <a:ext cx="617139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679" y="2057400"/>
            <a:ext cx="39317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27.04.2016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538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271D4-6E7B-4E36-8196-D1F61C9133F2}" type="datetimeFigureOut">
              <a:rPr lang="pt-BR" smtClean="0"/>
              <a:t>27/04/2016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3D710-5668-4A2B-A315-CB6BC2D101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94485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679" y="457200"/>
            <a:ext cx="39317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2513" y="987427"/>
            <a:ext cx="617139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679" y="2057400"/>
            <a:ext cx="39317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27.04.2016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3817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27.04.2016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3233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3765" y="365125"/>
            <a:ext cx="2628558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092" y="365125"/>
            <a:ext cx="7733293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27.04.2016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825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2959" y="4406903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271D4-6E7B-4E36-8196-D1F61C9133F2}" type="datetimeFigureOut">
              <a:rPr lang="pt-BR" smtClean="0"/>
              <a:t>27/04/2016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3D710-5668-4A2B-A315-CB6BC2D101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1572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12694" y="1600203"/>
            <a:ext cx="721266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228529" y="1600203"/>
            <a:ext cx="721266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271D4-6E7B-4E36-8196-D1F61C9133F2}" type="datetimeFigureOut">
              <a:rPr lang="pt-BR" smtClean="0"/>
              <a:t>27/04/2016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3D710-5668-4A2B-A315-CB6BC2D101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2699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2562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2562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271D4-6E7B-4E36-8196-D1F61C9133F2}" type="datetimeFigureOut">
              <a:rPr lang="pt-BR" smtClean="0"/>
              <a:t>27/04/2016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3D710-5668-4A2B-A315-CB6BC2D101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65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271D4-6E7B-4E36-8196-D1F61C9133F2}" type="datetimeFigureOut">
              <a:rPr lang="pt-BR" smtClean="0"/>
              <a:t>27/04/2016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3D710-5668-4A2B-A315-CB6BC2D101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8593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271D4-6E7B-4E36-8196-D1F61C9133F2}" type="datetimeFigureOut">
              <a:rPr lang="pt-BR" smtClean="0"/>
              <a:t>27/04/2016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3D710-5668-4A2B-A315-CB6BC2D101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324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23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113" y="273053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523" y="1435103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271D4-6E7B-4E36-8196-D1F61C9133F2}" type="datetimeFigureOut">
              <a:rPr lang="pt-BR" smtClean="0"/>
              <a:t>27/04/2016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3D710-5668-4A2B-A315-CB6BC2D101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1893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271D4-6E7B-4E36-8196-D1F61C9133F2}" type="datetimeFigureOut">
              <a:rPr lang="pt-BR" smtClean="0"/>
              <a:t>27/04/2016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3D710-5668-4A2B-A315-CB6BC2D101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034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521" y="1600203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521" y="6356353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271D4-6E7B-4E36-8196-D1F61C9133F2}" type="datetimeFigureOut">
              <a:rPr lang="pt-BR" smtClean="0"/>
              <a:t>27/04/2016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5058" y="6356353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6463" y="6356353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3D710-5668-4A2B-A315-CB6BC2D101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5727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091" y="365127"/>
            <a:ext cx="105142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091" y="1825625"/>
            <a:ext cx="1051423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091" y="6356352"/>
            <a:ext cx="27428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27.04.2016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075" y="6356352"/>
            <a:ext cx="4114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09479" y="6356352"/>
            <a:ext cx="27428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FE2FE-B55E-4328-8F5C-2CEB8781A47B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202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6000" dirty="0" smtClean="0"/>
              <a:t>Aula 3</a:t>
            </a:r>
            <a:endParaRPr lang="pt-BR" sz="6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>
                <a:solidFill>
                  <a:schemeClr val="tx1"/>
                </a:solidFill>
              </a:rPr>
              <a:t>Inércia e Movimento Retilíneo Uniformemente </a:t>
            </a:r>
            <a:r>
              <a:rPr lang="pt-BR" sz="2400" dirty="0">
                <a:solidFill>
                  <a:schemeClr val="tx1"/>
                </a:solidFill>
              </a:rPr>
              <a:t>V</a:t>
            </a:r>
            <a:r>
              <a:rPr lang="pt-BR" sz="2400" dirty="0" smtClean="0">
                <a:solidFill>
                  <a:schemeClr val="tx1"/>
                </a:solidFill>
              </a:rPr>
              <a:t>ariado (MRUV)</a:t>
            </a:r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044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Velocidade x Tempo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ponto onde a reta cruza o eixo y representa a velocidade inicial do corpo;</a:t>
            </a:r>
          </a:p>
          <a:p>
            <a:r>
              <a:rPr lang="pt-BR" dirty="0" smtClean="0"/>
              <a:t>A aceleração equivale ao coeficiente angular da reta e pode ser calculada como tal: </a:t>
            </a:r>
            <a:r>
              <a:rPr lang="pt-BR" dirty="0"/>
              <a:t>Tomando-se intervalos semelhantes para o eixo y e x e fazendo a razão entre os dois. No final das contas, a expressão para isso é a mesma da </a:t>
            </a:r>
            <a:r>
              <a:rPr lang="pt-BR" dirty="0" smtClean="0"/>
              <a:t>aceleração média </a:t>
            </a:r>
            <a:r>
              <a:rPr lang="pt-BR" dirty="0"/>
              <a:t>observada anteriormente.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18490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Espaço x Tempo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partir do gráfico de velocidade pelo tempo, é possível obter uma expressão para descrever o espaço percorrido a cada instante;</a:t>
            </a:r>
          </a:p>
          <a:p>
            <a:r>
              <a:rPr lang="pt-BR" dirty="0" smtClean="0"/>
              <a:t>Essa expressão é obtida de forma geométrica, e é a seguinte:</a:t>
            </a:r>
          </a:p>
          <a:p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4966" y="3573017"/>
            <a:ext cx="3818225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6004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>
                <a:solidFill>
                  <a:srgbClr val="333333"/>
                </a:solidFill>
                <a:latin typeface="Calibri" charset="0"/>
              </a:rPr>
              <a:t>Dois pinguins, Astolfo e </a:t>
            </a:r>
            <a:r>
              <a:rPr lang="pt-BR" dirty="0" err="1" smtClean="0">
                <a:solidFill>
                  <a:srgbClr val="333333"/>
                </a:solidFill>
                <a:latin typeface="Calibri" charset="0"/>
              </a:rPr>
              <a:t>Bernardette</a:t>
            </a:r>
            <a:r>
              <a:rPr lang="pt-BR" dirty="0">
                <a:solidFill>
                  <a:srgbClr val="333333"/>
                </a:solidFill>
                <a:latin typeface="Calibri" charset="0"/>
              </a:rPr>
              <a:t>, encontram-se sobre uma mesma pista de gelo retilínea com velocidades constantes no qual a função horária das posições de ambos para um mesmo instante são dadas a seguir: </a:t>
            </a:r>
            <a:r>
              <a:rPr lang="pt-BR" dirty="0" err="1">
                <a:solidFill>
                  <a:srgbClr val="333333"/>
                </a:solidFill>
                <a:latin typeface="Calibri" charset="0"/>
              </a:rPr>
              <a:t>xA</a:t>
            </a:r>
            <a:r>
              <a:rPr lang="pt-BR" dirty="0">
                <a:solidFill>
                  <a:srgbClr val="333333"/>
                </a:solidFill>
                <a:latin typeface="Calibri" charset="0"/>
              </a:rPr>
              <a:t> = 200 + 20t e </a:t>
            </a:r>
            <a:r>
              <a:rPr lang="pt-BR" dirty="0" err="1">
                <a:solidFill>
                  <a:srgbClr val="333333"/>
                </a:solidFill>
                <a:latin typeface="Calibri" charset="0"/>
              </a:rPr>
              <a:t>xB</a:t>
            </a:r>
            <a:r>
              <a:rPr lang="pt-BR" dirty="0">
                <a:solidFill>
                  <a:srgbClr val="333333"/>
                </a:solidFill>
                <a:latin typeface="Calibri" charset="0"/>
              </a:rPr>
              <a:t> = 100 + 40t. Com base nessas informações, responda as questões abaixo.</a:t>
            </a:r>
          </a:p>
          <a:p>
            <a:pPr marL="0" indent="0">
              <a:buNone/>
            </a:pPr>
            <a:r>
              <a:rPr lang="pt-BR" dirty="0">
                <a:solidFill>
                  <a:srgbClr val="333333"/>
                </a:solidFill>
                <a:latin typeface="Calibri" charset="0"/>
              </a:rPr>
              <a:t>a. É possível que o </a:t>
            </a:r>
            <a:r>
              <a:rPr lang="pt-BR" dirty="0" smtClean="0">
                <a:solidFill>
                  <a:srgbClr val="333333"/>
                </a:solidFill>
                <a:latin typeface="Calibri" charset="0"/>
              </a:rPr>
              <a:t>pinguim </a:t>
            </a:r>
            <a:r>
              <a:rPr lang="pt-BR" dirty="0" err="1" smtClean="0">
                <a:solidFill>
                  <a:srgbClr val="333333"/>
                </a:solidFill>
                <a:latin typeface="Calibri" charset="0"/>
              </a:rPr>
              <a:t>Bernadette</a:t>
            </a:r>
            <a:r>
              <a:rPr lang="pt-BR" dirty="0" smtClean="0">
                <a:solidFill>
                  <a:srgbClr val="333333"/>
                </a:solidFill>
                <a:latin typeface="Calibri" charset="0"/>
              </a:rPr>
              <a:t> </a:t>
            </a:r>
            <a:r>
              <a:rPr lang="pt-BR" dirty="0">
                <a:solidFill>
                  <a:srgbClr val="333333"/>
                </a:solidFill>
                <a:latin typeface="Calibri" charset="0"/>
              </a:rPr>
              <a:t>ultrapasse o </a:t>
            </a:r>
            <a:r>
              <a:rPr lang="pt-BR" dirty="0" smtClean="0">
                <a:solidFill>
                  <a:srgbClr val="333333"/>
                </a:solidFill>
                <a:latin typeface="Calibri" charset="0"/>
              </a:rPr>
              <a:t>pinguim Astolfo? </a:t>
            </a:r>
            <a:r>
              <a:rPr lang="pt-BR" dirty="0">
                <a:solidFill>
                  <a:srgbClr val="333333"/>
                </a:solidFill>
                <a:latin typeface="Calibri" charset="0"/>
              </a:rPr>
              <a:t>Justifique.</a:t>
            </a:r>
            <a:r>
              <a:rPr lang="pt-BR" dirty="0">
                <a:solidFill>
                  <a:srgbClr val="333333"/>
                </a:solidFill>
                <a:latin typeface="Arial" charset="0"/>
              </a:rPr>
              <a:t/>
            </a:r>
            <a:br>
              <a:rPr lang="pt-BR" dirty="0">
                <a:solidFill>
                  <a:srgbClr val="333333"/>
                </a:solidFill>
                <a:latin typeface="Arial" charset="0"/>
              </a:rPr>
            </a:br>
            <a:r>
              <a:rPr lang="pt-BR" dirty="0">
                <a:solidFill>
                  <a:srgbClr val="333333"/>
                </a:solidFill>
                <a:latin typeface="Calibri" charset="0"/>
              </a:rPr>
              <a:t>b. Determine o instante em que o </a:t>
            </a:r>
            <a:r>
              <a:rPr lang="pt-BR" dirty="0" smtClean="0">
                <a:solidFill>
                  <a:srgbClr val="333333"/>
                </a:solidFill>
                <a:latin typeface="Calibri" charset="0"/>
              </a:rPr>
              <a:t>pinguim </a:t>
            </a:r>
            <a:r>
              <a:rPr lang="pt-BR" dirty="0" err="1" smtClean="0">
                <a:solidFill>
                  <a:srgbClr val="333333"/>
                </a:solidFill>
                <a:latin typeface="Calibri" charset="0"/>
              </a:rPr>
              <a:t>Bernadette</a:t>
            </a:r>
            <a:r>
              <a:rPr lang="pt-BR" dirty="0" smtClean="0">
                <a:solidFill>
                  <a:srgbClr val="333333"/>
                </a:solidFill>
                <a:latin typeface="Calibri" charset="0"/>
              </a:rPr>
              <a:t> </a:t>
            </a:r>
            <a:r>
              <a:rPr lang="pt-BR" dirty="0">
                <a:solidFill>
                  <a:srgbClr val="333333"/>
                </a:solidFill>
                <a:latin typeface="Calibri" charset="0"/>
              </a:rPr>
              <a:t>alcançará o </a:t>
            </a:r>
            <a:r>
              <a:rPr lang="pt-BR" dirty="0" smtClean="0">
                <a:solidFill>
                  <a:srgbClr val="333333"/>
                </a:solidFill>
                <a:latin typeface="Calibri" charset="0"/>
              </a:rPr>
              <a:t>pinguim Astolfo, </a:t>
            </a:r>
            <a:r>
              <a:rPr lang="pt-BR" dirty="0">
                <a:solidFill>
                  <a:srgbClr val="333333"/>
                </a:solidFill>
                <a:latin typeface="Calibri" charset="0"/>
              </a:rPr>
              <a:t>caso este alcance aconteça.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3473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Grandeza vetorial que representa a ação feita por um corpo sobre o outro;</a:t>
            </a:r>
          </a:p>
          <a:p>
            <a:r>
              <a:rPr lang="pt-BR" dirty="0" smtClean="0"/>
              <a:t>Seus efeitos incluem a deformação do corpo ou alteração de sua velocidade;</a:t>
            </a:r>
          </a:p>
          <a:p>
            <a:r>
              <a:rPr lang="pt-BR" dirty="0" smtClean="0"/>
              <a:t>Um corpo pode receber o efeito de diversas forças de uma vez. O efeito resultante disso – chamado Força Resultante – é obtido a partir da soma vetorial destas forças;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46720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Inércia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inércia é o principal estado de equilíbrio de um determinado corpo;</a:t>
            </a:r>
          </a:p>
          <a:p>
            <a:r>
              <a:rPr lang="pt-BR" dirty="0" smtClean="0"/>
              <a:t>Representa a ausência de força resultante agindo no corpo;</a:t>
            </a:r>
          </a:p>
          <a:p>
            <a:r>
              <a:rPr lang="pt-BR" dirty="0" smtClean="0"/>
              <a:t>Existem dois tipos de inércia:</a:t>
            </a:r>
          </a:p>
          <a:p>
            <a:pPr lvl="1">
              <a:buFontTx/>
              <a:buChar char="-"/>
            </a:pPr>
            <a:r>
              <a:rPr lang="pt-BR" dirty="0" smtClean="0"/>
              <a:t>Estática: O corpo está parado;</a:t>
            </a:r>
          </a:p>
          <a:p>
            <a:pPr lvl="1">
              <a:buFontTx/>
              <a:buChar char="-"/>
            </a:pPr>
            <a:r>
              <a:rPr lang="pt-BR" dirty="0" smtClean="0"/>
              <a:t>Cinética: O corpo está em movimento retilíneo uniforme;</a:t>
            </a:r>
          </a:p>
          <a:p>
            <a:r>
              <a:rPr lang="pt-BR" dirty="0" smtClean="0"/>
              <a:t>Romper a inércia implica em variar a velocidade de um corpo. A essa variação damos o nome de </a:t>
            </a:r>
            <a:r>
              <a:rPr lang="pt-BR" b="1" dirty="0" smtClean="0"/>
              <a:t>aceleração.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81159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Aceleração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Grandeza vetorial que representa a variação da velocidade ao longo do tempo;</a:t>
            </a:r>
          </a:p>
          <a:p>
            <a:r>
              <a:rPr lang="pt-BR" dirty="0" smtClean="0"/>
              <a:t>Pode ser calculada pela fórmula: 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062" y="3356992"/>
            <a:ext cx="2808313" cy="140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8194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Aceleração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Sua unidade de medida é dada em m/s²;</a:t>
            </a:r>
          </a:p>
          <a:p>
            <a:r>
              <a:rPr lang="pt-BR" dirty="0" smtClean="0"/>
              <a:t>A fórmula dada representa a aceleração média em um dado movimento, e não pode ser usada para descrever uma aceleração instantânea de maneira 100% segura em todos os casos;</a:t>
            </a:r>
          </a:p>
          <a:p>
            <a:r>
              <a:rPr lang="pt-BR" dirty="0" smtClean="0"/>
              <a:t>A aceleração é uma consequência da força aplicada a um corpo, e não a causa;</a:t>
            </a:r>
          </a:p>
          <a:p>
            <a:r>
              <a:rPr lang="pt-BR" dirty="0" smtClean="0"/>
              <a:t>A partir dela, temos o chamado Movimento Uniformemente Variado.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55354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Movimento Uniformemente Variado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Movimento descrito por um corpo com aceleração vetorial </a:t>
            </a:r>
            <a:r>
              <a:rPr lang="pt-BR" b="1" dirty="0" smtClean="0"/>
              <a:t>constante</a:t>
            </a:r>
            <a:r>
              <a:rPr lang="pt-BR" dirty="0" smtClean="0"/>
              <a:t>;</a:t>
            </a:r>
          </a:p>
          <a:p>
            <a:r>
              <a:rPr lang="pt-BR" dirty="0" smtClean="0"/>
              <a:t>Neste caso, a aceleração média é uma representação perfeita do evento, já que ela não sofre mudança durante o evento;</a:t>
            </a:r>
          </a:p>
          <a:p>
            <a:r>
              <a:rPr lang="pt-BR" dirty="0" smtClean="0"/>
              <a:t>Em contrapartida, a velocidade média não mais representa o movimento, pois esta varia conforme o tempo passa;</a:t>
            </a:r>
          </a:p>
          <a:p>
            <a:r>
              <a:rPr lang="pt-BR" dirty="0" smtClean="0"/>
              <a:t>Pode ser tanto um movimento progressivo (V&gt;0) quanto retrógrado (V&lt;0), e acelerado (a&gt;0) ou retardado (a&lt;0).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33832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Movimento Uniformemente Variado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 forma análoga ao MRU, é possível lidar com as expressões do MUV na forma de funções de espaço (e, nesse caso, velocidade) em função do tempo</a:t>
            </a:r>
            <a:r>
              <a:rPr lang="pt-BR" dirty="0" smtClean="0"/>
              <a:t>;</a:t>
            </a:r>
          </a:p>
          <a:p>
            <a:r>
              <a:rPr lang="pt-BR" dirty="0" smtClean="0"/>
              <a:t>No caso da velocidade em função do tempo, a expressão em questão parte da fórmula da aceleração média:</a:t>
            </a:r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007" y="4221088"/>
            <a:ext cx="3600400" cy="1345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3217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Representação Gráfica</a:t>
            </a:r>
            <a:endParaRPr lang="pt-B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774" y="1340768"/>
            <a:ext cx="7920880" cy="5242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2595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550</Words>
  <Application>Microsoft Office PowerPoint</Application>
  <PresentationFormat>Personalizar</PresentationFormat>
  <Paragraphs>40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11</vt:i4>
      </vt:variant>
    </vt:vector>
  </HeadingPairs>
  <TitlesOfParts>
    <vt:vector size="13" baseType="lpstr">
      <vt:lpstr>Tema do Office</vt:lpstr>
      <vt:lpstr>1_Tema do Office</vt:lpstr>
      <vt:lpstr>Aula 3</vt:lpstr>
      <vt:lpstr>Exemplos</vt:lpstr>
      <vt:lpstr>Força</vt:lpstr>
      <vt:lpstr>Inércia</vt:lpstr>
      <vt:lpstr>Aceleração</vt:lpstr>
      <vt:lpstr>Aceleração</vt:lpstr>
      <vt:lpstr>Movimento Uniformemente Variado</vt:lpstr>
      <vt:lpstr>Movimento Uniformemente Variado</vt:lpstr>
      <vt:lpstr>Representação Gráfica</vt:lpstr>
      <vt:lpstr>Velocidade x Tempo</vt:lpstr>
      <vt:lpstr>Espaço x Tempo</vt:lpstr>
    </vt:vector>
  </TitlesOfParts>
  <Company>Universidade de São Paulo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3</dc:title>
  <dc:creator>Wilson Menezes Alves</dc:creator>
  <cp:lastModifiedBy>Wilson Menezes Alves</cp:lastModifiedBy>
  <cp:revision>10</cp:revision>
  <dcterms:created xsi:type="dcterms:W3CDTF">2016-04-27T18:51:25Z</dcterms:created>
  <dcterms:modified xsi:type="dcterms:W3CDTF">2016-04-27T21:01:30Z</dcterms:modified>
</cp:coreProperties>
</file>