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6" r:id="rId4"/>
    <p:sldId id="257" r:id="rId5"/>
    <p:sldId id="281" r:id="rId6"/>
    <p:sldId id="260" r:id="rId7"/>
    <p:sldId id="283" r:id="rId8"/>
    <p:sldId id="263" r:id="rId9"/>
    <p:sldId id="264" r:id="rId10"/>
    <p:sldId id="273" r:id="rId11"/>
    <p:sldId id="274" r:id="rId12"/>
    <p:sldId id="275" r:id="rId13"/>
    <p:sldId id="278" r:id="rId14"/>
    <p:sldId id="271" r:id="rId15"/>
    <p:sldId id="276" r:id="rId16"/>
    <p:sldId id="279" r:id="rId17"/>
    <p:sldId id="277" r:id="rId18"/>
    <p:sldId id="265" r:id="rId19"/>
    <p:sldId id="258" r:id="rId20"/>
    <p:sldId id="262" r:id="rId21"/>
    <p:sldId id="270" r:id="rId22"/>
    <p:sldId id="284" r:id="rId23"/>
    <p:sldId id="285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8A62-CC14-4231-8F11-CF06D811A6E8}" type="datetimeFigureOut">
              <a:rPr lang="pt-BR" smtClean="0"/>
              <a:pPr/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A571-6A4C-4A52-8622-D1A5993D3E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Divisão climatológica de </a:t>
            </a:r>
            <a:r>
              <a:rPr lang="pt-BR" dirty="0" err="1" smtClean="0"/>
              <a:t>arthur</a:t>
            </a:r>
            <a:r>
              <a:rPr lang="pt-BR" dirty="0" smtClean="0"/>
              <a:t> </a:t>
            </a:r>
            <a:r>
              <a:rPr lang="pt-BR" dirty="0" err="1" smtClean="0"/>
              <a:t>strahler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 descr="http://4.bp.blogspot.com/_PzXi-zMuYDY/S_hLTCEVI6I/AAAAAAAAACc/THCQ8z3nqo4/s1600/Brazil_climat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0891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Características das chuvas orográficas: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 smtClean="0"/>
              <a:t>Distribuição</a:t>
            </a:r>
            <a:r>
              <a:rPr lang="pt-BR" dirty="0" smtClean="0"/>
              <a:t>: próximo a vertente</a:t>
            </a:r>
          </a:p>
          <a:p>
            <a:r>
              <a:rPr lang="pt-BR" u="sng" dirty="0" smtClean="0"/>
              <a:t>Intensidade</a:t>
            </a:r>
            <a:r>
              <a:rPr lang="pt-BR" dirty="0" smtClean="0"/>
              <a:t>: fraca, dependendo da velocidade do vento</a:t>
            </a:r>
          </a:p>
          <a:p>
            <a:r>
              <a:rPr lang="pt-BR" u="sng" dirty="0" smtClean="0"/>
              <a:t>Predominância</a:t>
            </a:r>
            <a:r>
              <a:rPr lang="pt-BR" dirty="0" smtClean="0"/>
              <a:t>: período da tarde ou noite</a:t>
            </a:r>
          </a:p>
          <a:p>
            <a:r>
              <a:rPr lang="pt-BR" u="sng" dirty="0" smtClean="0"/>
              <a:t>Duração</a:t>
            </a:r>
            <a:r>
              <a:rPr lang="pt-BR" dirty="0" smtClean="0"/>
              <a:t>: curta (minutos)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Chuvas convectivas (de verão)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http://files.professoralexeinowatzki.webnode.com.br/200000265-27e6828dfc/convectiv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136904" cy="469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http://images.slideplayer.com.br/3/366039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2" cy="5795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http://images.slideplayer.com.br/3/366039/slides/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Chuvas Convectivas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Distribuição: localizada, com grande variabilidade espacial, resultado do aquecimento da superfície.</a:t>
            </a:r>
          </a:p>
          <a:p>
            <a:r>
              <a:rPr lang="pt-BR" dirty="0" smtClean="0"/>
              <a:t>Intensidade: moderada a forte</a:t>
            </a:r>
          </a:p>
          <a:p>
            <a:r>
              <a:rPr lang="pt-BR" dirty="0" smtClean="0"/>
              <a:t>Predominância: período da tarde ou da noite</a:t>
            </a:r>
          </a:p>
          <a:p>
            <a:r>
              <a:rPr lang="pt-BR" dirty="0" smtClean="0"/>
              <a:t>Duração: curta a média (minutos a horas)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Chuvas Frontais (frente fria)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2770" name="Picture 2" descr="http://files.professoralexeinowatzki.webnode.com.br/200000263-ed209ef149/front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35292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5842" name="Picture 2" descr="http://files.professoralexeinowatzki.webnode.com.br/200000260-399a53b8e5/chuva_frontal_satelite_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Características da chuvas frontais (frentes frias)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Distribuição: generalizada na região </a:t>
            </a:r>
          </a:p>
          <a:p>
            <a:r>
              <a:rPr lang="pt-BR" dirty="0" smtClean="0"/>
              <a:t>Intensidade: fraca a moderada, dependendo do tipo de frente </a:t>
            </a:r>
          </a:p>
          <a:p>
            <a:r>
              <a:rPr lang="pt-BR" dirty="0" smtClean="0"/>
              <a:t>Predominância: sem horário predominante </a:t>
            </a:r>
          </a:p>
          <a:p>
            <a:r>
              <a:rPr lang="pt-BR" dirty="0" smtClean="0"/>
              <a:t>Duração: média a longa (horas a dias), dependendo da velocidade de deslocamento da frente </a:t>
            </a:r>
          </a:p>
          <a:p>
            <a:r>
              <a:rPr lang="pt-BR" dirty="0" smtClean="0"/>
              <a:t>Chuvas que predominam nas regiões temperadas e subtropicais, principalmente no Inverno</a:t>
            </a:r>
          </a:p>
          <a:p>
            <a:r>
              <a:rPr lang="pt-BR" dirty="0" smtClean="0"/>
              <a:t>No Centro Sul do Brasil os totais de chuva do inverno são de origem frontal.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5602" name="AutoShape 2" descr="data:image/jpeg;base64,/9j/4AAQSkZJRgABAQAAAQABAAD/2wCEAAkGBxQSEhQSExMWFRUUFBcUFBQVGBUUFBQUFBQXFhQVFhUYHSggGBwlHBQUITEiJSkrLi4uFx8zODMsNygtLisBCgoKDg0OFA8QFywcHBwsNywsLCwsLCwsLCwsNzctLiwsLCwsLCwsLDcsLCw3MSwsNywsKzQ3LCwsMDctMS8sLP/AABEIAMIBAwMBIgACEQEDEQH/xAAcAAABBAMBAAAAAAAAAAAAAAAAAQIDBAUHCAb/xABPEAABBAAEAgUECw0GBQUAAAABAAIDEQQSITEFQQYTIlFhcYGRoQcIFCMyVLHB0dPwFRckMzRCUnN0k7Kz4RYlNWJygkRTkqLDQ4Oj0vH/xAAYAQEBAQEBAAAAAAAAAAAAAAAAAQIEA//EAB8RAQEBAAICAgMAAAAAAAAAAAARARIhAoEy8AMTMf/aAAwDAQACEQMRAD8A3imytsEAlpIIzCrFjcWCLHiCnIQeSZiZY4pHuxEsn4bHhmh3UNytkxcUOYFsW4Dzvv4HUMi6VSOhhlfEGCZmHnb1UnWOySTMY9j80dA09u29uALS3MfUuwcZBBY0gvEhGUUZGuD2vr9IOa1172AVR4R0ew+GiZFHG2mNjaXlrM7zD8B7yGjM4HtXW5JQUHdIZQyMujizy9W5rGSSzODJGPcCWRxFxox1dZas2KpTt485+Dw2KjiBdiRhi2Nz8ob7pLN3hpvKH3trXK1d+4WGy5fc8OXNny9Wys+UtzVW+UkX3EhSzxwxRdoMZDCA/UNbHE2PtB3c0Nq/CkGFh6TuMcrnRAOiZIXAPsF8OJlw7gDlGhMNg1faGijxfStzHGMQ29jzHI0Oc4xl0wZhyWsY5xEkeeQUL7IHOxcwrcFiXV1DS+PM8Nmw7ontEz873tbKwGnPBJI3cNdVlJsDE/OHRsd1mXPbWnPk+DmsdqqFXtSDzDemEriQ3DN7HUB4fI5hzYnGzYNuUGO8tw5+0AadRaDostHxw+5JcS+MB0Jna5gdbS7DyvjsPIFNOS7I0B50r0fDIGimwxgUwUGNAqF5kiGg2a9znDuJJCXC9U5r2sDcud7Xty0C8kmSwRrZcSTzsoMZguOvMzoZI2NcyZ0RLJM7dMNHiA7VoI/GVR7r5qjwrpg6Z0YEBDXdQ2Q++HK/EQRzdl3V5C1vXRjVzSe1poA7Ijo/hImy3AxzDIJ+r6pr2se2JsVxxtbd5WcgSczu+lebwuAPY8QxB8bQ1jsjMzGtBa1rTVgAOcAByce9BiuL9IZIZJGiFrmM6hodmeXukxEmRo6tkbjlG9iydAAoYulLy6MOhyNc9rHPcZaDnTviAoRXHeUEdaGAlwbdgrMwiDEMeQ1j2uc6OTMzRzoJHRua4OGuV7HActLHehvCMOCwiCIGP8WcjLZ2s3Z007WunPVBgv7TPlgw8jGiN00WDxFXmoYmQB0Ztu1WM1XvsmcJ6VSObhmvYx5e3Dtme0ydmSeIP3EfVtPaYchcHU+6qs2c+5+Fg1EMTDJI34MbQXyZ8zT2RZINuvlROlErEsxfDY6IijYI2udG/wBzuawtw7S89RJ1eWTK1rnAMJNNJGxQWukHSJ2HfkbCZMsRmfQkvKHUGtLWOaCafq8taKbrqS3GYzpjLG2R/udhayPHTD312YxcOnEMmnV0HPzNIF0NbK9HxGCB5iM0bHnPliL2B+Vx7Qokdmywd2oaN6Uj+GQuBBijILZGEFjSC2dwdO0itQ9wBcPziNbQQcVx743RxxMY58ge73x5jYGxtBPaDXEklzRVbZj+bRwLulEsWd7mMfG6aVkRbILuPBOxQGjKLD1UgzWTqDttneIvw0krMLO1kj3tdKyORmcFrKa9wJGW/fKq7onlaMBJhsQ3PGGPDJpBmyVUzM0EhFjes7Mw3BOpBQU8d0kELiXtAiZk62TN+LEkUj2kiv0mNZ5ZGqHh/SSR80UUkLW9Y4xuyukeGStgMr25zE1j6LJGENcSMoJrUNy2H4Ph42GNkETWHKSxsbA05DbLaBWhArupObwyDrOuEMfWWXdZkbnzFuQuzVd5SW33aIMVj+kbojiXdW0xYUlspMlSucMKMT71HlIdo9jaLgSS4/mjNFL0imbNHhjBH10j422JXGIMlgxModn6uy4HCSNy1qHNNi6GdfgIjIJTHGZAKEha0vDaIrNV1TnD/ce9UsNFg4pm4aOOJkrW+6WsZGG5RRg6wENoOylzN7y2NgUGJn6adXEHvhIcYWYjI1xdcfVSSz07KLLOokGwsuius9KfDdIpnuEQgaJSdM7pY48vVl51fCHl2YZay0R2r0LVZh4tguqixDSzq85wkT+rIIdJMInRNblzNBext6V2QdhauDgOFDOqGGh6suzFnVsyZg3IHZaq8vZ8mmyDzkfSiXrJ3ENdHHL2Qx4LRAMJhJ5HZgw9YWtnke2iM221FWJul5Dm1ECx0sbAczyTHLijh45bbGWNDgBI0OcC4GhRXom8OiDi8RMDnaOcGtzOAblomteyAPIKUR4LhzkJw8XvbWsZ72zsNj/FtbpoG2aA2vRBJjuIMhy5hIc111cU021XfVMdl351evcVPh5g9ocA4AiwHNcx3na8Bw84UiEAhCEAhCEAsHxTpfgsNIYZ8THHIACWOuwHCwdlnFzj7M764tL+rh/gQbo++Bw345F6T9CX+33DvjkXpP0LmISp4lVg6b/t7w745F6T9Cpca6X4CeCSJuNia5zey45i0PBtpcBVtsCxeotc6iRPbMg3rjumEU7e1PhGFj8PI2MSyvzOinZJJcpiGUUwhvZNnU0saMTgnsf12IwheTO5mr3iN02OkxILXGMEENe0ZgAbBWoWzp3XoNt8Tx+GyzMw+IwgbLDjYWMLnxsjGLEJa7K2Iis0chIFauBvUp/FMfhZHTkYnCuMzXtie9zw/CPdIXCeIdWbfq06FusEeupLdQCdSMxCQbdE+CDZC3EYYSyOx+aTtBzm4vEulha52SyA3JY5FulpJzgC1xE2F6wxTAP7V9e+frIZC7JdtF07dtmt1qgYhKcQg2kMbhQJgJ8Ixz3Y1wkD5M03unEOlhZL71bQARZ7VFooFM4pxLDzGaQ4jCh8kzpWtMhexoOFw0LQ8SQOa6zhzdNDgD2XCzeq3TqJ0iQb84n0xwLpMK73VG4RyuL6zDKH4eWPONO94Hkee5YZnSKIYMYEYrBhjMM/D9bnkc6QCB0MByCMCIm2ucbdWUtAN5hpvOlD0g3J93cG1jmtmw0WefBuEULnmNvueaOSSYnq204hlba9WyzrQzuM6V4N7szeKuiFfAYIC0ePvkLj61z/AJ0F6RG7+kHSLCyyNmhxmHbJGwdU5+emvLqeSA3YxvkHlIWC43NhZIHQQ4rChuTENic53ajMgYIjmdA8gANslmV1tbTuY1aZUnWpBuKTiGCDZHsxGE655xtudnp7cS9zomPcGWW/i7GoGXY0quA4lBA6RzcVhXZ3TBrXSFgaybD4ZlnqsOGgh+GJLWtAp92SDeqetTTKkG34uP4aCY4lmIwzi2PVuYl0pbhWsa1rupzxEvYwfCczK28mY6TT8bwxm91DiUYlGKbK2KwYOpaOoLS7qusswOe6ryiR/OrOly9NL0g29FxHCNDG+7cNkaYJqzSH8IY+Jsrh2NG9TFQ73Svutz7GHp/gCO3ioWm3aNc5wyhxymy0altEitCSLNWebi5IXJCulf7f8N+ORek/Qk++Bw345F6T9C5oJTSUhXVHBuk+ExbnMw87JXNbmcG3YbdWdO8rLrRnsB/lmI/Z/wDytW81FCEIQCEIQC5s9mw/3vN+qh/gXSa5t9mtv97S/qof4FcHhQU4OSZUoaqh4elD03KkpBMJE7rFAltBOHpwkVa04FBZEiXrFWtLmQWc6M6r5kmdBZzozqvmShygnzotQ5k4OVEicosykY5AqcGpzCFOXhBWLU2lJI9RuegaUxxSPconPQPLk0uUZcml6DafsAn8MxH7P/5Wreq0P7X0/huJ/Zh/Nat8LOqEIQgEIQgFzb7Nf+LS/qof4F0ktBey3wWSXicj2tsFkQ9DArg1m1ycR3L1MHQqRw3F9ytQ+x/Md3Ad3ir0jxoclAvkvdw+x8R8J/oCmHQxrdySfQFLg8D1RSGJevxvR8tNNGbyfIqDuDP/AEHegoPPdWmkLOScMeDRY4eYqpNhSNCCPLoUGOSKw+NRuaqI7RaCExxQOzIzKPMlBQSZkZ1GhBL1icJVXJSEoLQxCDiVUtFoLXXpDOquZGZBY61Nc5QZ0heglLk0uUJcktBtr2vTvw3E/sw/mtW+1oD2uv5bif2YfzWrf6yoQhCAQhCAWtOmv5W//Sz+ELZa1h05ePdcgo/BZ/AEFPC4oNA5c/KsnhMTYXk24t4NZLCczGSg6NNd1gKQr2Bl76VXGxg9q1gWcVfs5pHrUrccTsPUUgvxtA0rdSCIVusb1xPJW4Yi7WzXNBKQ39JUuLcGjxLeQeAadtfdfgreIw7QLvf7bqu2ADmfSoPE8R6MSM17J15HfuXnJ8OWmiK8q2+cA0i3E+QlU8bwGGSrJ7/J5uavIjUEkagc1bY4l0Gj6pzoyS8Cw05e1r4bLxeJ6Pyt3iPfyOnm8iueWabjzFJ7Vk5eEvAJLSAO9Ufcx7lpEJSKTqidgSkdA7mgjKaU8tpNJQNRaEhQKkpFpLQFJpSpCECWktLSCEG1va6/luJ/Zh/Nat/rQHtdfy3E/sw/mtW/1lQhCEAhCEAtWdOz+Gyf6WfwBbTWq+nRb7tkv9Fm5I/MHcriawNpQVGXNvf12ljLCazVpv4qoma5PDwo43tabzWR9tlOcewgAtBPiAL79lA+Bwu96VuLEFxIAFehY1mLY8nLuDRyEGnb6jkllLwba8jwc0nzqauPQxyCu1Wm+qxznCyQdOXJYt3WfptPhRFoIsauyny3/RZi1mM5Ou48qbi5WAiifH7HVYAQyN1bJ5r/AKLDDHPkmkjs5oyA4uLQO1qMtbqwr2rMe3YWfAOIVTG4l2oEbvSD69VQYHtoB4OtbH5VX4tiXxxukvYbWdbIGvpUCyRtdo8OHhYr5FU9ywN0pw76cNfLoo4o3yMY+/hNDqHKxdalQvwTuRPoHy2qhMRw5nJxryj6FhOI4bLtqO9Zg4J9fCd52j/7KB/C5D+d6h9KXFeXkiPcVC+Ol6n7ju5yeq1DLwMfp3/t/qnLCPOMjtDows2/g3c//tUD+Ef5/UrywjEGk0lZN/Cf849Chdwz/N6kuDHkpFcfgK/OHoKgfBXNWohKS04tTUG1/a6fluJ/Zh/Nat/rQHtdPy3E/sw/mtW/1FCEIQCEIQC037JHEo2Y+RrnNBDY996LAtyLnH2ZmH7ryOFaRw78+wDqFcTT/u/D+kz0KHF9IoQ05cpNihTm7kA60eS8JNinAuGgJOtcqN6HkEkeNkAoHTTcZtq5lWpHq5OlgFgR35zrprvXyLH4rpS/rGPDGjJdA3rm3vXwWBnxL3VmNnXlXgdvABROBJ15aC+61LqzGe4X0hna5+RjXmR2cjK/Q7aUdlksJ0lmD2mSIBlnNQkuieWZ1XdLx+ci6dXLQ1omsee/VSkbMZ0kYdBG4+dv0ok6Qgbx1/qexvyla5Zrpd39ueiswMyNcaB23APPwVpGbk47MXOqYNbmdlBdGKbZoAn4VDS1QPFJGPfIH9p9ZnNLXZqGmo0VJ2P7mNS4bHlzmtLGgE1sorK4fjE0pOaV9AbZiLJ2OhG1KlieNFwcwulI2IL3Eb9xcmiSpnDQfB8+gVKeO3OoczqAddv6qDKcI4yWEAE0wbOLizu1aDrve26ys3Sd4/Oh8lSE+il5aIaEbaHXQdyWVgL3Wa7R0vxVHoJOlEnfGfI1/wA9Ku/pTL4f9P0lYZ0Qq727q7/KnOja2g67utPN9KnQyjukkh5/9oUTuPPP5x9DVjXQ61Y79SPlU8GE7QFtJOwp2/o1ToTHi8h5u9DfoUbuIyEXZrzfQoXkguG3vgBA2otdYru0SOF/bxVCux7+8phxT+8+kqWWHW812LNDbvbqdSFFMyrHkrSigYZ3HmfSml5U7cMdCSADzsN123I7/BOGTYts3uHjyadnUJRVJTbVjEgA6NrwJ2+2ikyUBp9uSDZntdB+G4m/iw/mtXQC0L7Xth924l3I4YeqVq30gEIQgEIQgFzP7OMzm8Xlo171Cf8AsC6YXMfs6/4vL+qh/gCDweYuNnnuUprx2+ZMF76ekfInPaNPJ8yBTt503Tu9f9EFun2tIW+BQLfkSMd9gg+T1ojQTQy0dPkWVwb81h1HQaafSsS3nr6vFX+FVZA7u6juoJcbCezkABvX4O3nVvDxDK2wLochvSrcSDaGa6vlrqrWEIyNrahSClPBbiSRXJtCxtZ+3eseGAknMPX8iybsvWHQ5q1PKu5YssOYgD5UDoD75pqfHQbKadtvIFA2e/1k/MoYx2gDrv2RQvQ6aJ+MlcHHQAWaNAnzEi/QgGx0HNGprcag6+lJi/zfKeVcxyVnh5kd3nKPlrz8k3EnXVp0NWWn1GkVXxgog0b5fYIikcNcp8xKTEy6jly10vyJ2HicSNRR5ki0Q0vBvXcg1R0oEfOpCdCRt5QTqrMsLQNT6TVqvDOyyMo8ut8qG6B8fasB1DndWbPJEzHDth15aIrcZdRRHNRzN5kactNvKog87a6eYIpZJXOsucXWbs5iT36lRyEAjcbejkdVahwxdVFu4vtHn30r7MEyzYYdABtuN97KUjETOc7W72+18073Teh3tWcWWNNBno1+Q0oJA3uo873QjanteZbxmIF6DDaaDnK21vtaC9rs4e7MTQ/4YfzWrfqqBCEIBCEIBcyezo2+Ly/qof4F02uYvZ3/AMXl/VQ/wBB4Vob3ocdlGyM70VI47a0oEO3P50NjJNAXfoT2NJGlnxAV/CwZdeZ9XgqGfc6+fqS/c2tirbHj0KRlnQIig3h5P52nPRX4WRNOVgIeAMx7x9qU5ZQr7abn1hUQ2pr72/QoqTGg0KAJ7iL5hTYX4IsVpsNAPMq/EAMupod415hTYSsgo3vrtzKBj82fll9drFSMGY7nfQcvOsjJl60b5q0HIDXX5VTdeY7Ad/M+CBrRR5NHePhHTklxeHJddGvPZCa2s1jf9I7DxSYl/bPaOtc65Cr7t786CzDky9oOdXfsO7uVSbVwLTVd/f4JrnmiM+518vhomx8tHEeCB4e4ns6X3D505rnNrM6gedBxUbDqTzTMxLiSgmkkaRVknvJ+YBQtaBqHa+hSOojT0qTK1tEnfY6FFVusNqxFiXN7Wh/1a15L22UrSz4VX6Mp8rav1qOch2pIHkFDQVsglHGXA3lb/wBND5UP4y52haPNmHzqkYW/pBIIBycPSkwWjxAtPwR6XH500cQ1JLWmzzF8tlFiYbPmURgd3IVt32u8odjcToB+DDbT/wBVq36uf/a5NIxuJv4sP5rV0AqgQhCAQhCAXNfs1YfPxibtAVFDvfNngulFzf7Mn+MT/qof4EHkIcA0buLvAbegKaOJgFta3ynUhVwpRKRz+cetQSygnmPmUXVf5T5iosZjCxtgNu/H5isbJxOQ/nV5AB/VBk6q+WvdySvxUTQLfqDZDbN1sNPnWCfITuSfKSUxUZefjP8Ay2Vvq7xNnQfSm8PnL3242dfkWKV3hZ7Y8/yFBlcZeXQAnuOydhScuorU6a9/imY34Opod/doUYI9nQ3qddfnUCyF2YUBXM8+eg9Sx7qz957uQV2es7bJvkOW25VWXRx2A7+ZPcgYR2hZ15NGw8qWeIFziReg1BNbDXQJG8uQ9bvBLic22uw7I0aNNrQMiw7Du4bePz0h2HbykH+7sqNkZHh42pGRaEnbXUovRWYOzqW+JGvf9CbiIcpNVXIG72TY3ijQ33r50zMLs+Xw9aIbf28fsUBoc7kNPNp4qXrAe4b6kaahD4APzx5QdD6QqqPqRdA8lIYDVKPq7NA38nfupHs7IAURGcMfBR9Qe5KY3eKaHOBGp371Q7EMNqItKnxErr35JnXu8POB3INs+1x/LMT+zD+a1dArn/2uT7xmJ0H5MNv1rV0AgEIQgEIQgFzb7Mp/vmb9TD/AF0kua/ZnP99S/qYv4Ag8kE5MCdaIg4gy2Hyj5VjBB3lZXGfANb/1WJyOO6KdkaN0yRw5J4iHMpM4GyBrYyfBWMKAJGV3n5FE0k+AUkVB7P8AUL+RBlsR8HQX4d6TCHTUZddte4d6Sf4JUeCIo0SdedjkO9BNKTYoDxPcO4KnN8Paz6gFYxBFtsnfQDmdN/Iq2I3307u9QN5jmdLdy8ykkaQQQCBQ0Jrl396jO49TeQ8SjFSgVV3Q11vzoFc45d6N6fBIPprVLF2j4DnqPR6e9Y9zyU4OI0sjzpBk5I27n1qHOw/m/wD5sqYF8yfkU8LL+nzlUIWN7nDzKN0XmHjorvuc1t5wdvKK8iMNJke1xsAHXvrY+pS9NeOXczelMADT1+KfK85RR1v0q3jcSHNjDbtra1FZewxuUa97XH/d5UOxQELmnd1UK0sOabOtbNI2vajqVLs/jW+Gcty+2N90OHP5ErcQSeXK1mMDxRjGMBcRXwgA4kESZtDmoAt0NDW9bCkdxiMtLe1qwiq2JZka282wJLqque4Wee34vbPweG5f2Z99sNNKAaq9E0yt5tPmKfOWg6/JaZkafzh57C25W2Pa5ke7cTV/kw3/AFrV0Auf/a5srG4nUH8GGxv/ANVq6AVAhCEAhCEAuafZpP8AfUn6qL+Wull5rjXQLh+LmOIxGH6yUgAv6yZujRQ0a8DbwQcwgp66Q+9hwv4oP3s/1iPvY8L+Kf8Ayz/WIOa8R8B3kWIzOK6rPsYcLOnuQfvZ/rFH96jhPxMfvcR9Yg5YER5lLYHiupD7E/CfiY/e4j6xH3puEfEx+9xH1iDloyWnQ/Cb5R8oXUf3puEfEx+9xH1iVvsT8JH/AAY/e4j6xBzjIdEzCXrYA8mgXSp9i/hfxQfvZ/rEkfsWcKbthAP/AHZ/rEHN8t6VXiTyHNVpxr8/cumnexdws74Tx/Gz/WJHexZwo74QfvcR9Yg5i5+fbmf6JuLZdGyRW9c7PoXTw9ivhXxQfvZ/rErvYs4URRwgr9bP9YoOVgzVD11N96fhPxMfvcR9Yj70/CNvcY/ez/WKjlyJl+TclXoaA05Lpf71XCay+4xV3XWz+v3xOZ7F/C27YSvJLP3V/wAxSLmuY5XnWz/QJpnPInwBXTf3quE/Ex+9xH1ig4j7GfC4opJRgwXRxueB1s+pa0kD8Z4Ko594Xw3rdXWMvNtA2fUqPFWiNxbvTqs13eC6Jb0V4fCWxHB9t1HKJJGm3l4bp1ztKYbNndveapHojwmSQNkwIzOfQ9+n/wCXE4l3boG5vQ296BDnTM3uI9BRGG2NefzrozH9AuDxSFpwGZrYyS4SYmusyOkbHmz5AcrDuQe2zTVNb0J4Lncx2BDSw1+Pl1dnkZl/GXZMTiBzFHvADnjER27cKMwnuXRLehfBi0OOA1pub36YaubnDR77q8syuDRqc48VJjegnB4pTH7hboNScRMzUmOjrJoz30drvBG9WHi/a4trG4n9mH81q6CXiOEcMwHDXddhcMY3S4cPPvji8sNvDQyR5s23WtuZpZjEdI8pIyfAcRJrZAAlGgGo7UR3/NIPeAGfQvPnpTHrbTpk5jZzcxOnyb8yGt7SuYLjIlkEbW8nOJtpDQ0tFEDUPt4tp1HPlYZRCEIBCEIBCEIBCEIBCEIBCEIBCEIBCEIBCEIBCEIBCEIBBQhA0opCEAQoWNHWONC8jNeehkr5T6UIQTUghCEEWUdYTWuRovnVuUtIQgK+3k2S0hCBUIQ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604" name="AutoShape 4" descr="data:image/jpeg;base64,/9j/4AAQSkZJRgABAQAAAQABAAD/2wCEAAkGBxQSEhQSExMWFRUUFBcUFBQVGBUUFBQUFBQXFhQVFhUYHSggGBwlHBQUITEiJSkrLi4uFx8zODMsNygtLisBCgoKDg0OFA8QFywcHBwsNywsLCwsLCwsLCwsNzctLiwsLCwsLCwsLDcsLCw3MSwsNywsKzQ3LCwsMDctMS8sLP/AABEIAMIBAwMBIgACEQEDEQH/xAAcAAABBAMBAAAAAAAAAAAAAAAAAQIDBAUHCAb/xABPEAABBAAEAgUECw0GBQUAAAABAAIDEQQSITEFQQYTIlFhcYGRoQcIFCMyVLHB0dPwFRckMzRCUnN0k7Kz4RYlNWJygkRTkqLDQ4Oj0vH/xAAYAQEBAQEBAAAAAAAAAAAAAAAAAQIEA//EAB8RAQEBAAICAgMAAAAAAAAAAAARARIhAoEy8AMTMf/aAAwDAQACEQMRAD8A3imytsEAlpIIzCrFjcWCLHiCnIQeSZiZY4pHuxEsn4bHhmh3UNytkxcUOYFsW4Dzvv4HUMi6VSOhhlfEGCZmHnb1UnWOySTMY9j80dA09u29uALS3MfUuwcZBBY0gvEhGUUZGuD2vr9IOa1172AVR4R0ew+GiZFHG2mNjaXlrM7zD8B7yGjM4HtXW5JQUHdIZQyMujizy9W5rGSSzODJGPcCWRxFxox1dZas2KpTt485+Dw2KjiBdiRhi2Nz8ob7pLN3hpvKH3trXK1d+4WGy5fc8OXNny9Wys+UtzVW+UkX3EhSzxwxRdoMZDCA/UNbHE2PtB3c0Nq/CkGFh6TuMcrnRAOiZIXAPsF8OJlw7gDlGhMNg1faGijxfStzHGMQ29jzHI0Oc4xl0wZhyWsY5xEkeeQUL7IHOxcwrcFiXV1DS+PM8Nmw7ontEz873tbKwGnPBJI3cNdVlJsDE/OHRsd1mXPbWnPk+DmsdqqFXtSDzDemEriQ3DN7HUB4fI5hzYnGzYNuUGO8tw5+0AadRaDostHxw+5JcS+MB0Jna5gdbS7DyvjsPIFNOS7I0B50r0fDIGimwxgUwUGNAqF5kiGg2a9znDuJJCXC9U5r2sDcud7Xty0C8kmSwRrZcSTzsoMZguOvMzoZI2NcyZ0RLJM7dMNHiA7VoI/GVR7r5qjwrpg6Z0YEBDXdQ2Q++HK/EQRzdl3V5C1vXRjVzSe1poA7Ijo/hImy3AxzDIJ+r6pr2se2JsVxxtbd5WcgSczu+lebwuAPY8QxB8bQ1jsjMzGtBa1rTVgAOcAByce9BiuL9IZIZJGiFrmM6hodmeXukxEmRo6tkbjlG9iydAAoYulLy6MOhyNc9rHPcZaDnTviAoRXHeUEdaGAlwbdgrMwiDEMeQ1j2uc6OTMzRzoJHRua4OGuV7HActLHehvCMOCwiCIGP8WcjLZ2s3Z007WunPVBgv7TPlgw8jGiN00WDxFXmoYmQB0Ztu1WM1XvsmcJ6VSObhmvYx5e3Dtme0ydmSeIP3EfVtPaYchcHU+6qs2c+5+Fg1EMTDJI34MbQXyZ8zT2RZINuvlROlErEsxfDY6IijYI2udG/wBzuawtw7S89RJ1eWTK1rnAMJNNJGxQWukHSJ2HfkbCZMsRmfQkvKHUGtLWOaCafq8taKbrqS3GYzpjLG2R/udhayPHTD312YxcOnEMmnV0HPzNIF0NbK9HxGCB5iM0bHnPliL2B+Vx7Qokdmywd2oaN6Uj+GQuBBijILZGEFjSC2dwdO0itQ9wBcPziNbQQcVx743RxxMY58ge73x5jYGxtBPaDXEklzRVbZj+bRwLulEsWd7mMfG6aVkRbILuPBOxQGjKLD1UgzWTqDttneIvw0krMLO1kj3tdKyORmcFrKa9wJGW/fKq7onlaMBJhsQ3PGGPDJpBmyVUzM0EhFjes7Mw3BOpBQU8d0kELiXtAiZk62TN+LEkUj2kiv0mNZ5ZGqHh/SSR80UUkLW9Y4xuyukeGStgMr25zE1j6LJGENcSMoJrUNy2H4Ph42GNkETWHKSxsbA05DbLaBWhArupObwyDrOuEMfWWXdZkbnzFuQuzVd5SW33aIMVj+kbojiXdW0xYUlspMlSucMKMT71HlIdo9jaLgSS4/mjNFL0imbNHhjBH10j422JXGIMlgxModn6uy4HCSNy1qHNNi6GdfgIjIJTHGZAKEha0vDaIrNV1TnD/ce9UsNFg4pm4aOOJkrW+6WsZGG5RRg6wENoOylzN7y2NgUGJn6adXEHvhIcYWYjI1xdcfVSSz07KLLOokGwsuius9KfDdIpnuEQgaJSdM7pY48vVl51fCHl2YZay0R2r0LVZh4tguqixDSzq85wkT+rIIdJMInRNblzNBext6V2QdhauDgOFDOqGGh6suzFnVsyZg3IHZaq8vZ8mmyDzkfSiXrJ3ENdHHL2Qx4LRAMJhJ5HZgw9YWtnke2iM221FWJul5Dm1ECx0sbAczyTHLijh45bbGWNDgBI0OcC4GhRXom8OiDi8RMDnaOcGtzOAblomteyAPIKUR4LhzkJw8XvbWsZ72zsNj/FtbpoG2aA2vRBJjuIMhy5hIc111cU021XfVMdl351evcVPh5g9ocA4AiwHNcx3na8Bw84UiEAhCEAhCEAsHxTpfgsNIYZ8THHIACWOuwHCwdlnFzj7M764tL+rh/gQbo++Bw345F6T9CX+33DvjkXpP0LmISp4lVg6b/t7w745F6T9Cpca6X4CeCSJuNia5zey45i0PBtpcBVtsCxeotc6iRPbMg3rjumEU7e1PhGFj8PI2MSyvzOinZJJcpiGUUwhvZNnU0saMTgnsf12IwheTO5mr3iN02OkxILXGMEENe0ZgAbBWoWzp3XoNt8Tx+GyzMw+IwgbLDjYWMLnxsjGLEJa7K2Iis0chIFauBvUp/FMfhZHTkYnCuMzXtie9zw/CPdIXCeIdWbfq06FusEeupLdQCdSMxCQbdE+CDZC3EYYSyOx+aTtBzm4vEulha52SyA3JY5FulpJzgC1xE2F6wxTAP7V9e+frIZC7JdtF07dtmt1qgYhKcQg2kMbhQJgJ8Ixz3Y1wkD5M03unEOlhZL71bQARZ7VFooFM4pxLDzGaQ4jCh8kzpWtMhexoOFw0LQ8SQOa6zhzdNDgD2XCzeq3TqJ0iQb84n0xwLpMK73VG4RyuL6zDKH4eWPONO94Hkee5YZnSKIYMYEYrBhjMM/D9bnkc6QCB0MByCMCIm2ucbdWUtAN5hpvOlD0g3J93cG1jmtmw0WefBuEULnmNvueaOSSYnq204hlba9WyzrQzuM6V4N7szeKuiFfAYIC0ePvkLj61z/AJ0F6RG7+kHSLCyyNmhxmHbJGwdU5+emvLqeSA3YxvkHlIWC43NhZIHQQ4rChuTENic53ajMgYIjmdA8gANslmV1tbTuY1aZUnWpBuKTiGCDZHsxGE655xtudnp7cS9zomPcGWW/i7GoGXY0quA4lBA6RzcVhXZ3TBrXSFgaybD4ZlnqsOGgh+GJLWtAp92SDeqetTTKkG34uP4aCY4lmIwzi2PVuYl0pbhWsa1rupzxEvYwfCczK28mY6TT8bwxm91DiUYlGKbK2KwYOpaOoLS7qusswOe6ryiR/OrOly9NL0g29FxHCNDG+7cNkaYJqzSH8IY+Jsrh2NG9TFQ73Svutz7GHp/gCO3ioWm3aNc5wyhxymy0altEitCSLNWebi5IXJCulf7f8N+ORek/Qk++Bw345F6T9C5oJTSUhXVHBuk+ExbnMw87JXNbmcG3YbdWdO8rLrRnsB/lmI/Z/wDytW81FCEIQCEIQC5s9mw/3vN+qh/gXSa5t9mtv97S/qof4FcHhQU4OSZUoaqh4elD03KkpBMJE7rFAltBOHpwkVa04FBZEiXrFWtLmQWc6M6r5kmdBZzozqvmShygnzotQ5k4OVEicosykY5AqcGpzCFOXhBWLU2lJI9RuegaUxxSPconPQPLk0uUZcml6DafsAn8MxH7P/5Wreq0P7X0/huJ/Zh/Nat8LOqEIQgEIQgFzb7Nf+LS/qof4F0ktBey3wWSXicj2tsFkQ9DArg1m1ycR3L1MHQqRw3F9ytQ+x/Md3Ad3ir0jxoclAvkvdw+x8R8J/oCmHQxrdySfQFLg8D1RSGJevxvR8tNNGbyfIqDuDP/AEHegoPPdWmkLOScMeDRY4eYqpNhSNCCPLoUGOSKw+NRuaqI7RaCExxQOzIzKPMlBQSZkZ1GhBL1icJVXJSEoLQxCDiVUtFoLXXpDOquZGZBY61Nc5QZ0heglLk0uUJcktBtr2vTvw3E/sw/mtW+1oD2uv5bif2YfzWrf6yoQhCAQhCAWtOmv5W//Sz+ELZa1h05ePdcgo/BZ/AEFPC4oNA5c/KsnhMTYXk24t4NZLCczGSg6NNd1gKQr2Bl76VXGxg9q1gWcVfs5pHrUrccTsPUUgvxtA0rdSCIVusb1xPJW4Yi7WzXNBKQ39JUuLcGjxLeQeAadtfdfgreIw7QLvf7bqu2ADmfSoPE8R6MSM17J15HfuXnJ8OWmiK8q2+cA0i3E+QlU8bwGGSrJ7/J5uavIjUEkagc1bY4l0Gj6pzoyS8Cw05e1r4bLxeJ6Pyt3iPfyOnm8iueWabjzFJ7Vk5eEvAJLSAO9Ufcx7lpEJSKTqidgSkdA7mgjKaU8tpNJQNRaEhQKkpFpLQFJpSpCECWktLSCEG1va6/luJ/Zh/Nat/rQHtdfy3E/sw/mtW/1lQhCEAhCEAtWdOz+Gyf6WfwBbTWq+nRb7tkv9Fm5I/MHcriawNpQVGXNvf12ljLCazVpv4qoma5PDwo43tabzWR9tlOcewgAtBPiAL79lA+Bwu96VuLEFxIAFehY1mLY8nLuDRyEGnb6jkllLwba8jwc0nzqauPQxyCu1Wm+qxznCyQdOXJYt3WfptPhRFoIsauyny3/RZi1mM5Ou48qbi5WAiifH7HVYAQyN1bJ5r/AKLDDHPkmkjs5oyA4uLQO1qMtbqwr2rMe3YWfAOIVTG4l2oEbvSD69VQYHtoB4OtbH5VX4tiXxxukvYbWdbIGvpUCyRtdo8OHhYr5FU9ywN0pw76cNfLoo4o3yMY+/hNDqHKxdalQvwTuRPoHy2qhMRw5nJxryj6FhOI4bLtqO9Zg4J9fCd52j/7KB/C5D+d6h9KXFeXkiPcVC+Ol6n7ju5yeq1DLwMfp3/t/qnLCPOMjtDows2/g3c//tUD+Ef5/UrywjEGk0lZN/Cf849Chdwz/N6kuDHkpFcfgK/OHoKgfBXNWohKS04tTUG1/a6fluJ/Zh/Nat/rQHtdPy3E/sw/mtW/1FCEIQCEIQC037JHEo2Y+RrnNBDY996LAtyLnH2ZmH7ryOFaRw78+wDqFcTT/u/D+kz0KHF9IoQ05cpNihTm7kA60eS8JNinAuGgJOtcqN6HkEkeNkAoHTTcZtq5lWpHq5OlgFgR35zrprvXyLH4rpS/rGPDGjJdA3rm3vXwWBnxL3VmNnXlXgdvABROBJ15aC+61LqzGe4X0hna5+RjXmR2cjK/Q7aUdlksJ0lmD2mSIBlnNQkuieWZ1XdLx+ci6dXLQ1omsee/VSkbMZ0kYdBG4+dv0ok6Qgbx1/qexvyla5Zrpd39ueiswMyNcaB23APPwVpGbk47MXOqYNbmdlBdGKbZoAn4VDS1QPFJGPfIH9p9ZnNLXZqGmo0VJ2P7mNS4bHlzmtLGgE1sorK4fjE0pOaV9AbZiLJ2OhG1KlieNFwcwulI2IL3Eb9xcmiSpnDQfB8+gVKeO3OoczqAddv6qDKcI4yWEAE0wbOLizu1aDrve26ys3Sd4/Oh8lSE+il5aIaEbaHXQdyWVgL3Wa7R0vxVHoJOlEnfGfI1/wA9Ku/pTL4f9P0lYZ0Qq727q7/KnOja2g67utPN9KnQyjukkh5/9oUTuPPP5x9DVjXQ61Y79SPlU8GE7QFtJOwp2/o1ToTHi8h5u9DfoUbuIyEXZrzfQoXkguG3vgBA2otdYru0SOF/bxVCux7+8phxT+8+kqWWHW812LNDbvbqdSFFMyrHkrSigYZ3HmfSml5U7cMdCSADzsN123I7/BOGTYts3uHjyadnUJRVJTbVjEgA6NrwJ2+2ikyUBp9uSDZntdB+G4m/iw/mtXQC0L7Xth924l3I4YeqVq30gEIQgEIQgFzP7OMzm8Xlo171Cf8AsC6YXMfs6/4vL+qh/gCDweYuNnnuUprx2+ZMF76ekfInPaNPJ8yBTt503Tu9f9EFun2tIW+BQLfkSMd9gg+T1ojQTQy0dPkWVwb81h1HQaafSsS3nr6vFX+FVZA7u6juoJcbCezkABvX4O3nVvDxDK2wLochvSrcSDaGa6vlrqrWEIyNrahSClPBbiSRXJtCxtZ+3eseGAknMPX8iybsvWHQ5q1PKu5YssOYgD5UDoD75pqfHQbKadtvIFA2e/1k/MoYx2gDrv2RQvQ6aJ+MlcHHQAWaNAnzEi/QgGx0HNGprcag6+lJi/zfKeVcxyVnh5kd3nKPlrz8k3EnXVp0NWWn1GkVXxgog0b5fYIikcNcp8xKTEy6jly10vyJ2HicSNRR5ki0Q0vBvXcg1R0oEfOpCdCRt5QTqrMsLQNT6TVqvDOyyMo8ut8qG6B8fasB1DndWbPJEzHDth15aIrcZdRRHNRzN5kactNvKog87a6eYIpZJXOsucXWbs5iT36lRyEAjcbejkdVahwxdVFu4vtHn30r7MEyzYYdABtuN97KUjETOc7W72+18073Teh3tWcWWNNBno1+Q0oJA3uo873QjanteZbxmIF6DDaaDnK21vtaC9rs4e7MTQ/4YfzWrfqqBCEIBCEIBcyezo2+Ly/qof4F02uYvZ3/AMXl/VQ/wBB4Vob3ocdlGyM70VI47a0oEO3P50NjJNAXfoT2NJGlnxAV/CwZdeZ9XgqGfc6+fqS/c2tirbHj0KRlnQIig3h5P52nPRX4WRNOVgIeAMx7x9qU5ZQr7abn1hUQ2pr72/QoqTGg0KAJ7iL5hTYX4IsVpsNAPMq/EAMupod415hTYSsgo3vrtzKBj82fll9drFSMGY7nfQcvOsjJl60b5q0HIDXX5VTdeY7Ad/M+CBrRR5NHePhHTklxeHJddGvPZCa2s1jf9I7DxSYl/bPaOtc65Cr7t786CzDky9oOdXfsO7uVSbVwLTVd/f4JrnmiM+518vhomx8tHEeCB4e4ns6X3D505rnNrM6gedBxUbDqTzTMxLiSgmkkaRVknvJ+YBQtaBqHa+hSOojT0qTK1tEnfY6FFVusNqxFiXN7Wh/1a15L22UrSz4VX6Mp8rav1qOch2pIHkFDQVsglHGXA3lb/wBND5UP4y52haPNmHzqkYW/pBIIBycPSkwWjxAtPwR6XH500cQ1JLWmzzF8tlFiYbPmURgd3IVt32u8odjcToB+DDbT/wBVq36uf/a5NIxuJv4sP5rV0AqgQhCAQhCAXNfs1YfPxibtAVFDvfNngulFzf7Mn+MT/qof4EHkIcA0buLvAbegKaOJgFta3ynUhVwpRKRz+cetQSygnmPmUXVf5T5iosZjCxtgNu/H5isbJxOQ/nV5AB/VBk6q+WvdySvxUTQLfqDZDbN1sNPnWCfITuSfKSUxUZefjP8Ay2Vvq7xNnQfSm8PnL3242dfkWKV3hZ7Y8/yFBlcZeXQAnuOydhScuorU6a9/imY34Opod/doUYI9nQ3qddfnUCyF2YUBXM8+eg9Sx7qz957uQV2es7bJvkOW25VWXRx2A7+ZPcgYR2hZ15NGw8qWeIFziReg1BNbDXQJG8uQ9bvBLic22uw7I0aNNrQMiw7Du4bePz0h2HbykH+7sqNkZHh42pGRaEnbXUovRWYOzqW+JGvf9CbiIcpNVXIG72TY3ijQ33r50zMLs+Xw9aIbf28fsUBoc7kNPNp4qXrAe4b6kaahD4APzx5QdD6QqqPqRdA8lIYDVKPq7NA38nfupHs7IAURGcMfBR9Qe5KY3eKaHOBGp371Q7EMNqItKnxErr35JnXu8POB3INs+1x/LMT+zD+a1dArn/2uT7xmJ0H5MNv1rV0AgEIQgEIQgFzb7Mp/vmb9TD/AF0kua/ZnP99S/qYv4Ag8kE5MCdaIg4gy2Hyj5VjBB3lZXGfANb/1WJyOO6KdkaN0yRw5J4iHMpM4GyBrYyfBWMKAJGV3n5FE0k+AUkVB7P8AUL+RBlsR8HQX4d6TCHTUZddte4d6Sf4JUeCIo0SdedjkO9BNKTYoDxPcO4KnN8Paz6gFYxBFtsnfQDmdN/Iq2I3307u9QN5jmdLdy8ykkaQQQCBQ0Jrl396jO49TeQ8SjFSgVV3Q11vzoFc45d6N6fBIPprVLF2j4DnqPR6e9Y9zyU4OI0sjzpBk5I27n1qHOw/m/wD5sqYF8yfkU8LL+nzlUIWN7nDzKN0XmHjorvuc1t5wdvKK8iMNJke1xsAHXvrY+pS9NeOXczelMADT1+KfK85RR1v0q3jcSHNjDbtra1FZewxuUa97XH/d5UOxQELmnd1UK0sOabOtbNI2vajqVLs/jW+Gcty+2N90OHP5ErcQSeXK1mMDxRjGMBcRXwgA4kESZtDmoAt0NDW9bCkdxiMtLe1qwiq2JZka282wJLqque4Wee34vbPweG5f2Z99sNNKAaq9E0yt5tPmKfOWg6/JaZkafzh57C25W2Pa5ke7cTV/kw3/AFrV0Auf/a5srG4nUH8GGxv/ANVq6AVAhCEAhCEAuafZpP8AfUn6qL+Wull5rjXQLh+LmOIxGH6yUgAv6yZujRQ0a8DbwQcwgp66Q+9hwv4oP3s/1iPvY8L+Kf8Ayz/WIOa8R8B3kWIzOK6rPsYcLOnuQfvZ/rFH96jhPxMfvcR9Yg5YER5lLYHiupD7E/CfiY/e4j6xH3puEfEx+9xH1iDloyWnQ/Cb5R8oXUf3puEfEx+9xH1iVvsT8JH/AAY/e4j6xBzjIdEzCXrYA8mgXSp9i/hfxQfvZ/rEkfsWcKbthAP/AHZ/rEHN8t6VXiTyHNVpxr8/cumnexdws74Tx/Gz/WJHexZwo74QfvcR9Yg5i5+fbmf6JuLZdGyRW9c7PoXTw9ivhXxQfvZ/rErvYs4URRwgr9bP9YoOVgzVD11N96fhPxMfvcR9Yj70/CNvcY/ez/WKjlyJl+TclXoaA05Lpf71XCay+4xV3XWz+v3xOZ7F/C27YSvJLP3V/wAxSLmuY5XnWz/QJpnPInwBXTf3quE/Ex+9xH1ig4j7GfC4opJRgwXRxueB1s+pa0kD8Z4Ko594Xw3rdXWMvNtA2fUqPFWiNxbvTqs13eC6Jb0V4fCWxHB9t1HKJJGm3l4bp1ztKYbNndveapHojwmSQNkwIzOfQ9+n/wCXE4l3boG5vQ296BDnTM3uI9BRGG2NefzrozH9AuDxSFpwGZrYyS4SYmusyOkbHmz5AcrDuQe2zTVNb0J4Lncx2BDSw1+Pl1dnkZl/GXZMTiBzFHvADnjER27cKMwnuXRLehfBi0OOA1pub36YaubnDR77q8syuDRqc48VJjegnB4pTH7hboNScRMzUmOjrJoz30drvBG9WHi/a4trG4n9mH81q6CXiOEcMwHDXddhcMY3S4cPPvji8sNvDQyR5s23WtuZpZjEdI8pIyfAcRJrZAAlGgGo7UR3/NIPeAGfQvPnpTHrbTpk5jZzcxOnyb8yGt7SuYLjIlkEbW8nOJtpDQ0tFEDUPt4tp1HPlYZRCEIBCEIBCEIBCEIBCEIBCEIBCEIBCEIBCEIBCEIBCEIBBQhA0opCEAQoWNHWONC8jNeehkr5T6UIQTUghCEEWUdYTWuRovnVuUtIQgK+3k2S0hCBUIQ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606" name="Picture 6" descr="http://www.padogeo.com/fatores-climaticos-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image.slidesharecdn.com/climatologiadobrasil-110314193340-phpapp02/95/climatologia-do-brasil-7-728.jpg?cb=1300149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909444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://image.slidesharecdn.com/climatologiadobrasil-110314193340-phpapp02/95/climatologia-do-brasil-6-728.jpg?cb=1300149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04664"/>
            <a:ext cx="925252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2772" name="Picture 4" descr="http://geo.pro.br/media/images/2012-Q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482" name="Picture 2" descr="http://image.slidesharecdn.com/climatologiadobrasil-110314193340-phpapp02/95/climatologia-do-brasil-12-728.jpg?cb=1300149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56895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http://image.slidesharecdn.com/climatologiadobrasil-110314193340-phpapp02/95/climatologia-do-brasil-13-728.jpg?cb=1300149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0962" name="AutoShape 2" descr="data:image/jpeg;base64,/9j/4AAQSkZJRgABAQAAAQABAAD/2wCEAAkGBxQSEhUUEhQVFBUVFBQUFhUXFhQUFRQUFBQWFhUVFxQYHCggGBwlHBYUITEhJSkrLi4uFx8zODMsNygtLisBCgoKDg0OGxAQGiwkICQsLCwsLDQtLCwsLCwsLCwsLCwsLCwsLCwsLCwsLCwsLCwsLCwsLCwsLCwsLCwsLCwsLP/AABEIAMIBAwMBIgACEQEDEQH/xAAcAAABBQEBAQAAAAAAAAAAAAAAAQIDBAUGBwj/xABEEAACAQIEAwUEBgkDAQkAAAABAgADEQQSITEFQVEGEyJhcTKBkaEUQlKxwdEHFSMzYnKCkvBDsuHCFhc0RFNzk/Hy/8QAGQEAAgMBAAAAAAAAAAAAAAAAAAECAwQF/8QAMREAAgIBAwIDBwQBBQAAAAAAAAECEQMEITESEwVBURQyUmGRoeEVIkLwcWKBwdHx/9oADAMBAAIRAxEAPwDnRSkyUpZWjJ0ozSjOV0oydaYG8s06MzOMVAoNyJLgVEtfiFKn7TCY2O7X0gCEufhOP4xjM7EA6TOlMsz4RaoI0OK8TNY7WHzmfCEobsmEIRbQAI4RAI4LJIQ9BJ1WV1EkBMkMm707XlunSNr32lFQZcpZrQGXKDDmdY8W8pTp0zLBomRpjsu0aS9ZqYbDrprOeRSOct0cWRpeVzhJ+ZZCaXKO3wCaWzadOU0PoSWvOIw3FyNJo0uKNcdDuJhngnZvhqIUbz1qKbmQYjjNBL3Y6dJz3FnJsRsbH0vMeuCZKOlT5Yp6prZI3OI9quVJT6n8phnidRmuTK7UY/DUTcTTHHCK2Mkss5vdm92bwz1KntsBz1OvlO5o4fKpJmX2dw60EDPuwuJpmt3rWG25nLzz6pbcHY08OiG/JJg2OZVpra+7c5vMmWxGpGgmXSxiU2Ue6/nN7KCLiatDCDbcuTPrZzpdJmup85EUM0HWQMs7KbOI0ipkhJ8sI7FRyK0ZMlGQ16wp6m8zMd2oVBop+IEj1EaL3E6oQam0894/xVSSo1PyEi4/2geu29l6D85gkyuWT0JxjQkIQlRIIQhABYoiCOEaAcokiximPBkwJQR0k9BA3lKpiioYAadLCDfS0Hq5JQWubWgTfeMDQTHqdwfWLVxRI8pQWkZIAYCHNXiLUJiosnFO3KDAt0aZyhhNzAVl0zi+vp8xKHAF8VifCwIPwm4eG+EZepF/MGxmXJJXTNWKLq0WOI0O8JIsANgOnICY9XCC1xtt750PB8GS4J9lSCb7HylupwJmUAaXYsfU/wCfOZXnUXVmzsuaujixhpt9neDd4920RdTNvDdm0U3clvIaTTFO1lVcqjkOvmecry6q1USzDpKdyIqmCzm+w+4DYCVsVSqKMtEDzM1SHtrYDz2nNcWxRJtnYrzy7fKZsacma8jUVZm4uo4qXZ8zDpsPITv+ydZqiXJO04DCYfvHCqDqffPVuA8M7mmAdyPhN0IdWSKXkYJz6YSb8+B70pG1KaDU5Gac61nKoo93CW8kIrCjyLtZXyqdfhPNMRi2bc6RtbHVH9qo7erEyvKW7ElQpiQhIjCEIRgEWEIAEUGJCMCVBJRTlcGWaeL5EaSVgNYRstMgt1kXdxgNUSRRALHRgTUntJgLysolqkhgBapUltvrJMNTPMeHrpFpUJewzBZXKRJIu8JpJbzNwD08513BsErUsoNzmzEE6jl+U5Pvs1raToOBY0ppofKYc6bVm7BJJ0dLhcJlFgJc7qwufumdTx4PWaGEqZjrOdJM6KkvIz8TUqcgLSNMTV6W9B+c7HC4JSNryynDEvtNMNHKUU9iiWshF0c7wvg3e+Krr5HWadfs/SYWyibaUgNhFKzoYtNCC3Vsw5dVOb2dIw+H9nKNFsyqLzUZZOViES+MYx4RnlNy5ZVZJGUlxlkZWSsiVckJYywhYz48hCEqIBCEIAEWEIAEIQjAIQiwAI4RBFEkgJ6Il0YfTUXlCnNTBsTodo2BTqU7RqTSxFDSVxhSI0wY2gus2KKC0zaa2lukxg9xGlSS8tUMIDzlChiMpFxLZxQt4RKpJlkWvM3MNgUA8Rt5/lNzAYSlbMNfOcrw3HZwUY+l+s2OF4pqXhbVTqD9+sx5YSNuLJH0Oko93tzmpg0Q6AzleG41RXUPbIxtc8rnRp6XgOEINQwPpa0zLBKUqRoeeMY2yxgUsoAlsCOSmBHTqwXSqOXOXU7GWiESS0S0nZAjKxpWS2iWjsCIrGFZMRG2isZDlhJbQgFnxjCEJAiEIsIAEIQgAQhCABFiRYwFEcI0RQYwJ6c0cNV0mWpk9N7RgabkySi/WU6FY9Zfpa9IANemBJESPKdZKhHKFhQwLLbYfwK212ZbcjlC6gct+sjy3m/gcOKiBDuASvruRf3H3xSnSJQhbMRsIRt6y3hXqAeEnlpuPK4nU8L4L3n+cvSVsXgxQvprM7yp7Gp6eUVZRD+MX8rnYX52v53noXZntCEdabgsH9llsRe2oOs8+ekHIN9Dz5jynedhOFgnMBcKdCT9brb0lTdSTXILhp8Hoam4vC0VRFtNpkG2iWj4kBDSIlo4xLQAYRG2khEbaKxjbQjrRI7A+LIRYSIhIsIQAIQhAAhCEAFhCEAFtFtEi2jGOEeIwCOUR2BKks0atpVBirCwo26FVTzk9JxeYSEyxSrMOcQG+jgkAXF9NR8Npt8CrBHK1DYNoG3yk/mNPfOPTFsNbfKWl4oS12XUm+mmvpISjexbCfS7PZcJ3OEQ4iu4Ci6rfXOxGyruTz0nM9psb3puii3VL5T5mcfxjtI9cU1YEhBa2wP8Vhz3184U+OMyqpSwVci2JNhcn8ZSsTSRonqLtF8gppmA+J+4Wnd/o6493dQ0nIIqWsc2oba2W3+Wnn1JVbfP8J03Y/B0lrq71npZTpZFLE+RN7etopOt/MpW57dCQ4SurqCpJHU31+O8mmmMrVopaoIQhGISJFiQAQxsfGxWAkItoRWB8VQhCMQQiwgMSEcBJqNNSdTbztce+0VjUbK8JrLwe9I1e8RUD92Cwe7vlzWUKp5WOttxKdbDAE5WzDkbZb+6LrRJ4pIqxRJO6PSJkjsj0saIoMdlhljsKC8UGKEjgkLHTBTJ0tIghkoSKx0TIBLFMCVkoGWsPh2J2ibQ1FkykSVKk6nBU8ItLWneoUIIYtoevTzmBjqaj2ZTHMpOqNE9M4q7QwV16fISdMSOQF5ksYZjLNiimbtDiDA/4Z6j2NxPD2RXcKlXTMHvYHqpOk8USqZao4ojr8ZVkxqQ4uj6lpOpAKkEciNpIDPF/wBHna80nFGs9qT7FrkI3ryBnp3DsQrOwSpfnYeJfceUqedwfS0PtWrNq8Jm4/EVKallXP5Df3XMrcM7R0qpCMwSr/6b+FvcDv7pZHUxbpke06tG3EiXkdasFF2Nh1ljypEFGySNMgw2NSquak6uOqkEaekq4ulVb2KoT+nN+MqnnS4JKHqaN4SgtOrbWopP8v8AzCV+0P0ZLtr1R82VP0e1x9ZfcKh/6ZWqdhsTeygH3Ov3rPevo4i/Rx0nIXi2b5HTelweh4XS/R5ijuUHvJ/COH6O8T9pPifynuX0URDhB0h+q5/l9BLTYPT7ngeL7E4qn9UP/K34G0z24BiBvRf3C/3T6GqYEdJHS4bcgaC5tfpLoeK5OGkxPSYeU2jx1ezuITAlShz1a1OqE5rSppWTMRsCWe29yBsOeGeB4gf6TT6AxOFDG9tLAD0UAD7pUq8NHSP9UlfCGtJBrlnhNXh9ZVF6b7k+yT0A/GVmpMN1I9QRPdqvDBa1tJlY7gakbD4S2HiSfKCWj9GeOin5SRcNflPQcV2aQnVLeYlGrwJaeo1PLQ2HnczTHWRlwUvTNcnIfQj0MUYMzssLgAaNRSL5AKi9QcyK2vQgj+0TMOGtJrPYuwjDGDPSPXCHoZtCnJ6dOS7zEsKMNMOw5GaNNyAGsfsm/Xkfh902MNhcxEtHDgOEsBdghuLj2rXtK3mt0WrTtK7LC8Wang6b9ypDVHW5UEWRVAJNtLkv65D0nL43H5yTkUegtOkq8XPeBlRVUKtNkuxWqigKFqAmx0HIDeUOM8LFN7p4qbjNTbQ+E/VJGmZTofTzEI9K3oU5Taps5hmMTWajYQ9JPhuEVKnsJm+EseVJGfttmILyaiG3vadGnZPEkX+jsfQC/wALybBdmq4qqHwtTLcX8Dbc9dpB6mFcofZd7lLAOpYElr6E5Wytp0M9A4N22FGyOjlftu+dh6+G+vrNfDdhcNYeFgSORsR8pN/2Fw/M1D/V/wATDLUQm7pln7UqbJsL2zWrpTpM/vVf9xEwO2tWhUp3qU6tJ/qv4SA3K9jtN/CdjcPTbMM9x1a/4S3iuz1CoLOmYeplby/uT/8AQi8aWxxXZTt3UpWp4k95TA0qC5YdLg7zd4p+kfDKt6d6hPLVT8xaTnsLhOSEf1GSjsZhOdIH11k3nj8yLUHuedN25qLVepRApB7ZgoBvbmQwIv8AlLNH9I+IB3RhzzJb/aRO7bsVhLful+Ama/6OMMWJu9vsiwAjWbH8LG2n5/YqUP0iqVGaogPMd1UP4wl7/u5wnR/7jCQ7kP8AV9h3H5F/vo9agmGcSeUlTEmcTc6UsJtBxHBhMdaxki1D5iFlbxGppFpWv5AE/L75i16xH12HkMlvmJJhsba17nfmLkEWO0tg6aYnidF5lvsbSpicK1tKzg68qQv0vdDKfEq7pqppkHVSSUuPM3Ou4Mw67vXuKlCg7A6AuxFuu8nGDvcmoOrRdrNWRfFUqOQb3XuD7jcLcfOY+L7REH2mX+F6K2PoQ4lDinCarEKMPRpL1QX+LamQU+zmIA0K/wDyfgBpNkIY6uTX2B9Xki4O04vqot/LqfP2tPnLmIxlEgXZbsAbBhfX1M59cRXoXvdL83IHvBO8qYRTVqZsrVWJufFl+dpf2Y8rgr7j48zqcMgRwRtcAi+6k6g25ETI4rgu7d118LEeeh0MtCnUH+hbzzKTLRU1qLB1OekCwJsb09AVvfkTce+OEq8yUonMFZLSPSI6GPwgF7nYan0HIeZuB75qvYpSpm/wemNC22YD3dPiPl56wY7FsGNgo3GirpfQkEi4Pne8l4ZXL1EvoLqABoB00+885n4zcype8aGv2lO81kXvMMtrXosxZdLlKhX9p52NlPqsw6psZv8AA6DCm5aymqmSkGNmqkVKbMEB3FgRfmdBc3lz4Mj5InwByg9Ze4FSdW0IA9Jq4JVZAPKW8PhApnNnn2aZqWKnZvcKrkbzepmcxQa02cLX0mNTpmfUY73RpiLeVVrja4vHtVA3MsWVGNwZPeJKf05Ptp/cv5xwxanQMv8AcJLuB0MswkXeRDUke6g6WTXiXlXEYtEF3ZVHViFHxMwq/bfBo+Q1hfqFZl/uAtJRm3wh9tnT3iTMpcZosAy1UIOxDCEj3iXal6HBLjJKuN8p54nF8YNwp/pP4SdeN4r7Cn+lvzlr0MvVfU73cg/J/Q9BTGyT6Z/n/wBTztuM4q3sAX6B9PnGDjeLH/5J++R9gl6r6kHOPo/od7U7Q0VOVnyn+IMB8SLRP17hj/qUyfLX8JwjcfxJFmVSP4qcF7Q1B/p0h6IR+Mn7D/b/AAV9cb/H5PQ6XHsPbK58N7ghHBUnQkeHy1HkJBjeJ0KblHIuttcrEagEG9raggzil7W1elP4H85tdoOMOadGoBctQptUCswt4bBhY3K6EE8mVgeUl7HKt19/wQ7sFLk2jx7D7d6nz/CUamJoMxb6ZUF/qrWso/pNzOPq8fc7XX+Vj995CeM1L/vH/uMlHRNcf37ClmidTiaGEqm7V6lQ7D6//QZGuBwyn9nVVWHNqdO/zQGcdVr5jck3Ou9z8YqYgjZmHoSPumhaaSVdTKu/G/dOm4xxZwcqV83I5UCj3NfWS9l8c7VGQsbvSqgE6hTkJufKwYe+/Kcp31zc3JPMnWXeGY5qVRXS11NxfY+RHQ7e+WLEoxoqllcnZbxRJPtA/CNQ5VJP1rAeYvcm39IHvl3i9Jab56etOqO8p6m6qSRkN+akFed7XuZlVaua3w67SURya5N3gZJdbHmJY7RJlqvy8TfeZV4FUAZRfUkC/lfUj/ORmx21p/tmAGuYiw1ub2+crfvl6dwOZpYdqrBVtc31JsAACSxPIAAknyj+0GLH0l+7bwoVRDtZaahVAHK1pZxrNRoKi2VnQtX27wK7/s1bmqlQhtzzC+4vzFeprNMV5GKT3s7ilxUBmqoboznw6g02a7BGH91iNDlO2w0cDx1mNinv5fGcBwzHqodKmYK+U5l3Qpmscp9oeI3Fx6zoLmgXBq02yNkYDODc3toyjkCZjz6ZPdI0YM/kzrm4nVHs01byzH8pLRx+IfwtTRFI1Iclpz2A4uDuZ0OFxIPOczJFw5Rv6Iy3RFwRq2HqMoTvE3DE2OvLXf1m0vF6/PDadRVQ6ehAjKVQScOJRLJbtozzgm+CPF4tdzQzeWQMfiLzG4hjrDwYBW8ytP8A25Zu3ETMIo5K8gqPoefcW45igP3YoD+GmF+ZvMHEcYrMbtUY28zPXKiq24B9bGVXwFI700/tX8prx62EVvAjKF+bPIq+OdvaJY+Zv98qPVM9l/V1IbU0H9K/lIX4XRO9NP7V/KXLxGC/iQenT8zx4Yhup+MSew/q2l9hP7RCS/Uo/CHs6+L7fk8Fp8QqD/Ucf1GaGA4liCfCWf11HxmBmljC8QqU9EawM708Ka2SOfh1TjJdUnXyO6w2MraZqYH9evwAluninP1QPVr/AITgf13WvfP7rC0WjxuspvnJ9dRMMtBJ+n3OtHxfCtv3fY9HStHVK6gXbKB1NgPnPNcRxqs+hqEA8l8P3azPJij4Y/5SI5PGofwhf+dv+z1nCinV9hadTloFYaec0OO4OkKipkB7lFpXF11W+a1uWZmnnPYGlnxtNczLu1ktmcoMwQE6AsQFB11YaRmM7VVjWeohsHZjlIJAzMWHhJ0Iva/O2sJaCatQkQj4pjk08kP+TqsfwRHF18JAsLaDcnYeswsRweqp9kn01mE/Gq5YOar3G2th/aNJq4LtfUH70Bh1UAH4bSa0+ogtmmR9q0eWVNOPzI8TSambMLHe0iFSN4njlq1C6m99+W2m0rCpL4xdK+TJkcVJqL2LyvNPg1B6lVUpi7FgBoCATpc30A8ztvMFak6jsTXJxdBFBsz5WAO6sCHb3ISR6SM47EVI2+J8QWoq0AyuKdKyvlAVqmd3YICAQpz5BsSVB5znFcE2FvmPxlGtiNSAdL6e7YwbFXIYnU7+ZHM+otK1DYs6jdwdSz6ctumk7LjGLNquIBy58OhRh7SPUdUIB3HsVRfpfrOR7MUhXromwZgD5L9Y+4XM1cbxT6T9LQafsW7leQp0aiVSljoLIhsfWVpXIucqjscfjMYxZiWJLbkkktrfU89ZSqVpVr15X72bIwMcpl0VrGdNxauwSliAxSpVutZfZDuoVs4XYgq6hhtmvpracYtUXF9RfX05zo8detglqrr3FeqjW+xVyVEa3LUsvu9Y3AipBS4iD0RhzFwre7ZT6aeQ59BwnjB2vPPBVmpgMbaZs+mUkbNNqXGR6rheI3G8trj/ADnD4Diy21M0/wBZoBcsAOpIA+c4k9M0+DvRWOauzp/p56wOPM5XBcco1SRTcMRuNQfUX3Ebje0FCkDmqLcfVU5mv/KJH2Wd9PS7/wAEH2VHq6lXrZ1f6wMqcU7R08Omeq1hsBuWNr2AE854l23YgigmX+NrE28l2HvvOXxmOqVTmqOznlc7eg2Hum/B4TKTvJsvuczU+IYYqse79fI9M4T+kmnUYrXXufstcuvoxsCD57enPWpdscM21dPay+I5Tf0a2nntPFLwvNk/CcEnatf35mCHiOSKppM9vftThwbGvT5fXXmLjnCeI3iSv9HxfEyz9TfwovOlFyRSSqDYmzVEa4UEsdKY5Db1kNanTW48RYcwyMh16gbSXHYap3gRqLU3sLqVqBmJJ8ZD63PlppIWwtTxDI3hYKTlNlazWUnlfK2nPKek6yr1OZfyLGHbDBBnWuz88tSmi7na6MdrfODrQIJFPEAEHJepTYZlIzXbuxcWPIXBIkLVVYi4CLlQeBQSWSnlzEM1/Ebkm9rm9thGd+TZCzNTBOVSdBmIuVUkhSbCPpCxcPQvrvYsSgBzFUAZiGsVGhbf7J02vq9xh3YNRVxdwn7apQCZ2X2iFAyqpudiCABMekqEjNntY5soBN/FbLc6j2d/OLXpFAt2VsyhgFZXAzKLggHwtsCDrp5QasRdoUDVrsUelSaz1gFbukpsCWFNWqMMtjYCxNhbU2lSlhXqOVXx1Lt4Qcxe1yxDbMdDsdeV5FbbLmJyktpa297EE3GW2ptuelzaolAy+1VphwShvSR9BmBYN4dbDra2ohuBD9HuGZWBCsFF9GYEmzBemmvS8WngnZzTAGcZrjMg9gEtqTY6A7STFYxHzEUKaXVFUIagCFSLtZmOZmAIJa+995YORV/fh1cKalNAyOcpGVblSoYXJ6eE6kwbY0V6HDmdC6kEjLamuZnYM2W4CghbHLoxBOYWvFq8PqKQrWF8umZb+MkAgX8Q0vdbjUa6yBsSxTKSbZs259rW59dflJGQZGDs6uMrKjKbMX9s7+Hw5DcjWwhuGwgwlTxi37skOMy6EZr218XsttfaaOBbEYOqtVbBqTo4DMGVsv7RTodUIXcEXsRKdFaIpgv3ve7pZUNLKM2hBIJu31gdLEWPKI4m4JZnaodM5Y3C2IYH7WYHby84mrBOixVxBK5wFAzZfauQbXBIHLfXnY9JWrMwJGcGxtdTcHfVSBqPzi1aJGbIXancHNlZVOgsSNh7dhf7XnI2QAEHMGBIy2FtOpvod+XKCilwNzky9hsXXw5DpWyMyMNGuwV0sQVI0zK+h+BjMDj66Oa1NmugOZiM6gOChDKQRYhmGvWQLhs5Hdh7NoCRcllUFwMu+vIa2Il3DDClz3iVRmIKrSZamVT3ZCgsRmYg1Ab7G3nE69At+pQFJyuexKg2zcgfDoT18S/GQkmTV8PbMyhu7uwVipFwGsL2uAdRcX98WvSC3BWor3UjNYDIVJ1Fr3Jykcrdd5NCdjAptfS17XuNDrv02M18Di7YarRzoGZ1rAl2X90tRDTtlsSwqEiza5bTGRRuSBqNNbm+9rDlBVBvqBYX1v4tQLCw31vrbYxNJgpNAHJ/y3zMlq2Hhuc4dgTnQ0yugFiNN83iva1vWNWlsQCwsWIGpAW+a5A00F/QiOeitrjMb5Atsp8ZVS6nnzNrDyjC2KFcJnzWXMVHiN2ItmsB0zL8Yn0c6MbEbmzKWy3IJ522Py01F1o4Mnxa92LZnFrA5cxQFyoZwL+EG5sbXlrF4WiKa1ELMGd1HiXvBlt7dLLZdCDoxBva4IMXA9yDFUlHiQGzZWS7o7Kt3Vg+UCzXW40Fhve4MX6EAmc1KeqkqoYMxIAOUjdTrzldK5XNkZlDLkbX2lNiVNtxcDTyEsikNER3uyZqitlpqHVWdQCW8S2sbmx18xARFUwwUkGpTuFzCxLhiQpChlBF/EdzplINtLxUqWY2uo0JuzBRoCbXPPT5iK9IeLKwYKwAOi5gb2YKTfltbnraJTplr2BJClrKt/CouzG2wAuSYxCvRIBJK+FgpAZSb+LUAHUeE6jTUdRBsOwXNpl01DKdyQBYG4PhOm+kt1sNTp0rVA/ftlZMr0mpd0dCWC3Oa6sLXG4001p01FiSCeQ0NrkHXN1GmnOAEdoSWpTAtZjsp9kixKgkb8iSL87XhGBaxuIYDD1QzCoaRc1ASHLjEVgGL73sAL+QjOHVWq4ij3pNS9Wmpzkvdc6ixvuNTp5whFSr6gRUB4HPRVt5eNRH4EXekDqDVGh1GpQHSEInwxkldB3q6DWoQdNx3pH3aSHiSgVqoAsBUcADQABzYAQhBAxcH7VP/wBwfeka1ZmS7MWJaxJJJIC6Ak/yr8BCEYEAmpwPx1aaP4kHe2VtVF6ZJsp03APuEIRT4Y48lvHKKdVmp+Bkx1cKyeEqEKZQpGwHK20xqhuSTqSdzqYQiiD4Njs3h0dMYWVWyYOoy3AOVg9OzLfY6nUdZhuxNrkm2g8h0iQhH3n/AHyB8IdTO/pNjgdVqwqd6TUyUrJnJfIBsFzeyNtoQjlwEeR/Hv8Aw+Gb6zrmZubNa2ZjzNuZmOVHdg21zuL+QVLD5n4whIY/d/3Y58kJYjQE2O45G2ov1jnqs1ixLG1rkkmw0AueghCWkBsBCEBChiNjbl7juIkIQGa/CqKmrYqCPoztYgEZhhyQ1ut9bwqUV+hO2UZhicuawzZe7Btfe3lFhKnz9CxcfU6+rhKd3GRLJR4YVGVbKXxC5iotpfO97b5j1nnmKHjf+Zv9xiwjgQZqcIF2QHUePfX/AMt/wPhDB0Vs5yrorkaDQikpFvfrCET5ZKJL2lUA2AAAANvNqOHZj7yzH1JlLAUlNFyQCQ6gEgEgZHNr+4fCEIfwQo+8UK25/wA5QhCaFwR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4" name="AutoShape 4" descr="data:image/jpeg;base64,/9j/4AAQSkZJRgABAQAAAQABAAD/2wCEAAkGBxQSEhUUEhQVFBUVFBQUFhUXFhQUFRQUFBQWFhUVFxQYHCggGBwlHBYUITEhJSkrLi4uFx8zODMsNygtLisBCgoKDg0OGxAQGiwkICQsLCwsLDQtLCwsLCwsLCwsLCwsLCwsLCwsLCwsLCwsLCwsLCwsLCwsLCwsLCwsLCwsLP/AABEIAMIBAwMBIgACEQEDEQH/xAAcAAABBQEBAQAAAAAAAAAAAAAAAQIDBAUGBwj/xABEEAACAQIEAwUEBgkDAQkAAAABAgADEQQSITEFQVEGEyJhcTKBkaEUQlKxwdEHFSMzYnKCkvBDsuHCFhc0RFNzk/Hy/8QAGQEAAgMBAAAAAAAAAAAAAAAAAAECAwQF/8QAMREAAgIBAwIDBwQBBQAAAAAAAAECEQMEITESEwVBURQyUmGRoeEVIkLwcWKBwdHx/9oADAMBAAIRAxEAPwDnRSkyUpZWjJ0ozSjOV0oydaYG8s06MzOMVAoNyJLgVEtfiFKn7TCY2O7X0gCEufhOP4xjM7EA6TOlMsz4RaoI0OK8TNY7WHzmfCEobsmEIRbQAI4RAI4LJIQ9BJ1WV1EkBMkMm707XlunSNr32lFQZcpZrQGXKDDmdY8W8pTp0zLBomRpjsu0aS9ZqYbDrprOeRSOct0cWRpeVzhJ+ZZCaXKO3wCaWzadOU0PoSWvOIw3FyNJo0uKNcdDuJhngnZvhqIUbz1qKbmQYjjNBL3Y6dJz3FnJsRsbH0vMeuCZKOlT5Yp6prZI3OI9quVJT6n8phnidRmuTK7UY/DUTcTTHHCK2Mkss5vdm92bwz1KntsBz1OvlO5o4fKpJmX2dw60EDPuwuJpmt3rWG25nLzz6pbcHY08OiG/JJg2OZVpra+7c5vMmWxGpGgmXSxiU2Ue6/nN7KCLiatDCDbcuTPrZzpdJmup85EUM0HWQMs7KbOI0ipkhJ8sI7FRyK0ZMlGQ16wp6m8zMd2oVBop+IEj1EaL3E6oQam0894/xVSSo1PyEi4/2geu29l6D85gkyuWT0JxjQkIQlRIIQhABYoiCOEaAcokiximPBkwJQR0k9BA3lKpiioYAadLCDfS0Hq5JQWubWgTfeMDQTHqdwfWLVxRI8pQWkZIAYCHNXiLUJiosnFO3KDAt0aZyhhNzAVl0zi+vp8xKHAF8VifCwIPwm4eG+EZepF/MGxmXJJXTNWKLq0WOI0O8JIsANgOnICY9XCC1xtt750PB8GS4J9lSCb7HylupwJmUAaXYsfU/wCfOZXnUXVmzsuaujixhpt9neDd4920RdTNvDdm0U3clvIaTTFO1lVcqjkOvmecry6q1USzDpKdyIqmCzm+w+4DYCVsVSqKMtEDzM1SHtrYDz2nNcWxRJtnYrzy7fKZsacma8jUVZm4uo4qXZ8zDpsPITv+ydZqiXJO04DCYfvHCqDqffPVuA8M7mmAdyPhN0IdWSKXkYJz6YSb8+B70pG1KaDU5Gac61nKoo93CW8kIrCjyLtZXyqdfhPNMRi2bc6RtbHVH9qo7erEyvKW7ElQpiQhIjCEIRgEWEIAEUGJCMCVBJRTlcGWaeL5EaSVgNYRstMgt1kXdxgNUSRRALHRgTUntJgLysolqkhgBapUltvrJMNTPMeHrpFpUJewzBZXKRJIu8JpJbzNwD08513BsErUsoNzmzEE6jl+U5Pvs1raToOBY0ppofKYc6bVm7BJJ0dLhcJlFgJc7qwufumdTx4PWaGEqZjrOdJM6KkvIz8TUqcgLSNMTV6W9B+c7HC4JSNryynDEvtNMNHKUU9iiWshF0c7wvg3e+Krr5HWadfs/SYWyibaUgNhFKzoYtNCC3Vsw5dVOb2dIw+H9nKNFsyqLzUZZOViES+MYx4RnlNy5ZVZJGUlxlkZWSsiVckJYywhYz48hCEqIBCEIAEWEIAEIQjAIQiwAI4RBFEkgJ6Il0YfTUXlCnNTBsTodo2BTqU7RqTSxFDSVxhSI0wY2gus2KKC0zaa2lukxg9xGlSS8tUMIDzlChiMpFxLZxQt4RKpJlkWvM3MNgUA8Rt5/lNzAYSlbMNfOcrw3HZwUY+l+s2OF4pqXhbVTqD9+sx5YSNuLJH0Oko93tzmpg0Q6AzleG41RXUPbIxtc8rnRp6XgOEINQwPpa0zLBKUqRoeeMY2yxgUsoAlsCOSmBHTqwXSqOXOXU7GWiESS0S0nZAjKxpWS2iWjsCIrGFZMRG2isZDlhJbQgFnxjCEJAiEIsIAEIQgAQhCABFiRYwFEcI0RQYwJ6c0cNV0mWpk9N7RgabkySi/WU6FY9Zfpa9IANemBJESPKdZKhHKFhQwLLbYfwK212ZbcjlC6gct+sjy3m/gcOKiBDuASvruRf3H3xSnSJQhbMRsIRt6y3hXqAeEnlpuPK4nU8L4L3n+cvSVsXgxQvprM7yp7Gp6eUVZRD+MX8rnYX52v53noXZntCEdabgsH9llsRe2oOs8+ekHIN9Dz5jynedhOFgnMBcKdCT9brb0lTdSTXILhp8Hoam4vC0VRFtNpkG2iWj4kBDSIlo4xLQAYRG2khEbaKxjbQjrRI7A+LIRYSIhIsIQAIQhAAhCEAFhCEAFtFtEi2jGOEeIwCOUR2BKks0atpVBirCwo26FVTzk9JxeYSEyxSrMOcQG+jgkAXF9NR8Npt8CrBHK1DYNoG3yk/mNPfOPTFsNbfKWl4oS12XUm+mmvpISjexbCfS7PZcJ3OEQ4iu4Ci6rfXOxGyruTz0nM9psb3puii3VL5T5mcfxjtI9cU1YEhBa2wP8Vhz3184U+OMyqpSwVci2JNhcn8ZSsTSRonqLtF8gppmA+J+4Wnd/o6493dQ0nIIqWsc2oba2W3+Wnn1JVbfP8J03Y/B0lrq71npZTpZFLE+RN7etopOt/MpW57dCQ4SurqCpJHU31+O8mmmMrVopaoIQhGISJFiQAQxsfGxWAkItoRWB8VQhCMQQiwgMSEcBJqNNSdTbztce+0VjUbK8JrLwe9I1e8RUD92Cwe7vlzWUKp5WOttxKdbDAE5WzDkbZb+6LrRJ4pIqxRJO6PSJkjsj0saIoMdlhljsKC8UGKEjgkLHTBTJ0tIghkoSKx0TIBLFMCVkoGWsPh2J2ibQ1FkykSVKk6nBU8ItLWneoUIIYtoevTzmBjqaj2ZTHMpOqNE9M4q7QwV16fISdMSOQF5ksYZjLNiimbtDiDA/4Z6j2NxPD2RXcKlXTMHvYHqpOk8USqZao4ojr8ZVkxqQ4uj6lpOpAKkEciNpIDPF/wBHna80nFGs9qT7FrkI3ryBnp3DsQrOwSpfnYeJfceUqedwfS0PtWrNq8Jm4/EVKallXP5Df3XMrcM7R0qpCMwSr/6b+FvcDv7pZHUxbpke06tG3EiXkdasFF2Nh1ljypEFGySNMgw2NSquak6uOqkEaekq4ulVb2KoT+nN+MqnnS4JKHqaN4SgtOrbWopP8v8AzCV+0P0ZLtr1R82VP0e1x9ZfcKh/6ZWqdhsTeygH3Ov3rPevo4i/Rx0nIXi2b5HTelweh4XS/R5ijuUHvJ/COH6O8T9pPifynuX0URDhB0h+q5/l9BLTYPT7ngeL7E4qn9UP/K34G0z24BiBvRf3C/3T6GqYEdJHS4bcgaC5tfpLoeK5OGkxPSYeU2jx1ezuITAlShz1a1OqE5rSppWTMRsCWe29yBsOeGeB4gf6TT6AxOFDG9tLAD0UAD7pUq8NHSP9UlfCGtJBrlnhNXh9ZVF6b7k+yT0A/GVmpMN1I9QRPdqvDBa1tJlY7gakbD4S2HiSfKCWj9GeOin5SRcNflPQcV2aQnVLeYlGrwJaeo1PLQ2HnczTHWRlwUvTNcnIfQj0MUYMzssLgAaNRSL5AKi9QcyK2vQgj+0TMOGtJrPYuwjDGDPSPXCHoZtCnJ6dOS7zEsKMNMOw5GaNNyAGsfsm/Xkfh902MNhcxEtHDgOEsBdghuLj2rXtK3mt0WrTtK7LC8Wang6b9ypDVHW5UEWRVAJNtLkv65D0nL43H5yTkUegtOkq8XPeBlRVUKtNkuxWqigKFqAmx0HIDeUOM8LFN7p4qbjNTbQ+E/VJGmZTofTzEI9K3oU5Taps5hmMTWajYQ9JPhuEVKnsJm+EseVJGfttmILyaiG3vadGnZPEkX+jsfQC/wALybBdmq4qqHwtTLcX8Dbc9dpB6mFcofZd7lLAOpYElr6E5Wytp0M9A4N22FGyOjlftu+dh6+G+vrNfDdhcNYeFgSORsR8pN/2Fw/M1D/V/wATDLUQm7pln7UqbJsL2zWrpTpM/vVf9xEwO2tWhUp3qU6tJ/qv4SA3K9jtN/CdjcPTbMM9x1a/4S3iuz1CoLOmYeplby/uT/8AQi8aWxxXZTt3UpWp4k95TA0qC5YdLg7zd4p+kfDKt6d6hPLVT8xaTnsLhOSEf1GSjsZhOdIH11k3nj8yLUHuedN25qLVepRApB7ZgoBvbmQwIv8AlLNH9I+IB3RhzzJb/aRO7bsVhLful+Ama/6OMMWJu9vsiwAjWbH8LG2n5/YqUP0iqVGaogPMd1UP4wl7/u5wnR/7jCQ7kP8AV9h3H5F/vo9agmGcSeUlTEmcTc6UsJtBxHBhMdaxki1D5iFlbxGppFpWv5AE/L75i16xH12HkMlvmJJhsba17nfmLkEWO0tg6aYnidF5lvsbSpicK1tKzg68qQv0vdDKfEq7pqppkHVSSUuPM3Ou4Mw67vXuKlCg7A6AuxFuu8nGDvcmoOrRdrNWRfFUqOQb3XuD7jcLcfOY+L7REH2mX+F6K2PoQ4lDinCarEKMPRpL1QX+LamQU+zmIA0K/wDyfgBpNkIY6uTX2B9Xki4O04vqot/LqfP2tPnLmIxlEgXZbsAbBhfX1M59cRXoXvdL83IHvBO8qYRTVqZsrVWJufFl+dpf2Y8rgr7j48zqcMgRwRtcAi+6k6g25ETI4rgu7d118LEeeh0MtCnUH+hbzzKTLRU1qLB1OekCwJsb09AVvfkTce+OEq8yUonMFZLSPSI6GPwgF7nYan0HIeZuB75qvYpSpm/wemNC22YD3dPiPl56wY7FsGNgo3GirpfQkEi4Pne8l4ZXL1EvoLqABoB00+885n4zcype8aGv2lO81kXvMMtrXosxZdLlKhX9p52NlPqsw6psZv8AA6DCm5aymqmSkGNmqkVKbMEB3FgRfmdBc3lz4Mj5InwByg9Ze4FSdW0IA9Jq4JVZAPKW8PhApnNnn2aZqWKnZvcKrkbzepmcxQa02cLX0mNTpmfUY73RpiLeVVrja4vHtVA3MsWVGNwZPeJKf05Ptp/cv5xwxanQMv8AcJLuB0MswkXeRDUke6g6WTXiXlXEYtEF3ZVHViFHxMwq/bfBo+Q1hfqFZl/uAtJRm3wh9tnT3iTMpcZosAy1UIOxDCEj3iXal6HBLjJKuN8p54nF8YNwp/pP4SdeN4r7Cn+lvzlr0MvVfU73cg/J/Q9BTGyT6Z/n/wBTztuM4q3sAX6B9PnGDjeLH/5J++R9gl6r6kHOPo/od7U7Q0VOVnyn+IMB8SLRP17hj/qUyfLX8JwjcfxJFmVSP4qcF7Q1B/p0h6IR+Mn7D/b/AAV9cb/H5PQ6XHsPbK58N7ghHBUnQkeHy1HkJBjeJ0KblHIuttcrEagEG9raggzil7W1elP4H85tdoOMOadGoBctQptUCswt4bBhY3K6EE8mVgeUl7HKt19/wQ7sFLk2jx7D7d6nz/CUamJoMxb6ZUF/qrWso/pNzOPq8fc7XX+Vj995CeM1L/vH/uMlHRNcf37ClmidTiaGEqm7V6lQ7D6//QZGuBwyn9nVVWHNqdO/zQGcdVr5jck3Ou9z8YqYgjZmHoSPumhaaSVdTKu/G/dOm4xxZwcqV83I5UCj3NfWS9l8c7VGQsbvSqgE6hTkJufKwYe+/Kcp31zc3JPMnWXeGY5qVRXS11NxfY+RHQ7e+WLEoxoqllcnZbxRJPtA/CNQ5VJP1rAeYvcm39IHvl3i9Jab56etOqO8p6m6qSRkN+akFed7XuZlVaua3w67SURya5N3gZJdbHmJY7RJlqvy8TfeZV4FUAZRfUkC/lfUj/ORmx21p/tmAGuYiw1ub2+crfvl6dwOZpYdqrBVtc31JsAACSxPIAAknyj+0GLH0l+7bwoVRDtZaahVAHK1pZxrNRoKi2VnQtX27wK7/s1bmqlQhtzzC+4vzFeprNMV5GKT3s7ilxUBmqoboznw6g02a7BGH91iNDlO2w0cDx1mNinv5fGcBwzHqodKmYK+U5l3Qpmscp9oeI3Fx6zoLmgXBq02yNkYDODc3toyjkCZjz6ZPdI0YM/kzrm4nVHs01byzH8pLRx+IfwtTRFI1Iclpz2A4uDuZ0OFxIPOczJFw5Rv6Iy3RFwRq2HqMoTvE3DE2OvLXf1m0vF6/PDadRVQ6ehAjKVQScOJRLJbtozzgm+CPF4tdzQzeWQMfiLzG4hjrDwYBW8ytP8A25Zu3ETMIo5K8gqPoefcW45igP3YoD+GmF+ZvMHEcYrMbtUY28zPXKiq24B9bGVXwFI700/tX8prx62EVvAjKF+bPIq+OdvaJY+Zv98qPVM9l/V1IbU0H9K/lIX4XRO9NP7V/KXLxGC/iQenT8zx4Yhup+MSew/q2l9hP7RCS/Uo/CHs6+L7fk8Fp8QqD/Ucf1GaGA4liCfCWf11HxmBmljC8QqU9EawM708Ka2SOfh1TjJdUnXyO6w2MraZqYH9evwAluninP1QPVr/AITgf13WvfP7rC0WjxuspvnJ9dRMMtBJ+n3OtHxfCtv3fY9HStHVK6gXbKB1NgPnPNcRxqs+hqEA8l8P3azPJij4Y/5SI5PGofwhf+dv+z1nCinV9hadTloFYaec0OO4OkKipkB7lFpXF11W+a1uWZmnnPYGlnxtNczLu1ktmcoMwQE6AsQFB11YaRmM7VVjWeohsHZjlIJAzMWHhJ0Iva/O2sJaCatQkQj4pjk08kP+TqsfwRHF18JAsLaDcnYeswsRweqp9kn01mE/Gq5YOar3G2th/aNJq4LtfUH70Bh1UAH4bSa0+ogtmmR9q0eWVNOPzI8TSambMLHe0iFSN4njlq1C6m99+W2m0rCpL4xdK+TJkcVJqL2LyvNPg1B6lVUpi7FgBoCATpc30A8ztvMFak6jsTXJxdBFBsz5WAO6sCHb3ISR6SM47EVI2+J8QWoq0AyuKdKyvlAVqmd3YICAQpz5BsSVB5znFcE2FvmPxlGtiNSAdL6e7YwbFXIYnU7+ZHM+otK1DYs6jdwdSz6ctumk7LjGLNquIBy58OhRh7SPUdUIB3HsVRfpfrOR7MUhXromwZgD5L9Y+4XM1cbxT6T9LQafsW7leQp0aiVSljoLIhsfWVpXIucqjscfjMYxZiWJLbkkktrfU89ZSqVpVr15X72bIwMcpl0VrGdNxauwSliAxSpVutZfZDuoVs4XYgq6hhtmvpracYtUXF9RfX05zo8detglqrr3FeqjW+xVyVEa3LUsvu9Y3AipBS4iD0RhzFwre7ZT6aeQ59BwnjB2vPPBVmpgMbaZs+mUkbNNqXGR6rheI3G8trj/ADnD4Diy21M0/wBZoBcsAOpIA+c4k9M0+DvRWOauzp/p56wOPM5XBcco1SRTcMRuNQfUX3Ebje0FCkDmqLcfVU5mv/KJH2Wd9PS7/wAEH2VHq6lXrZ1f6wMqcU7R08Omeq1hsBuWNr2AE854l23YgigmX+NrE28l2HvvOXxmOqVTmqOznlc7eg2Hum/B4TKTvJsvuczU+IYYqse79fI9M4T+kmnUYrXXufstcuvoxsCD57enPWpdscM21dPay+I5Tf0a2nntPFLwvNk/CcEnatf35mCHiOSKppM9vftThwbGvT5fXXmLjnCeI3iSv9HxfEyz9TfwovOlFyRSSqDYmzVEa4UEsdKY5Db1kNanTW48RYcwyMh16gbSXHYap3gRqLU3sLqVqBmJJ8ZD63PlppIWwtTxDI3hYKTlNlazWUnlfK2nPKek6yr1OZfyLGHbDBBnWuz88tSmi7na6MdrfODrQIJFPEAEHJepTYZlIzXbuxcWPIXBIkLVVYi4CLlQeBQSWSnlzEM1/Ebkm9rm9thGd+TZCzNTBOVSdBmIuVUkhSbCPpCxcPQvrvYsSgBzFUAZiGsVGhbf7J02vq9xh3YNRVxdwn7apQCZ2X2iFAyqpudiCABMekqEjNntY5soBN/FbLc6j2d/OLXpFAt2VsyhgFZXAzKLggHwtsCDrp5QasRdoUDVrsUelSaz1gFbukpsCWFNWqMMtjYCxNhbU2lSlhXqOVXx1Lt4Qcxe1yxDbMdDsdeV5FbbLmJyktpa297EE3GW2ptuelzaolAy+1VphwShvSR9BmBYN4dbDra2ohuBD9HuGZWBCsFF9GYEmzBemmvS8WngnZzTAGcZrjMg9gEtqTY6A7STFYxHzEUKaXVFUIagCFSLtZmOZmAIJa+995YORV/fh1cKalNAyOcpGVblSoYXJ6eE6kwbY0V6HDmdC6kEjLamuZnYM2W4CghbHLoxBOYWvFq8PqKQrWF8umZb+MkAgX8Q0vdbjUa6yBsSxTKSbZs259rW59dflJGQZGDs6uMrKjKbMX9s7+Hw5DcjWwhuGwgwlTxi37skOMy6EZr218XsttfaaOBbEYOqtVbBqTo4DMGVsv7RTodUIXcEXsRKdFaIpgv3ve7pZUNLKM2hBIJu31gdLEWPKI4m4JZnaodM5Y3C2IYH7WYHby84mrBOixVxBK5wFAzZfauQbXBIHLfXnY9JWrMwJGcGxtdTcHfVSBqPzi1aJGbIXancHNlZVOgsSNh7dhf7XnI2QAEHMGBIy2FtOpvod+XKCilwNzky9hsXXw5DpWyMyMNGuwV0sQVI0zK+h+BjMDj66Oa1NmugOZiM6gOChDKQRYhmGvWQLhs5Hdh7NoCRcllUFwMu+vIa2Il3DDClz3iVRmIKrSZamVT3ZCgsRmYg1Ab7G3nE69At+pQFJyuexKg2zcgfDoT18S/GQkmTV8PbMyhu7uwVipFwGsL2uAdRcX98WvSC3BWor3UjNYDIVJ1Fr3Jykcrdd5NCdjAptfS17XuNDrv02M18Di7YarRzoGZ1rAl2X90tRDTtlsSwqEiza5bTGRRuSBqNNbm+9rDlBVBvqBYX1v4tQLCw31vrbYxNJgpNAHJ/y3zMlq2Hhuc4dgTnQ0yugFiNN83iva1vWNWlsQCwsWIGpAW+a5A00F/QiOeitrjMb5Atsp8ZVS6nnzNrDyjC2KFcJnzWXMVHiN2ItmsB0zL8Yn0c6MbEbmzKWy3IJ522Py01F1o4Mnxa92LZnFrA5cxQFyoZwL+EG5sbXlrF4WiKa1ELMGd1HiXvBlt7dLLZdCDoxBva4IMXA9yDFUlHiQGzZWS7o7Kt3Vg+UCzXW40Fhve4MX6EAmc1KeqkqoYMxIAOUjdTrzldK5XNkZlDLkbX2lNiVNtxcDTyEsikNER3uyZqitlpqHVWdQCW8S2sbmx18xARFUwwUkGpTuFzCxLhiQpChlBF/EdzplINtLxUqWY2uo0JuzBRoCbXPPT5iK9IeLKwYKwAOi5gb2YKTfltbnraJTplr2BJClrKt/CouzG2wAuSYxCvRIBJK+FgpAZSb+LUAHUeE6jTUdRBsOwXNpl01DKdyQBYG4PhOm+kt1sNTp0rVA/ftlZMr0mpd0dCWC3Oa6sLXG4001p01FiSCeQ0NrkHXN1GmnOAEdoSWpTAtZjsp9kixKgkb8iSL87XhGBaxuIYDD1QzCoaRc1ASHLjEVgGL73sAL+QjOHVWq4ij3pNS9Wmpzkvdc6ixvuNTp5whFSr6gRUB4HPRVt5eNRH4EXekDqDVGh1GpQHSEInwxkldB3q6DWoQdNx3pH3aSHiSgVqoAsBUcADQABzYAQhBAxcH7VP/wBwfeka1ZmS7MWJaxJJJIC6Ak/yr8BCEYEAmpwPx1aaP4kHe2VtVF6ZJsp03APuEIRT4Y48lvHKKdVmp+Bkx1cKyeEqEKZQpGwHK20xqhuSTqSdzqYQiiD4Njs3h0dMYWVWyYOoy3AOVg9OzLfY6nUdZhuxNrkm2g8h0iQhH3n/AHyB8IdTO/pNjgdVqwqd6TUyUrJnJfIBsFzeyNtoQjlwEeR/Hv8Aw+Gb6zrmZubNa2ZjzNuZmOVHdg21zuL+QVLD5n4whIY/d/3Y58kJYjQE2O45G2ov1jnqs1ixLG1rkkmw0AueghCWkBsBCEBChiNjbl7juIkIQGa/CqKmrYqCPoztYgEZhhyQ1ut9bwqUV+hO2UZhicuawzZe7Btfe3lFhKnz9CxcfU6+rhKd3GRLJR4YVGVbKXxC5iotpfO97b5j1nnmKHjf+Zv9xiwjgQZqcIF2QHUePfX/AMt/wPhDB0Vs5yrorkaDQikpFvfrCET5ZKJL2lUA2AAAANvNqOHZj7yzH1JlLAUlNFyQCQ6gEgEgZHNr+4fCEIfwQo+8UK25/wA5QhCaFwR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66" name="Picture 6" descr="http://www.cosmoconsultoria.com.br/servicos/para-raios/imagens/para-ra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324528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image.slidesharecdn.com/climatologiadobrasil-110314193340-phpapp02/95/climatologia-do-brasil-3-728.jpg?cb=1300149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08912" cy="5992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image.slidesharecdn.com/climatologiadobrasil-110314193340-phpapp02/95/climatologia-do-brasil-4-728.jpg?cb=1300149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70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4.bp.blogspot.com/-EVK83sTuzmw/T8HoNEtof3I/AAAAAAAAF9M/oecykgH96J8/s400/preview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http://image.slidesharecdn.com/climatologiageraledobrasil-100302113359-phpapp02/95/climatologia-geral-e-do-brasil-24-728.jpg?cb=1267551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Massas de ar que atuam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Massas equatorial atlântica (</a:t>
            </a:r>
            <a:r>
              <a:rPr lang="pt-BR" dirty="0" err="1" smtClean="0">
                <a:solidFill>
                  <a:schemeClr val="accent2"/>
                </a:solidFill>
              </a:rPr>
              <a:t>mEa</a:t>
            </a:r>
            <a:r>
              <a:rPr lang="pt-BR" dirty="0" smtClean="0">
                <a:solidFill>
                  <a:schemeClr val="accent2"/>
                </a:solidFill>
              </a:rPr>
              <a:t>)- </a:t>
            </a:r>
            <a:r>
              <a:rPr lang="pt-BR" dirty="0" smtClean="0"/>
              <a:t>Quente e úmida (região norte e parte do nordeste)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Massa equatorial continental (</a:t>
            </a:r>
            <a:r>
              <a:rPr lang="pt-BR" dirty="0" err="1" smtClean="0">
                <a:solidFill>
                  <a:schemeClr val="accent2"/>
                </a:solidFill>
              </a:rPr>
              <a:t>mEc</a:t>
            </a:r>
            <a:r>
              <a:rPr lang="pt-BR" dirty="0" smtClean="0">
                <a:solidFill>
                  <a:schemeClr val="accent2"/>
                </a:solidFill>
              </a:rPr>
              <a:t>)- </a:t>
            </a:r>
            <a:r>
              <a:rPr lang="pt-BR" dirty="0" smtClean="0"/>
              <a:t>Quente e úmida (região norte e parte do CO)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Massa tropical atlântica (</a:t>
            </a:r>
            <a:r>
              <a:rPr lang="pt-BR" dirty="0" err="1" smtClean="0">
                <a:solidFill>
                  <a:schemeClr val="accent2"/>
                </a:solidFill>
              </a:rPr>
              <a:t>mTa</a:t>
            </a:r>
            <a:r>
              <a:rPr lang="pt-BR" dirty="0" smtClean="0">
                <a:solidFill>
                  <a:schemeClr val="accent2"/>
                </a:solidFill>
              </a:rPr>
              <a:t>)- </a:t>
            </a:r>
            <a:r>
              <a:rPr lang="pt-BR" dirty="0" smtClean="0"/>
              <a:t>Quente e úmida (litoral do SE do Brasil)</a:t>
            </a:r>
          </a:p>
          <a:p>
            <a:r>
              <a:rPr lang="pt-BR" dirty="0" smtClean="0">
                <a:solidFill>
                  <a:schemeClr val="accent2"/>
                </a:solidFill>
              </a:rPr>
              <a:t>Massa tropical continental (</a:t>
            </a:r>
            <a:r>
              <a:rPr lang="pt-BR" dirty="0" err="1" smtClean="0">
                <a:solidFill>
                  <a:schemeClr val="accent2"/>
                </a:solidFill>
              </a:rPr>
              <a:t>mTc</a:t>
            </a:r>
            <a:r>
              <a:rPr lang="pt-BR" dirty="0" smtClean="0">
                <a:solidFill>
                  <a:schemeClr val="accent2"/>
                </a:solidFill>
              </a:rPr>
              <a:t>)- </a:t>
            </a:r>
            <a:r>
              <a:rPr lang="pt-BR" dirty="0" smtClean="0"/>
              <a:t>Quente e seca (</a:t>
            </a:r>
            <a:r>
              <a:rPr lang="pt-BR" dirty="0" err="1" smtClean="0"/>
              <a:t>chaco</a:t>
            </a:r>
            <a:r>
              <a:rPr lang="pt-BR" dirty="0" smtClean="0"/>
              <a:t> paraguaio e oeste paulista)</a:t>
            </a:r>
          </a:p>
          <a:p>
            <a:r>
              <a:rPr lang="pt-BR" dirty="0" smtClean="0">
                <a:solidFill>
                  <a:schemeClr val="accent1"/>
                </a:solidFill>
              </a:rPr>
              <a:t>Massa polar atlântica (</a:t>
            </a:r>
            <a:r>
              <a:rPr lang="pt-BR" dirty="0" err="1" smtClean="0">
                <a:solidFill>
                  <a:schemeClr val="accent1"/>
                </a:solidFill>
              </a:rPr>
              <a:t>mPa</a:t>
            </a:r>
            <a:r>
              <a:rPr lang="pt-BR" dirty="0" smtClean="0">
                <a:solidFill>
                  <a:schemeClr val="accent1"/>
                </a:solidFill>
              </a:rPr>
              <a:t>)- </a:t>
            </a:r>
            <a:r>
              <a:rPr lang="pt-BR" dirty="0" smtClean="0"/>
              <a:t>Fria e instável (centro- sul do Brasil no inverno)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3 tipos de chuvas: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Chuva orográfica ou de relevo</a:t>
            </a:r>
          </a:p>
          <a:p>
            <a:r>
              <a:rPr lang="pt-BR" dirty="0" smtClean="0"/>
              <a:t>Chuvas convectivas (chuvas de verão)</a:t>
            </a:r>
          </a:p>
          <a:p>
            <a:r>
              <a:rPr lang="pt-BR" dirty="0" smtClean="0"/>
              <a:t>Chuvas frontais (frente fria)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Chuvas orográficas ou de relevo</a:t>
            </a:r>
            <a:endParaRPr lang="pt-BR" dirty="0"/>
          </a:p>
        </p:txBody>
      </p:sp>
      <p:pic>
        <p:nvPicPr>
          <p:cNvPr id="5" name="Picture 2" descr="http://www.geografiaparatodos.com.br/capitulo_6_relevo_e_solo-formacao_e_classificacao_files/image00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282</Words>
  <Application>Microsoft Office PowerPoint</Application>
  <PresentationFormat>Apresentação na tela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Divisão climatológica de arthur strahler</vt:lpstr>
      <vt:lpstr>Slide 2</vt:lpstr>
      <vt:lpstr>Slide 3</vt:lpstr>
      <vt:lpstr>Slide 4</vt:lpstr>
      <vt:lpstr>Slide 5</vt:lpstr>
      <vt:lpstr>Slide 6</vt:lpstr>
      <vt:lpstr>Massas de ar que atuam no Brasil</vt:lpstr>
      <vt:lpstr>Os 3 tipos de chuvas:</vt:lpstr>
      <vt:lpstr>Chuvas orográficas ou de relevo</vt:lpstr>
      <vt:lpstr>Características das chuvas orográficas:</vt:lpstr>
      <vt:lpstr>Chuvas convectivas (de verão)</vt:lpstr>
      <vt:lpstr>Slide 12</vt:lpstr>
      <vt:lpstr>Slide 13</vt:lpstr>
      <vt:lpstr>Chuvas Convectivas </vt:lpstr>
      <vt:lpstr>Chuvas Frontais (frente fria)</vt:lpstr>
      <vt:lpstr>Slide 16</vt:lpstr>
      <vt:lpstr>Características da chuvas frontais (frentes frias)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</dc:creator>
  <cp:lastModifiedBy>Isabel</cp:lastModifiedBy>
  <cp:revision>10</cp:revision>
  <dcterms:created xsi:type="dcterms:W3CDTF">2015-04-14T05:23:29Z</dcterms:created>
  <dcterms:modified xsi:type="dcterms:W3CDTF">2015-04-24T15:09:55Z</dcterms:modified>
</cp:coreProperties>
</file>