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75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31/10/2016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8596" y="2285992"/>
            <a:ext cx="8458200" cy="1470025"/>
          </a:xfrm>
        </p:spPr>
        <p:txBody>
          <a:bodyPr/>
          <a:lstStyle/>
          <a:p>
            <a:pPr algn="ctr"/>
            <a:r>
              <a:rPr lang="pt-BR" dirty="0" smtClean="0"/>
              <a:t>A revoluções de 1848 e o Nacionalismo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857356" y="4357694"/>
            <a:ext cx="514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[ENEM 2016] Se a lua toca no </a:t>
            </a:r>
            <a:r>
              <a:rPr lang="pt-BR" sz="2400" dirty="0" err="1" smtClean="0"/>
              <a:t>marx</a:t>
            </a:r>
            <a:r>
              <a:rPr lang="pt-BR" sz="2400" dirty="0" smtClean="0"/>
              <a:t>, ela pode nos tocar? </a:t>
            </a:r>
            <a:endParaRPr lang="pt-BR" sz="2400" dirty="0"/>
          </a:p>
        </p:txBody>
      </p:sp>
      <p:pic>
        <p:nvPicPr>
          <p:cNvPr id="5" name="Imagem 4" descr="giph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142852"/>
            <a:ext cx="214314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143404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As revoluções da Primavera dos Povos foram desencadeadas e vencidas em um espaço mínimo de tempo;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Importância histórica.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Europa presenciou a passagem de uma sociedade aristocrática para um novo modelo: </a:t>
            </a:r>
            <a:r>
              <a:rPr lang="pt-BR" dirty="0" smtClean="0"/>
              <a:t>liberal burguês;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Trabalhadores indústrias e o ideários socialista;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Camadas médias.</a:t>
            </a:r>
            <a:endParaRPr lang="pt-BR" dirty="0"/>
          </a:p>
        </p:txBody>
      </p:sp>
      <p:pic>
        <p:nvPicPr>
          <p:cNvPr id="4" name="Imagem 3" descr="giphy-downsized-large79de5.m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857232"/>
            <a:ext cx="2457450" cy="3133725"/>
          </a:xfrm>
          <a:prstGeom prst="rect">
            <a:avLst/>
          </a:prstGeom>
        </p:spPr>
      </p:pic>
      <p:pic>
        <p:nvPicPr>
          <p:cNvPr id="5" name="Imagem 4" descr="tren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5000636"/>
            <a:ext cx="3333750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construção da nação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3251278"/>
          </a:xfrm>
        </p:spPr>
        <p:txBody>
          <a:bodyPr/>
          <a:lstStyle/>
          <a:p>
            <a:r>
              <a:rPr lang="pt-BR" dirty="0" smtClean="0"/>
              <a:t>Esses conceitos datam do séc. XVIII, notadamente do período dos movimentos revolucionários burgueses;</a:t>
            </a:r>
          </a:p>
          <a:p>
            <a:pPr lvl="1"/>
            <a:r>
              <a:rPr lang="pt-BR" dirty="0" smtClean="0"/>
              <a:t>Revolução Francesa;</a:t>
            </a:r>
          </a:p>
          <a:p>
            <a:pPr lvl="1"/>
            <a:r>
              <a:rPr lang="pt-BR" dirty="0" smtClean="0"/>
              <a:t>Questiona a concepção de que o Estado é patrimônio dinástico da nobreza;</a:t>
            </a:r>
          </a:p>
          <a:p>
            <a:r>
              <a:rPr lang="pt-BR" dirty="0" smtClean="0"/>
              <a:t>Projeto de construção das nações no século XIX.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2822650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“O que era a </a:t>
            </a:r>
            <a:r>
              <a:rPr lang="pt-BR" b="1" dirty="0" smtClean="0"/>
              <a:t>Guerra Civil Americana</a:t>
            </a:r>
            <a:r>
              <a:rPr lang="pt-BR" dirty="0" smtClean="0"/>
              <a:t>, senão a tentativa de manter a </a:t>
            </a:r>
            <a:r>
              <a:rPr lang="pt-BR" b="1" dirty="0" smtClean="0"/>
              <a:t>unidade da nação </a:t>
            </a:r>
            <a:r>
              <a:rPr lang="pt-BR" dirty="0" smtClean="0"/>
              <a:t>americana frente à destruição? O que era a </a:t>
            </a:r>
            <a:r>
              <a:rPr lang="pt-BR" b="1" dirty="0" smtClean="0"/>
              <a:t>Revolução </a:t>
            </a:r>
            <a:r>
              <a:rPr lang="pt-BR" b="1" dirty="0" err="1" smtClean="0"/>
              <a:t>Meiji</a:t>
            </a:r>
            <a:r>
              <a:rPr lang="pt-BR" dirty="0" smtClean="0"/>
              <a:t>, senão o aparecimento de uma nova e orgulhosa </a:t>
            </a:r>
            <a:r>
              <a:rPr lang="pt-BR" b="1" dirty="0" smtClean="0"/>
              <a:t>“nação” </a:t>
            </a:r>
            <a:r>
              <a:rPr lang="pt-BR" dirty="0" smtClean="0"/>
              <a:t>no </a:t>
            </a:r>
            <a:r>
              <a:rPr lang="pt-BR" b="1" dirty="0" smtClean="0"/>
              <a:t>Japão</a:t>
            </a:r>
            <a:r>
              <a:rPr lang="pt-BR" dirty="0" smtClean="0"/>
              <a:t>?</a:t>
            </a:r>
          </a:p>
          <a:p>
            <a:pPr algn="r">
              <a:buNone/>
            </a:pPr>
            <a:r>
              <a:rPr lang="pt-BR" i="1" dirty="0" smtClean="0"/>
              <a:t>HOBSBAWM, Eric. J., A era do Capital</a:t>
            </a:r>
            <a:endParaRPr lang="pt-BR" i="1" dirty="0"/>
          </a:p>
        </p:txBody>
      </p:sp>
      <p:sp>
        <p:nvSpPr>
          <p:cNvPr id="4" name="Retângulo 3"/>
          <p:cNvSpPr/>
          <p:nvPr/>
        </p:nvSpPr>
        <p:spPr>
          <a:xfrm>
            <a:off x="500034" y="1928802"/>
            <a:ext cx="8215370" cy="28575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2428892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Nação </a:t>
            </a:r>
            <a:r>
              <a:rPr lang="pt-BR" dirty="0" smtClean="0"/>
              <a:t>é um conceito político que se acredita ter surgido na França revolucionária;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err="1" smtClean="0"/>
              <a:t>Linguístico</a:t>
            </a:r>
            <a:r>
              <a:rPr lang="pt-BR" dirty="0" smtClean="0"/>
              <a:t> – cultural.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“nação política”;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Mudanças de concepção.</a:t>
            </a:r>
            <a:endParaRPr lang="pt-BR" dirty="0"/>
          </a:p>
        </p:txBody>
      </p:sp>
      <p:pic>
        <p:nvPicPr>
          <p:cNvPr id="4" name="Imagem 3" descr="cplp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3643314"/>
            <a:ext cx="4132277" cy="2747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214478" y="142852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 ♥</a:t>
            </a:r>
            <a:endParaRPr lang="pt-BR" sz="4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 descr="2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4786322"/>
            <a:ext cx="2066925" cy="1905000"/>
          </a:xfrm>
          <a:prstGeom prst="rect">
            <a:avLst/>
          </a:prstGeom>
        </p:spPr>
      </p:pic>
      <p:pic>
        <p:nvPicPr>
          <p:cNvPr id="6" name="Imagem 5" descr="tumblr_oebxhyHV2M1urlrpu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071546"/>
            <a:ext cx="3676650" cy="3609975"/>
          </a:xfrm>
          <a:prstGeom prst="rect">
            <a:avLst/>
          </a:prstGeom>
        </p:spPr>
      </p:pic>
      <p:pic>
        <p:nvPicPr>
          <p:cNvPr id="7" name="Imagem 6" descr="giphy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142984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Novas ondas revolucionárias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142876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Líderes do Congresso de Viena;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Vários segmentos deram início à movimentos que contestavam as </a:t>
            </a:r>
            <a:r>
              <a:rPr lang="pt-BR" dirty="0" err="1" smtClean="0"/>
              <a:t>ideias</a:t>
            </a:r>
            <a:r>
              <a:rPr lang="pt-BR" dirty="0" smtClean="0"/>
              <a:t> da Santa Aliança.</a:t>
            </a:r>
            <a:endParaRPr lang="pt-BR" dirty="0"/>
          </a:p>
        </p:txBody>
      </p:sp>
      <p:pic>
        <p:nvPicPr>
          <p:cNvPr id="4" name="Imagem 3" descr="14908181_1804667206462317_166398111057186402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3857628"/>
            <a:ext cx="4572000" cy="159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643470"/>
          </a:xfrm>
        </p:spPr>
        <p:txBody>
          <a:bodyPr/>
          <a:lstStyle/>
          <a:p>
            <a:r>
              <a:rPr lang="pt-BR" dirty="0" smtClean="0"/>
              <a:t>Adeptos do liberalismo;</a:t>
            </a:r>
          </a:p>
          <a:p>
            <a:r>
              <a:rPr lang="pt-BR" dirty="0" smtClean="0"/>
              <a:t>Democratas;</a:t>
            </a:r>
          </a:p>
          <a:p>
            <a:r>
              <a:rPr lang="pt-BR" dirty="0" smtClean="0"/>
              <a:t>Nacionalistas;</a:t>
            </a:r>
          </a:p>
          <a:p>
            <a:r>
              <a:rPr lang="pt-BR" b="1" dirty="0" smtClean="0"/>
              <a:t>Voto: </a:t>
            </a:r>
            <a:r>
              <a:rPr lang="pt-BR" dirty="0" smtClean="0"/>
              <a:t>os liberais acreditavam que o direito à cidadania deveria ser conquistado pela sociedade;</a:t>
            </a:r>
          </a:p>
          <a:p>
            <a:pPr lvl="1"/>
            <a:r>
              <a:rPr lang="pt-BR" dirty="0" smtClean="0"/>
              <a:t>Democratas;</a:t>
            </a:r>
          </a:p>
          <a:p>
            <a:r>
              <a:rPr lang="pt-BR" b="1" dirty="0" smtClean="0"/>
              <a:t>Liberais e conservadores concordavam em um ponto: </a:t>
            </a:r>
            <a:r>
              <a:rPr lang="pt-BR" dirty="0" smtClean="0"/>
              <a:t>o título de cidadão deveria ser dado apenas às elites.</a:t>
            </a:r>
            <a:endParaRPr lang="pt-BR" b="1" dirty="0" smtClean="0"/>
          </a:p>
        </p:txBody>
      </p:sp>
      <p:pic>
        <p:nvPicPr>
          <p:cNvPr id="4" name="Imagem 3" descr="comuna de paris mulhe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642918"/>
            <a:ext cx="3857652" cy="587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45866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A partir de 1820: </a:t>
            </a:r>
            <a:r>
              <a:rPr lang="pt-BR" dirty="0" smtClean="0"/>
              <a:t>movimentos revolucionários;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Além dos limites liberais, introduzindo novos atores político-sociais.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Camadas populares;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/>
              <a:t>1830: </a:t>
            </a:r>
            <a:r>
              <a:rPr lang="pt-BR" dirty="0" smtClean="0"/>
              <a:t>novos movimentos tomaram as ruas européias, agora contando com a participação de grupos populares;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Resultado das mobilizações;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O impacto maior das revoluções da década de 1830 ocorreu na França;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Três dias de luta nas barricadas bastaram para os parisienses derrubarem o </a:t>
            </a:r>
            <a:r>
              <a:rPr lang="pt-BR" dirty="0" err="1" smtClean="0"/>
              <a:t>ultrarreacionário</a:t>
            </a:r>
            <a:r>
              <a:rPr lang="pt-BR" dirty="0" smtClean="0"/>
              <a:t> Carlos X;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err="1" smtClean="0"/>
              <a:t>Bourbons</a:t>
            </a:r>
            <a:r>
              <a:rPr lang="pt-BR" dirty="0" smtClean="0"/>
              <a:t>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A coroa francesa foi entregue ao Duque de </a:t>
            </a:r>
            <a:r>
              <a:rPr lang="pt-BR" dirty="0" err="1" smtClean="0"/>
              <a:t>Orleáns</a:t>
            </a:r>
            <a:r>
              <a:rPr lang="pt-BR" dirty="0" smtClean="0"/>
              <a:t>, Luis Filipe de Bourbon – </a:t>
            </a:r>
            <a:r>
              <a:rPr lang="pt-BR" dirty="0" err="1" smtClean="0"/>
              <a:t>Orleáns</a:t>
            </a:r>
            <a:r>
              <a:rPr lang="pt-BR" dirty="0" smtClean="0"/>
              <a:t>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Escolhido pela burguesia. </a:t>
            </a:r>
            <a:endParaRPr lang="pt-BR" dirty="0"/>
          </a:p>
        </p:txBody>
      </p:sp>
      <p:pic>
        <p:nvPicPr>
          <p:cNvPr id="4" name="Imagem 3" descr="IMG-1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785926"/>
            <a:ext cx="4421206" cy="2953366"/>
          </a:xfrm>
          <a:prstGeom prst="rect">
            <a:avLst/>
          </a:prstGeom>
        </p:spPr>
      </p:pic>
      <p:pic>
        <p:nvPicPr>
          <p:cNvPr id="5" name="Imagem 4" descr="IMG-16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143116"/>
            <a:ext cx="3849669" cy="2425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Primavera dos povos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389422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pt-BR" b="1" dirty="0" smtClean="0"/>
              <a:t>1848: </a:t>
            </a:r>
            <a:r>
              <a:rPr lang="pt-BR" dirty="0" smtClean="0"/>
              <a:t>foi marcado por explosões revolucionárias em toda a Europa, que ficaram conhecidas como </a:t>
            </a:r>
            <a:r>
              <a:rPr lang="pt-BR" b="1" dirty="0" smtClean="0"/>
              <a:t>Primavera dos povos</a:t>
            </a:r>
            <a:r>
              <a:rPr lang="pt-BR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Liberais e nacionalistas.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Nesse clima de grande agitação social foi publicado o </a:t>
            </a:r>
            <a:r>
              <a:rPr lang="pt-BR" b="1" dirty="0" smtClean="0"/>
              <a:t>Manifesto Comunista </a:t>
            </a:r>
            <a:r>
              <a:rPr lang="pt-BR" dirty="0" smtClean="0"/>
              <a:t>redigido pelos </a:t>
            </a:r>
            <a:r>
              <a:rPr lang="pt-BR" dirty="0" err="1" smtClean="0"/>
              <a:t>mozão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O Manifesto Comunista;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Os operários que lutavam nas barricadas passavam a contar com novos fundamentos teóricos.</a:t>
            </a:r>
            <a:endParaRPr lang="pt-BR" dirty="0"/>
          </a:p>
        </p:txBody>
      </p:sp>
      <p:pic>
        <p:nvPicPr>
          <p:cNvPr id="4" name="Imagem 3" descr="mapa 18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071546"/>
            <a:ext cx="6058740" cy="5043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0668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Cronologia das revoluções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pt-BR" b="1" dirty="0" smtClean="0"/>
              <a:t>1815: </a:t>
            </a:r>
            <a:r>
              <a:rPr lang="pt-BR" dirty="0" smtClean="0"/>
              <a:t>Congresso de Viena – Restauração;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1820: </a:t>
            </a:r>
            <a:r>
              <a:rPr lang="pt-BR" dirty="0" smtClean="0"/>
              <a:t>Revoluções na Espanha e na Itália;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1821: </a:t>
            </a:r>
            <a:r>
              <a:rPr lang="pt-BR" dirty="0" smtClean="0"/>
              <a:t>Início da Guerra de Independência grega;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1830: </a:t>
            </a:r>
            <a:r>
              <a:rPr lang="pt-BR" dirty="0" smtClean="0"/>
              <a:t>Revolução na França – início da monarquia de Luís Filipe;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1831: </a:t>
            </a:r>
            <a:r>
              <a:rPr lang="pt-BR" dirty="0" smtClean="0"/>
              <a:t>Revolução na Polônia;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1848: </a:t>
            </a:r>
            <a:r>
              <a:rPr lang="pt-BR" dirty="0" smtClean="0"/>
              <a:t>Revolução na França – proclamação da Segunda República.</a:t>
            </a:r>
            <a:r>
              <a:rPr lang="pt-BR" dirty="0" smtClean="0"/>
              <a:t> </a:t>
            </a:r>
            <a:r>
              <a:rPr lang="pt-BR" dirty="0" smtClean="0"/>
              <a:t>Revolução na Áustria – fim da servidão. Revolução na Itália, Hungria e Boêmia. Revolução na Prússia e em outros estados alemães;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1849: </a:t>
            </a:r>
            <a:r>
              <a:rPr lang="pt-BR" dirty="0" smtClean="0"/>
              <a:t>Vitória da reação conservadora e antinacionalista;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1852: </a:t>
            </a:r>
            <a:r>
              <a:rPr lang="pt-BR" dirty="0" smtClean="0"/>
              <a:t>Proclamação do Segundo Império Francês por Napoleão III (sobrinho de Bonaparte).</a:t>
            </a:r>
            <a:endParaRPr lang="pt-BR" b="1" dirty="0" smtClean="0"/>
          </a:p>
        </p:txBody>
      </p:sp>
      <p:sp>
        <p:nvSpPr>
          <p:cNvPr id="4" name="Retângulo 3"/>
          <p:cNvSpPr/>
          <p:nvPr/>
        </p:nvSpPr>
        <p:spPr>
          <a:xfrm>
            <a:off x="428596" y="1357298"/>
            <a:ext cx="8286808" cy="528641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m 4" descr="IMG-2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857364"/>
            <a:ext cx="4706926" cy="2730018"/>
          </a:xfrm>
          <a:prstGeom prst="rect">
            <a:avLst/>
          </a:prstGeom>
        </p:spPr>
      </p:pic>
      <p:pic>
        <p:nvPicPr>
          <p:cNvPr id="6" name="Imagem 5" descr="IMG-25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785794"/>
            <a:ext cx="3861514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292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 smtClean="0"/>
              <a:t>“Inquestionavelmente, foram </a:t>
            </a:r>
            <a:r>
              <a:rPr lang="pt-BR" b="1" dirty="0" smtClean="0"/>
              <a:t>os trabalhadores pobres </a:t>
            </a:r>
            <a:r>
              <a:rPr lang="pt-BR" dirty="0" smtClean="0"/>
              <a:t>que lutaram nas barricadas, foram a </a:t>
            </a:r>
            <a:r>
              <a:rPr lang="pt-BR" b="1" dirty="0" smtClean="0"/>
              <a:t>fome</a:t>
            </a:r>
            <a:r>
              <a:rPr lang="pt-BR" dirty="0" smtClean="0"/>
              <a:t> e a </a:t>
            </a:r>
            <a:r>
              <a:rPr lang="pt-BR" b="1" dirty="0" smtClean="0"/>
              <a:t>miséria</a:t>
            </a:r>
            <a:r>
              <a:rPr lang="pt-BR" dirty="0" smtClean="0"/>
              <a:t> que alimentaram o espírito de </a:t>
            </a:r>
            <a:r>
              <a:rPr lang="pt-BR" dirty="0" err="1" smtClean="0"/>
              <a:t>pauperização</a:t>
            </a:r>
            <a:r>
              <a:rPr lang="pt-BR" dirty="0" smtClean="0"/>
              <a:t> das sociedades, transformando os </a:t>
            </a:r>
            <a:r>
              <a:rPr lang="pt-BR" b="1" dirty="0" smtClean="0"/>
              <a:t>movimentos</a:t>
            </a:r>
            <a:r>
              <a:rPr lang="pt-BR" dirty="0" smtClean="0"/>
              <a:t> de rua em </a:t>
            </a:r>
            <a:r>
              <a:rPr lang="pt-BR" b="1" dirty="0" smtClean="0"/>
              <a:t>revoluções</a:t>
            </a:r>
            <a:r>
              <a:rPr lang="pt-BR" dirty="0" smtClean="0"/>
              <a:t>.</a:t>
            </a:r>
          </a:p>
          <a:p>
            <a:pPr>
              <a:buNone/>
            </a:pPr>
            <a:r>
              <a:rPr lang="pt-BR" dirty="0" smtClean="0"/>
              <a:t>O papel dos trabalhadores não teve a </a:t>
            </a:r>
            <a:r>
              <a:rPr lang="pt-BR" b="1" dirty="0" smtClean="0"/>
              <a:t>mesma importância</a:t>
            </a:r>
            <a:r>
              <a:rPr lang="pt-BR" dirty="0" smtClean="0"/>
              <a:t> em todos os movimentos de 1848. Na Alemanha, por exemplo, acredita-se que os camponeses foram comprados pelos governos conservadores.</a:t>
            </a:r>
          </a:p>
          <a:p>
            <a:pPr>
              <a:buNone/>
            </a:pPr>
            <a:r>
              <a:rPr lang="pt-BR" dirty="0" smtClean="0"/>
              <a:t>Em Berlim havia apenas 15 representantes das classes educadas e 30 mestres-artesãos entre os </a:t>
            </a:r>
            <a:r>
              <a:rPr lang="pt-BR" b="1" dirty="0" smtClean="0"/>
              <a:t>300 mortos </a:t>
            </a:r>
            <a:r>
              <a:rPr lang="pt-BR" dirty="0" smtClean="0"/>
              <a:t>das lutas de março; em Milão, apenas 12 estudantes, trabalhadores de colarinho branco ou proprietários entre os </a:t>
            </a:r>
            <a:r>
              <a:rPr lang="pt-BR" b="1" dirty="0" smtClean="0"/>
              <a:t>350 mortos </a:t>
            </a:r>
            <a:r>
              <a:rPr lang="pt-BR" dirty="0" smtClean="0"/>
              <a:t>na insurreição.”</a:t>
            </a:r>
          </a:p>
          <a:p>
            <a:pPr algn="r">
              <a:buNone/>
            </a:pPr>
            <a:r>
              <a:rPr lang="pt-BR" i="1" dirty="0" smtClean="0"/>
              <a:t>HOBSBAWM, Eric J. A era das revoluções.</a:t>
            </a:r>
            <a:endParaRPr lang="pt-BR" i="1" dirty="0"/>
          </a:p>
        </p:txBody>
      </p:sp>
      <p:sp>
        <p:nvSpPr>
          <p:cNvPr id="4" name="Retângulo 3"/>
          <p:cNvSpPr/>
          <p:nvPr/>
        </p:nvSpPr>
        <p:spPr>
          <a:xfrm>
            <a:off x="285720" y="785794"/>
            <a:ext cx="8501122" cy="571504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Consciência operária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225114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Burguesia e a manutenção da ordem;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Os moderados liberais e os conservadores acabaram por se unir diante do </a:t>
            </a:r>
            <a:r>
              <a:rPr lang="pt-BR" b="1" dirty="0" smtClean="0"/>
              <a:t>“perigo vermelho”</a:t>
            </a:r>
            <a:r>
              <a:rPr lang="pt-BR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Democratas	</a:t>
            </a:r>
            <a:endParaRPr lang="pt-BR" dirty="0"/>
          </a:p>
        </p:txBody>
      </p:sp>
      <p:pic>
        <p:nvPicPr>
          <p:cNvPr id="4" name="Imagem 3" descr="14647544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85728"/>
            <a:ext cx="4714890" cy="6286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18573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Nesse momento, o embrião da consciência, enquanto classe social, surgia no mundo do trabalho;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Organizações sindicais.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00034" y="2714620"/>
            <a:ext cx="80010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resultados da onda revolucionária</a:t>
            </a:r>
          </a:p>
          <a:p>
            <a:r>
              <a:rPr lang="pt-BR" sz="1400" dirty="0" smtClean="0"/>
              <a:t>As rebeliões de 1848 tiveram diferentes desdobramentos:</a:t>
            </a:r>
          </a:p>
          <a:p>
            <a:r>
              <a:rPr lang="pt-BR" sz="1400" b="1" dirty="0" smtClean="0"/>
              <a:t>França – </a:t>
            </a:r>
            <a:r>
              <a:rPr lang="pt-BR" sz="1400" dirty="0" smtClean="0"/>
              <a:t>derrubada de Luís Filipe em fevereiro e proclamação da República. Em junho de 1848, o operariado se revoltou, tentando aprofundar a revolução, mas foi reprimido. Eleito presidente, o príncipe Luís Bonaparte, sobrinho de Napoleão Bonaparte, deu um golpe de Estado em 1851, abrindo caminho para sua ascensão ao trono imperial em 1852, com o título de Napoleão III.</a:t>
            </a:r>
          </a:p>
          <a:p>
            <a:r>
              <a:rPr lang="pt-BR" sz="1400" b="1" dirty="0" smtClean="0"/>
              <a:t>Itália – </a:t>
            </a:r>
            <a:r>
              <a:rPr lang="pt-BR" sz="1400" dirty="0" smtClean="0"/>
              <a:t>a onda revolucionária começou pela Sicília, em janeiro de 1848, e levou o rei da Sardenha a assumir a luta contra o domínio austríaco. A república chegou a ser proclamada em Roma e na Toscana.</a:t>
            </a:r>
          </a:p>
          <a:p>
            <a:r>
              <a:rPr lang="pt-BR" sz="1400" b="1" dirty="0" smtClean="0"/>
              <a:t>Hungria – </a:t>
            </a:r>
            <a:r>
              <a:rPr lang="pt-BR" sz="1400" dirty="0" smtClean="0"/>
              <a:t>os revolucionários asseguraram o apoio do campesinato, extinguindo a servidão e dando os lotes de terra aos que os cultivavam. De início, reivindicavam a autonomia local, mas a repressão austríaca, apoiada pelos latifundiários, levou os autonomistas a proclamar em 1849 a independência pela da Hungria. A república </a:t>
            </a:r>
            <a:r>
              <a:rPr lang="pt-BR" sz="1400" dirty="0" err="1" smtClean="0"/>
              <a:t>Hungara</a:t>
            </a:r>
            <a:r>
              <a:rPr lang="pt-BR" sz="1400" dirty="0" smtClean="0"/>
              <a:t> foi esmagada no mesmo ano por tropas austríacas e czaristas.</a:t>
            </a:r>
          </a:p>
          <a:p>
            <a:r>
              <a:rPr lang="pt-BR" sz="1400" b="1" dirty="0" smtClean="0"/>
              <a:t>Alemanha – </a:t>
            </a:r>
            <a:r>
              <a:rPr lang="pt-BR" sz="1400" dirty="0" smtClean="0"/>
              <a:t>a rebelião teve início em março de 1848. Além de elaborarem um projeto de constituição, os liberais ofereceram em 1849 a coroa imperial de uma Alemanha unificada ao rei Frederico Guilherme IV da Prússia, que a recusou. </a:t>
            </a:r>
            <a:r>
              <a:rPr lang="pt-BR" sz="1400" b="1" dirty="0" smtClean="0"/>
              <a:t> </a:t>
            </a:r>
            <a:endParaRPr lang="pt-BR" sz="1400" b="1" dirty="0"/>
          </a:p>
        </p:txBody>
      </p:sp>
      <p:sp>
        <p:nvSpPr>
          <p:cNvPr id="5" name="Retângulo 4"/>
          <p:cNvSpPr/>
          <p:nvPr/>
        </p:nvSpPr>
        <p:spPr>
          <a:xfrm>
            <a:off x="357158" y="2643182"/>
            <a:ext cx="8286808" cy="392909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84</TotalTime>
  <Words>930</Words>
  <PresentationFormat>Apresentação na tela (4:3)</PresentationFormat>
  <Paragraphs>69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Urbano</vt:lpstr>
      <vt:lpstr>A revoluções de 1848 e o Nacionalismo</vt:lpstr>
      <vt:lpstr>Novas ondas revolucionárias</vt:lpstr>
      <vt:lpstr>Slide 3</vt:lpstr>
      <vt:lpstr>Slide 4</vt:lpstr>
      <vt:lpstr>A Primavera dos povos</vt:lpstr>
      <vt:lpstr>Cronologia das revoluções</vt:lpstr>
      <vt:lpstr>Slide 7</vt:lpstr>
      <vt:lpstr>Consciência operária</vt:lpstr>
      <vt:lpstr>Slide 9</vt:lpstr>
      <vt:lpstr>Slide 10</vt:lpstr>
      <vt:lpstr>A construção da nação</vt:lpstr>
      <vt:lpstr>Slide 12</vt:lpstr>
      <vt:lpstr>Slide 13</vt:lpstr>
      <vt:lpstr>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revoluções de 1848 e o Nacionalismo</dc:title>
  <dc:creator>Olga</dc:creator>
  <cp:lastModifiedBy>Olga</cp:lastModifiedBy>
  <cp:revision>10</cp:revision>
  <dcterms:created xsi:type="dcterms:W3CDTF">2016-10-31T10:22:39Z</dcterms:created>
  <dcterms:modified xsi:type="dcterms:W3CDTF">2016-10-31T11:57:42Z</dcterms:modified>
</cp:coreProperties>
</file>