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4" r:id="rId7"/>
    <p:sldId id="259" r:id="rId8"/>
    <p:sldId id="260" r:id="rId9"/>
    <p:sldId id="30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1" r:id="rId24"/>
    <p:sldId id="283" r:id="rId25"/>
    <p:sldId id="284" r:id="rId26"/>
    <p:sldId id="285" r:id="rId27"/>
    <p:sldId id="286" r:id="rId28"/>
    <p:sldId id="287" r:id="rId29"/>
    <p:sldId id="289" r:id="rId30"/>
    <p:sldId id="291" r:id="rId31"/>
    <p:sldId id="296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20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09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75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30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0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14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28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94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21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04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A60C-39C5-420B-BE4B-6A6430C6B3E3}" type="datetimeFigureOut">
              <a:rPr lang="pt-BR" smtClean="0"/>
              <a:pPr/>
              <a:t>12/04/2016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040FC-B206-484A-A6AE-D51230D573C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985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93" y="0"/>
            <a:ext cx="10076414" cy="689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3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Forças exógenas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Intemperismo : </a:t>
            </a:r>
            <a:r>
              <a:rPr lang="pt-BR" dirty="0" smtClean="0"/>
              <a:t>Envolve alterações físicas e químicas que causarão a desagregação do material que compõe a rocha.</a:t>
            </a:r>
          </a:p>
          <a:p>
            <a:r>
              <a:rPr lang="pt-BR" b="1" dirty="0" smtClean="0"/>
              <a:t>Químico : </a:t>
            </a:r>
            <a:r>
              <a:rPr lang="pt-BR" dirty="0" smtClean="0"/>
              <a:t>Transformações definitivas nos minerais existentes na rocha. (Água).</a:t>
            </a:r>
          </a:p>
          <a:p>
            <a:r>
              <a:rPr lang="pt-BR" b="1" dirty="0" smtClean="0"/>
              <a:t>Físico : </a:t>
            </a:r>
            <a:r>
              <a:rPr lang="pt-BR" dirty="0" smtClean="0"/>
              <a:t>Processos que desagregam a rocha sem alterar a composição química. Principais agentes: vento, variação de temperatura, congelamento da água em fissuras e seres vivos.</a:t>
            </a:r>
          </a:p>
          <a:p>
            <a:r>
              <a:rPr lang="pt-BR" b="1" dirty="0" smtClean="0"/>
              <a:t>“Água mole em pedra dura, tanto bate até que fura”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967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Erosão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É o transporte de material previamente degradado pelo intemperismo e, </a:t>
            </a:r>
            <a:r>
              <a:rPr lang="pt-BR" dirty="0"/>
              <a:t>e</a:t>
            </a:r>
            <a:r>
              <a:rPr lang="pt-BR" dirty="0" smtClean="0"/>
              <a:t>m geral, é feito pela água da chuva e pelo vento. No fim do processo ocorre a sedimentação.</a:t>
            </a:r>
          </a:p>
          <a:p>
            <a:r>
              <a:rPr lang="pt-BR" dirty="0" smtClean="0"/>
              <a:t>A erosão, hoje, é um problema sério, fazendo-se necessário a criação de técnicas cada vez mais avançadas para a conservação do solo.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36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Tipos de erosão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Pluvial.</a:t>
            </a:r>
          </a:p>
          <a:p>
            <a:r>
              <a:rPr lang="pt-BR" dirty="0" smtClean="0"/>
              <a:t>Marinha. </a:t>
            </a:r>
          </a:p>
          <a:p>
            <a:r>
              <a:rPr lang="pt-BR" dirty="0" smtClean="0"/>
              <a:t>Glacial.</a:t>
            </a:r>
          </a:p>
          <a:p>
            <a:r>
              <a:rPr lang="pt-BR" dirty="0" smtClean="0"/>
              <a:t>Eólica.</a:t>
            </a:r>
            <a:endParaRPr lang="pt-BR" dirty="0"/>
          </a:p>
        </p:txBody>
      </p:sp>
      <p:pic>
        <p:nvPicPr>
          <p:cNvPr id="2050" name="Picture 2" descr="C:\Users\c7280931.PROALUNO.004\Desktop\foto_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412776"/>
            <a:ext cx="54726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30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C:\Documents and Settings\Cliente.CLIENTE-CDA88D6\Desktop\dimensoes_altitu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44" y="357166"/>
            <a:ext cx="8858312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75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14290"/>
            <a:ext cx="8229600" cy="714380"/>
          </a:xfrm>
        </p:spPr>
        <p:txBody>
          <a:bodyPr>
            <a:normAutofit/>
          </a:bodyPr>
          <a:lstStyle/>
          <a:p>
            <a:r>
              <a:rPr lang="pt-BR" dirty="0" smtClean="0"/>
              <a:t>Tipos de relevos (Ross)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142985"/>
            <a:ext cx="8229600" cy="4983179"/>
          </a:xfrm>
        </p:spPr>
        <p:txBody>
          <a:bodyPr>
            <a:normAutofit/>
          </a:bodyPr>
          <a:lstStyle/>
          <a:p>
            <a:r>
              <a:rPr lang="pt-BR" b="1" dirty="0" smtClean="0"/>
              <a:t>Planície: </a:t>
            </a:r>
            <a:r>
              <a:rPr lang="pt-BR" dirty="0" smtClean="0"/>
              <a:t>Superfície plana com altitudes inferiores a 100 metros, formada por acúmulo de sedimentos. </a:t>
            </a:r>
          </a:p>
          <a:p>
            <a:r>
              <a:rPr lang="pt-BR" b="1" dirty="0" smtClean="0"/>
              <a:t>Depressão: </a:t>
            </a:r>
            <a:r>
              <a:rPr lang="pt-BR" dirty="0" smtClean="0"/>
              <a:t>Intensa ação erosiva em bordas de bacias sedimentares com altitudes abaixo da média podendo chegar a abaixo do nível do mar ou inferior.</a:t>
            </a:r>
          </a:p>
          <a:p>
            <a:r>
              <a:rPr lang="pt-BR" b="1" dirty="0" smtClean="0"/>
              <a:t>Planalto: </a:t>
            </a:r>
            <a:r>
              <a:rPr lang="pt-BR" dirty="0" smtClean="0"/>
              <a:t>Superfície irregular com altitudes superiores a 200 metros. Perde sedimentos para as planícies através de intemperismo e erosão. </a:t>
            </a: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6975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 descr="C:\Users\Luan\Desktop\atlas cortado\IMAGEM LUAN NOVO HJ\tipos de rele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641"/>
            <a:ext cx="914400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1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Relevo oceânico</a:t>
            </a:r>
            <a:endParaRPr lang="pt-BR" dirty="0"/>
          </a:p>
        </p:txBody>
      </p:sp>
      <p:pic>
        <p:nvPicPr>
          <p:cNvPr id="3074" name="Picture 2" descr="C:\Users\Luan\Desktop\MOEFOLOGIA OCEANI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484784"/>
            <a:ext cx="814387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56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Relevo litorâneo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Documents and Settings\Cliente.CLIENTE-CDA88D6\Desktop\relevo lito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06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Depressão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São áreas rebaixadas que apresentam as menores altitudes da superfície terrestre. Quando uma localidade é mais baixa que o seu entorno, falamos em </a:t>
            </a:r>
            <a:r>
              <a:rPr lang="pt-BR" b="1" dirty="0" smtClean="0"/>
              <a:t>depressão relativa</a:t>
            </a:r>
            <a:r>
              <a:rPr lang="pt-BR" dirty="0" smtClean="0"/>
              <a:t>, e quando ela se encontra abaixo do nível do mar, temos a </a:t>
            </a:r>
            <a:r>
              <a:rPr lang="pt-BR" b="1" dirty="0" smtClean="0"/>
              <a:t>depressão absoluta</a:t>
            </a:r>
            <a:r>
              <a:rPr lang="pt-BR" dirty="0" smtClean="0"/>
              <a:t>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04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 descr="C:\Documents and Settings\Cliente.CLIENTE-CDA88D6\Desktop\depressã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34" y="857232"/>
            <a:ext cx="8143932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29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Relevo 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É o conjunto dos desnivelamentos do globo, definido pela diferença de altitude.</a:t>
            </a:r>
          </a:p>
          <a:p>
            <a:r>
              <a:rPr lang="pt-BR" dirty="0" smtClean="0"/>
              <a:t>Pode ser modelado por 2 tipos de forças :</a:t>
            </a:r>
          </a:p>
          <a:p>
            <a:r>
              <a:rPr lang="pt-BR" b="1" dirty="0" smtClean="0"/>
              <a:t>Forças endógenas :  </a:t>
            </a:r>
            <a:r>
              <a:rPr lang="pt-BR" dirty="0" smtClean="0"/>
              <a:t>(endo = dentro , </a:t>
            </a:r>
            <a:r>
              <a:rPr lang="pt-BR" dirty="0" err="1" smtClean="0"/>
              <a:t>genas</a:t>
            </a:r>
            <a:r>
              <a:rPr lang="pt-BR" dirty="0" smtClean="0"/>
              <a:t> = origem).</a:t>
            </a:r>
          </a:p>
          <a:p>
            <a:r>
              <a:rPr lang="pt-BR" b="1" dirty="0" smtClean="0"/>
              <a:t>Forças exógenas : </a:t>
            </a:r>
            <a:r>
              <a:rPr lang="pt-BR" dirty="0" smtClean="0"/>
              <a:t>( </a:t>
            </a:r>
            <a:r>
              <a:rPr lang="pt-BR" dirty="0" err="1" smtClean="0"/>
              <a:t>Exo</a:t>
            </a:r>
            <a:r>
              <a:rPr lang="pt-BR" dirty="0" smtClean="0"/>
              <a:t> = fora ).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5619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6908"/>
          </a:xfrm>
        </p:spPr>
        <p:txBody>
          <a:bodyPr/>
          <a:lstStyle/>
          <a:p>
            <a:r>
              <a:rPr lang="pt-BR" dirty="0" smtClean="0"/>
              <a:t>Planalto (platô)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C:\Documents and Settings\Cliente.CLIENTE-CDA88D6\Desktop\planalto rorai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2" y="1214422"/>
            <a:ext cx="8715436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32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Relevo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C:\Users\Luan\Desktop\atlas cortado\planisferio fisi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50" y="1484785"/>
            <a:ext cx="9144000" cy="53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Estruturas geológicas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000109"/>
            <a:ext cx="8229600" cy="5126055"/>
          </a:xfrm>
        </p:spPr>
        <p:txBody>
          <a:bodyPr>
            <a:normAutofit/>
          </a:bodyPr>
          <a:lstStyle/>
          <a:p>
            <a:r>
              <a:rPr lang="pt-BR" dirty="0" smtClean="0"/>
              <a:t>Classificação da litosfera terrestre conforme as suas diferentes origens e as composições de suas rochas.</a:t>
            </a:r>
            <a:endParaRPr lang="pt-BR" dirty="0"/>
          </a:p>
        </p:txBody>
      </p:sp>
      <p:pic>
        <p:nvPicPr>
          <p:cNvPr id="4" name="Picture 2" descr="D:\atlas cortado\estrutura geolog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15" y="2571744"/>
            <a:ext cx="7643141" cy="406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1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142852"/>
            <a:ext cx="8229600" cy="1000132"/>
          </a:xfrm>
        </p:spPr>
        <p:txBody>
          <a:bodyPr/>
          <a:lstStyle/>
          <a:p>
            <a:r>
              <a:rPr lang="pt-BR" dirty="0" smtClean="0"/>
              <a:t>Cadeias orogênicas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214423"/>
            <a:ext cx="8229600" cy="4911741"/>
          </a:xfrm>
        </p:spPr>
        <p:txBody>
          <a:bodyPr/>
          <a:lstStyle/>
          <a:p>
            <a:r>
              <a:rPr lang="pt-BR" dirty="0" smtClean="0"/>
              <a:t>São </a:t>
            </a:r>
            <a:r>
              <a:rPr lang="pt-BR" b="1" dirty="0" smtClean="0"/>
              <a:t>Dobramentos modernos,</a:t>
            </a:r>
            <a:r>
              <a:rPr lang="pt-BR" dirty="0" smtClean="0"/>
              <a:t> resultados da colisão de placas tectônicas, formações geológicas consideradas recentes, cujo início ocorreu na era Cenozóica, no período Terciário (há cerca de 250 milhões de anos).</a:t>
            </a:r>
          </a:p>
          <a:p>
            <a:endParaRPr lang="pt-BR" dirty="0" smtClean="0"/>
          </a:p>
          <a:p>
            <a:pPr>
              <a:buNone/>
            </a:pPr>
            <a:endParaRPr lang="pt-BR" dirty="0"/>
          </a:p>
        </p:txBody>
      </p:sp>
      <p:pic>
        <p:nvPicPr>
          <p:cNvPr id="6146" name="Picture 2" descr="C:\Documents and Settings\Cliente.CLIENTE-CDA88D6\Desktop\an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670" y="3786190"/>
            <a:ext cx="4708162" cy="2825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48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Escudos cristalino (</a:t>
            </a:r>
            <a:r>
              <a:rPr lang="pt-BR" b="1" dirty="0" err="1" smtClean="0"/>
              <a:t>crátons</a:t>
            </a:r>
            <a:r>
              <a:rPr lang="pt-BR" b="1" dirty="0" smtClean="0"/>
              <a:t>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 </a:t>
            </a:r>
            <a:r>
              <a:rPr lang="pt-BR" dirty="0" smtClean="0"/>
              <a:t>Rochas de formação estável muito antigas e já desgastadas.</a:t>
            </a:r>
          </a:p>
          <a:p>
            <a:r>
              <a:rPr lang="pt-BR" dirty="0" smtClean="0"/>
              <a:t>Normalmente são áreas de minérios de valor comercial, e muitos são metálicos, como o minério de Ferro e Bauxita.</a:t>
            </a:r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8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Escudos cristalinos (minério de ferro).</a:t>
            </a:r>
            <a:endParaRPr lang="pt-BR" dirty="0"/>
          </a:p>
        </p:txBody>
      </p:sp>
      <p:pic>
        <p:nvPicPr>
          <p:cNvPr id="4" name="Espaço Reservado para Conteúdo 3" descr="cv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1584" y="1700810"/>
            <a:ext cx="7560840" cy="4392487"/>
          </a:xfrm>
        </p:spPr>
      </p:pic>
    </p:spTree>
    <p:extLst>
      <p:ext uri="{BB962C8B-B14F-4D97-AF65-F5344CB8AC3E}">
        <p14:creationId xmlns:p14="http://schemas.microsoft.com/office/powerpoint/2010/main" val="20308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 descr="C:\Documents and Settings\Cliente.CLIENTE-CDA88D6\Desktop\principais áraes de ocorrência de minerios metálic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7" y="285728"/>
            <a:ext cx="8496319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623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Bacias sedimentares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Constituem-se de áreas baixas preenchidas por sedimentos vindos de áreas próximas. A maioria dos fósseis e petróleo vem dessa região.</a:t>
            </a:r>
            <a:endParaRPr lang="pt-BR" dirty="0"/>
          </a:p>
        </p:txBody>
      </p:sp>
      <p:pic>
        <p:nvPicPr>
          <p:cNvPr id="7170" name="Picture 2" descr="C:\Users\Luan\Desktop\atlas cortado\IMAGEM LUAN NOVO HJ\formação bacias sediemntar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3284984"/>
            <a:ext cx="7022014" cy="34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7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6908"/>
          </a:xfrm>
        </p:spPr>
        <p:txBody>
          <a:bodyPr/>
          <a:lstStyle/>
          <a:p>
            <a:r>
              <a:rPr lang="pt-BR" dirty="0" smtClean="0"/>
              <a:t>Formação sedimentar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C:\Documents and Settings\Cliente.CLIENTE-CDA88D6\Desktop\parque sedimen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4422"/>
            <a:ext cx="9144000" cy="5643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966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Sedimentação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Espaço Reservado para Conteúdo 3" descr="Ciclo-sediment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67608" y="1600201"/>
            <a:ext cx="7200800" cy="4525963"/>
          </a:xfrm>
        </p:spPr>
      </p:pic>
    </p:spTree>
    <p:extLst>
      <p:ext uri="{BB962C8B-B14F-4D97-AF65-F5344CB8AC3E}">
        <p14:creationId xmlns:p14="http://schemas.microsoft.com/office/powerpoint/2010/main" val="17175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Forças endógenas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Vulcanismo : </a:t>
            </a:r>
            <a:r>
              <a:rPr lang="pt-BR" dirty="0" smtClean="0"/>
              <a:t>Quase sempre aparece em bordas de placas. Ocorre onde uma placa se sobrepõe a outra. O derramamento de magma pelos vulcões pode criar novas rochas e solos férteis.</a:t>
            </a:r>
          </a:p>
          <a:p>
            <a:r>
              <a:rPr lang="pt-BR" b="1" dirty="0" smtClean="0"/>
              <a:t>Tectonismo : </a:t>
            </a:r>
            <a:r>
              <a:rPr lang="pt-BR" dirty="0" smtClean="0"/>
              <a:t>Referente aos movimentos que ocorrem devido às dinâmicas das placas tectônicas.</a:t>
            </a:r>
            <a:r>
              <a:rPr lang="pt-BR" dirty="0"/>
              <a:t> </a:t>
            </a:r>
            <a:r>
              <a:rPr lang="pt-BR" dirty="0" smtClean="0"/>
              <a:t>Podem ser processos verticais e lentos (</a:t>
            </a:r>
            <a:r>
              <a:rPr lang="pt-BR" dirty="0" err="1" smtClean="0"/>
              <a:t>Epirogênese</a:t>
            </a:r>
            <a:r>
              <a:rPr lang="pt-BR" dirty="0" smtClean="0"/>
              <a:t>) ou horizontais e rápidos (Orogênese). </a:t>
            </a:r>
          </a:p>
          <a:p>
            <a:r>
              <a:rPr lang="pt-BR" b="1" dirty="0" smtClean="0"/>
              <a:t>Abalos sísmicos : </a:t>
            </a:r>
            <a:r>
              <a:rPr lang="pt-BR" dirty="0" smtClean="0"/>
              <a:t>Súbita liberação de energia na crosta terrestre devido a acomodação de placas.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8222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C:\Documents and Settings\Cliente.CLIENTE-CDA88D6\Desktop\estruturas cortad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2" y="214290"/>
            <a:ext cx="8715436" cy="6357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384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4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 descr="C:\Users\Luan\Desktop\atlas cortado\IMAGEM LUAN NOVO HJ\corte sol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0"/>
            <a:ext cx="8712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774" y="2451503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Vulcanismo</a:t>
            </a:r>
            <a:endParaRPr lang="pt-BR" dirty="0">
              <a:solidFill>
                <a:srgbClr val="00B05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67" y="200651"/>
            <a:ext cx="6928970" cy="6478588"/>
          </a:xfrm>
        </p:spPr>
      </p:pic>
    </p:spTree>
    <p:extLst>
      <p:ext uri="{BB962C8B-B14F-4D97-AF65-F5344CB8AC3E}">
        <p14:creationId xmlns:p14="http://schemas.microsoft.com/office/powerpoint/2010/main" val="3219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Zonas sísmicas e vulcões </a:t>
            </a:r>
            <a:endParaRPr lang="pt-BR" dirty="0">
              <a:solidFill>
                <a:srgbClr val="00B050"/>
              </a:solidFill>
            </a:endParaRPr>
          </a:p>
        </p:txBody>
      </p:sp>
      <p:pic>
        <p:nvPicPr>
          <p:cNvPr id="4098" name="Picture 2" descr="D:\atlas cortado\zonas sismicas e vulcoe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704" y="1600201"/>
            <a:ext cx="78805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3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I:\IMAGENS LUAN HJ\sismograf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0"/>
            <a:ext cx="8064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Orogênese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48048" y="1297591"/>
            <a:ext cx="10515600" cy="4351338"/>
          </a:xfrm>
        </p:spPr>
        <p:txBody>
          <a:bodyPr/>
          <a:lstStyle/>
          <a:p>
            <a:r>
              <a:rPr lang="pt-BR" dirty="0" smtClean="0"/>
              <a:t>Movimento resultante do choque entre placas que é responsável pela formação de </a:t>
            </a:r>
            <a:r>
              <a:rPr lang="pt-BR" dirty="0" smtClean="0">
                <a:solidFill>
                  <a:srgbClr val="FF0000"/>
                </a:solidFill>
              </a:rPr>
              <a:t>cordilheiras, dobramentos e fossas submarinas</a:t>
            </a:r>
            <a:r>
              <a:rPr lang="pt-BR" dirty="0" smtClean="0"/>
              <a:t>.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51" y="2214428"/>
            <a:ext cx="7085615" cy="404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240" y="-297175"/>
            <a:ext cx="6731760" cy="6511288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4713" y="378004"/>
            <a:ext cx="10515600" cy="1325563"/>
          </a:xfrm>
        </p:spPr>
        <p:txBody>
          <a:bodyPr/>
          <a:lstStyle/>
          <a:p>
            <a:r>
              <a:rPr lang="pt-BR" dirty="0" err="1" smtClean="0">
                <a:solidFill>
                  <a:srgbClr val="00B050"/>
                </a:solidFill>
              </a:rPr>
              <a:t>Epirogênese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748048" y="1297591"/>
            <a:ext cx="44807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Formação resultante de falhas entre placas. Ocorre muito lentamente e é responsável por soerguimento ou rebaixamento de certas áreas.</a:t>
            </a:r>
            <a:endParaRPr lang="pt-B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solidFill>
                  <a:srgbClr val="00B050"/>
                </a:solidFill>
              </a:rPr>
              <a:t>Graben</a:t>
            </a:r>
            <a:r>
              <a:rPr lang="pt-BR" dirty="0" smtClean="0">
                <a:solidFill>
                  <a:srgbClr val="00B050"/>
                </a:solidFill>
              </a:rPr>
              <a:t> e Horst</a:t>
            </a:r>
            <a:endParaRPr lang="pt-BR" dirty="0">
              <a:solidFill>
                <a:srgbClr val="00B05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65" y="1483474"/>
            <a:ext cx="5945746" cy="4459310"/>
          </a:xfrm>
        </p:spPr>
      </p:pic>
    </p:spTree>
    <p:extLst>
      <p:ext uri="{BB962C8B-B14F-4D97-AF65-F5344CB8AC3E}">
        <p14:creationId xmlns:p14="http://schemas.microsoft.com/office/powerpoint/2010/main" val="293619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515</Words>
  <Application>Microsoft Office PowerPoint</Application>
  <PresentationFormat>Widescreen</PresentationFormat>
  <Paragraphs>52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do Office</vt:lpstr>
      <vt:lpstr>Apresentação do PowerPoint</vt:lpstr>
      <vt:lpstr>Relevo </vt:lpstr>
      <vt:lpstr>Forças endógenas</vt:lpstr>
      <vt:lpstr>Vulcanismo</vt:lpstr>
      <vt:lpstr>Zonas sísmicas e vulcões </vt:lpstr>
      <vt:lpstr>Apresentação do PowerPoint</vt:lpstr>
      <vt:lpstr>Orogênese</vt:lpstr>
      <vt:lpstr>Epirogênese</vt:lpstr>
      <vt:lpstr>Graben e Horst</vt:lpstr>
      <vt:lpstr>Forças exógenas</vt:lpstr>
      <vt:lpstr>Erosão</vt:lpstr>
      <vt:lpstr>Tipos de erosão</vt:lpstr>
      <vt:lpstr>Apresentação do PowerPoint</vt:lpstr>
      <vt:lpstr>Tipos de relevos (Ross)</vt:lpstr>
      <vt:lpstr>Apresentação do PowerPoint</vt:lpstr>
      <vt:lpstr>Relevo oceânico</vt:lpstr>
      <vt:lpstr>Relevo litorâneo </vt:lpstr>
      <vt:lpstr>Depressão</vt:lpstr>
      <vt:lpstr>Apresentação do PowerPoint</vt:lpstr>
      <vt:lpstr>Planalto (platô)</vt:lpstr>
      <vt:lpstr>Relevo </vt:lpstr>
      <vt:lpstr>Estruturas geológicas</vt:lpstr>
      <vt:lpstr>Cadeias orogênicas</vt:lpstr>
      <vt:lpstr>Escudos cristalino (crátons)</vt:lpstr>
      <vt:lpstr>Escudos cristalinos (minério de ferro).</vt:lpstr>
      <vt:lpstr>Apresentação do PowerPoint</vt:lpstr>
      <vt:lpstr>Bacias sedimentares</vt:lpstr>
      <vt:lpstr>Formação sedimentar</vt:lpstr>
      <vt:lpstr>Sedimentação</vt:lpstr>
      <vt:lpstr>Apresentação do PowerPoint</vt:lpstr>
      <vt:lpstr>4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SILVANA</dc:creator>
  <cp:lastModifiedBy>SILVANA</cp:lastModifiedBy>
  <cp:revision>15</cp:revision>
  <dcterms:created xsi:type="dcterms:W3CDTF">2016-04-07T19:47:49Z</dcterms:created>
  <dcterms:modified xsi:type="dcterms:W3CDTF">2016-04-12T19:57:45Z</dcterms:modified>
</cp:coreProperties>
</file>